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 PLUS 1p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PLUS1p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PLUS1p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5236505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5236505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7b7892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7b7892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5236505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5236505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5236505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5236505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GDELT data set: compiled from media and NGO reports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longitude/latitude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actors involved and the type of event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5236505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5236505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7b789262d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7b789262d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5236505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5236505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2365055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52365055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5236505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5236505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5236505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5236505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ja" sz="2800">
                <a:solidFill>
                  <a:srgbClr val="1F1F1F"/>
                </a:solidFill>
                <a:highlight>
                  <a:srgbClr val="FFFFFF"/>
                </a:highlight>
                <a:latin typeface="M PLUS 1p"/>
                <a:ea typeface="M PLUS 1p"/>
                <a:cs typeface="M PLUS 1p"/>
                <a:sym typeface="M PLUS 1p"/>
              </a:rPr>
              <a:t>Cash and conflict:</a:t>
            </a:r>
            <a:endParaRPr b="1" sz="2800">
              <a:solidFill>
                <a:srgbClr val="1F1F1F"/>
              </a:solidFill>
              <a:highlight>
                <a:srgbClr val="FFFFFF"/>
              </a:highlight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ja" sz="2800">
                <a:solidFill>
                  <a:srgbClr val="1F1F1F"/>
                </a:solidFill>
                <a:highlight>
                  <a:srgbClr val="FFFFFF"/>
                </a:highlight>
                <a:latin typeface="M PLUS 1p"/>
                <a:ea typeface="M PLUS 1p"/>
                <a:cs typeface="M PLUS 1p"/>
                <a:sym typeface="M PLUS 1p"/>
              </a:rPr>
              <a:t> Large-scale experimental evidence from Niger</a:t>
            </a:r>
            <a:br>
              <a:rPr b="1" lang="ja" sz="2800">
                <a:solidFill>
                  <a:srgbClr val="1F1F1F"/>
                </a:solidFill>
                <a:highlight>
                  <a:srgbClr val="FFFFFF"/>
                </a:highlight>
                <a:latin typeface="M PLUS 1p"/>
                <a:ea typeface="M PLUS 1p"/>
                <a:cs typeface="M PLUS 1p"/>
                <a:sym typeface="M PLUS 1p"/>
              </a:rPr>
            </a:br>
            <a:endParaRPr b="1" sz="2800"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山田壮汰・吉村洋輝・楊暢・佐々木敏之・後藤香織・矢野律</a:t>
            </a:r>
            <a:endParaRPr sz="2000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４．まとめ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●"/>
            </a:pPr>
            <a:r>
              <a:rPr lang="ja" sz="2000">
                <a:latin typeface="M PLUS 1p"/>
                <a:ea typeface="M PLUS 1p"/>
                <a:cs typeface="M PLUS 1p"/>
                <a:sym typeface="M PLUS 1p"/>
              </a:rPr>
              <a:t>準備段階</a:t>
            </a:r>
            <a:endParaRPr sz="2000" strike="sngStrike">
              <a:latin typeface="M PLUS 1p"/>
              <a:ea typeface="M PLUS 1p"/>
              <a:cs typeface="M PLUS 1p"/>
              <a:sym typeface="M PLUS 1p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○"/>
            </a:pPr>
            <a:r>
              <a:rPr lang="ja" sz="1600">
                <a:latin typeface="M PLUS 1p"/>
                <a:ea typeface="M PLUS 1p"/>
                <a:cs typeface="M PLUS 1p"/>
                <a:sym typeface="M PLUS 1p"/>
              </a:rPr>
              <a:t>レプリケーションパッケージを確認</a:t>
            </a:r>
            <a:br>
              <a:rPr lang="ja" sz="1600" strike="sngStrike">
                <a:latin typeface="M PLUS 1p"/>
                <a:ea typeface="M PLUS 1p"/>
                <a:cs typeface="M PLUS 1p"/>
                <a:sym typeface="M PLUS 1p"/>
              </a:rPr>
            </a:br>
            <a:endParaRPr sz="1600" strike="sngStrike">
              <a:latin typeface="M PLUS 1p"/>
              <a:ea typeface="M PLUS 1p"/>
              <a:cs typeface="M PLUS 1p"/>
              <a:sym typeface="M PLUS 1p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●"/>
            </a:pPr>
            <a:r>
              <a:rPr lang="ja" sz="2000">
                <a:latin typeface="M PLUS 1p"/>
                <a:ea typeface="M PLUS 1p"/>
                <a:cs typeface="M PLUS 1p"/>
                <a:sym typeface="M PLUS 1p"/>
              </a:rPr>
              <a:t>クリーニング段階</a:t>
            </a:r>
            <a:endParaRPr sz="2000" strike="sngStrike">
              <a:latin typeface="M PLUS 1p"/>
              <a:ea typeface="M PLUS 1p"/>
              <a:cs typeface="M PLUS 1p"/>
              <a:sym typeface="M PLUS 1p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○"/>
            </a:pPr>
            <a:r>
              <a:rPr lang="ja" sz="1600">
                <a:latin typeface="M PLUS 1p"/>
                <a:ea typeface="M PLUS 1p"/>
                <a:cs typeface="M PLUS 1p"/>
                <a:sym typeface="M PLUS 1p"/>
              </a:rPr>
              <a:t>ファイルが行方不明の場合は</a:t>
            </a:r>
            <a:r>
              <a:rPr lang="ja" sz="1600">
                <a:latin typeface="M PLUS 1p"/>
                <a:ea typeface="M PLUS 1p"/>
                <a:cs typeface="M PLUS 1p"/>
                <a:sym typeface="M PLUS 1p"/>
              </a:rPr>
              <a:t>R.history等を確認</a:t>
            </a:r>
            <a:endParaRPr sz="1600" strike="sngStrike">
              <a:latin typeface="M PLUS 1p"/>
              <a:ea typeface="M PLUS 1p"/>
              <a:cs typeface="M PLUS 1p"/>
              <a:sym typeface="M PLUS 1p"/>
            </a:endParaRPr>
          </a:p>
          <a:p>
            <a:pPr indent="-31496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○"/>
            </a:pPr>
            <a:r>
              <a:rPr lang="ja" sz="1600">
                <a:latin typeface="M PLUS 1p"/>
                <a:ea typeface="M PLUS 1p"/>
                <a:cs typeface="M PLUS 1p"/>
                <a:sym typeface="M PLUS 1p"/>
              </a:rPr>
              <a:t>パッケージ指定は大事（dplyr::）</a:t>
            </a:r>
            <a:br>
              <a:rPr lang="ja" sz="1600">
                <a:latin typeface="M PLUS 1p"/>
                <a:ea typeface="M PLUS 1p"/>
                <a:cs typeface="M PLUS 1p"/>
                <a:sym typeface="M PLUS 1p"/>
              </a:rPr>
            </a:br>
            <a:endParaRPr sz="1600">
              <a:latin typeface="M PLUS 1p"/>
              <a:ea typeface="M PLUS 1p"/>
              <a:cs typeface="M PLUS 1p"/>
              <a:sym typeface="M PLUS 1p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●"/>
            </a:pPr>
            <a:r>
              <a:rPr lang="ja" sz="2000">
                <a:latin typeface="M PLUS 1p"/>
                <a:ea typeface="M PLUS 1p"/>
                <a:cs typeface="M PLUS 1p"/>
                <a:sym typeface="M PLUS 1p"/>
              </a:rPr>
              <a:t>格言</a:t>
            </a:r>
            <a:endParaRPr sz="2000">
              <a:latin typeface="M PLUS 1p"/>
              <a:ea typeface="M PLUS 1p"/>
              <a:cs typeface="M PLUS 1p"/>
              <a:sym typeface="M PLUS 1p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○"/>
            </a:pPr>
            <a:r>
              <a:rPr lang="ja" sz="2000">
                <a:latin typeface="M PLUS 1p"/>
                <a:ea typeface="M PLUS 1p"/>
                <a:cs typeface="M PLUS 1p"/>
                <a:sym typeface="M PLUS 1p"/>
              </a:rPr>
              <a:t>ショートカットキーは偉大</a:t>
            </a:r>
            <a:endParaRPr sz="2000">
              <a:latin typeface="M PLUS 1p"/>
              <a:ea typeface="M PLUS 1p"/>
              <a:cs typeface="M PLUS 1p"/>
              <a:sym typeface="M PLUS 1p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○"/>
            </a:pPr>
            <a:r>
              <a:rPr lang="ja" sz="2000">
                <a:latin typeface="M PLUS 1p"/>
                <a:ea typeface="M PLUS 1p"/>
                <a:cs typeface="M PLUS 1p"/>
                <a:sym typeface="M PLUS 1p"/>
              </a:rPr>
              <a:t>共同作業では互いの知識を集約</a:t>
            </a:r>
            <a:endParaRPr sz="2000">
              <a:latin typeface="M PLUS 1p"/>
              <a:ea typeface="M PLUS 1p"/>
              <a:cs typeface="M PLUS 1p"/>
              <a:sym typeface="M PLUS 1p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○"/>
            </a:pPr>
            <a:r>
              <a:rPr lang="ja" sz="2000">
                <a:latin typeface="M PLUS 1p"/>
                <a:ea typeface="M PLUS 1p"/>
                <a:cs typeface="M PLUS 1p"/>
                <a:sym typeface="M PLUS 1p"/>
              </a:rPr>
              <a:t>Rコードは短くて見やすく読みやすい（by stataユーザー）</a:t>
            </a:r>
            <a:endParaRPr sz="2000">
              <a:latin typeface="M PLUS 1p"/>
              <a:ea typeface="M PLUS 1p"/>
              <a:cs typeface="M PLUS 1p"/>
              <a:sym typeface="M PLUS 1p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 PLUS 1p"/>
              <a:buChar char="○"/>
            </a:pPr>
            <a:r>
              <a:rPr lang="ja" sz="2000" strike="sngStrike">
                <a:latin typeface="M PLUS 1p"/>
                <a:ea typeface="M PLUS 1p"/>
                <a:cs typeface="M PLUS 1p"/>
                <a:sym typeface="M PLUS 1p"/>
              </a:rPr>
              <a:t>やっぱVSCとPythonっしょ！（by Pythonユーザー）</a:t>
            </a:r>
            <a:endParaRPr sz="2000"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４．</a:t>
            </a:r>
            <a:r>
              <a:rPr lang="ja" strike="sngStrike">
                <a:latin typeface="M PLUS 1p"/>
                <a:ea typeface="M PLUS 1p"/>
                <a:cs typeface="M PLUS 1p"/>
                <a:sym typeface="M PLUS 1p"/>
              </a:rPr>
              <a:t>学び</a:t>
            </a:r>
            <a:endParaRPr strike="sngStrike"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準備編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shpファイルは関連するものをまとめて移動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クリーニング編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MAIN.doのグローバル変数を参照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R.historyは偉大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履歴確認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stataのdoファイル構造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データフレームが１個しかない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パッケージ指定大事（dplyr::）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Rコードは短くて見やすく読みやすい（by stataユーザー）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 strike="sngStrike">
                <a:latin typeface="M PLUS 1p"/>
                <a:ea typeface="M PLUS 1p"/>
                <a:cs typeface="M PLUS 1p"/>
                <a:sym typeface="M PLUS 1p"/>
              </a:rPr>
              <a:t>やっぱVSCとpythonっしょ！（by Pythonユーザー）</a:t>
            </a:r>
            <a:endParaRPr strike="sngStrike"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 strike="sngStrike">
                <a:latin typeface="M PLUS 1p"/>
                <a:ea typeface="M PLUS 1p"/>
                <a:cs typeface="M PLUS 1p"/>
                <a:sym typeface="M PLUS 1p"/>
              </a:rPr>
              <a:t>タスクバーって言うんだ！</a:t>
            </a:r>
            <a:endParaRPr strike="sngStrike"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ショートカットキーは偉大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 strike="sngStrike">
                <a:latin typeface="M PLUS 1p"/>
                <a:ea typeface="M PLUS 1p"/>
                <a:cs typeface="M PLUS 1p"/>
                <a:sym typeface="M PLUS 1p"/>
              </a:rPr>
              <a:t>プログラミング”言語”なんだなって</a:t>
            </a:r>
            <a:endParaRPr strike="sngStrike"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2820"/>
              <a:t>アウトライン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382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1. </a:t>
            </a: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論文の概要</a:t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2-1. クリーニングの工夫</a:t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2-2. コーディングの工夫</a:t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3-1. 分析結果（Table1）</a:t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3-2. 分析結果（Table2）</a:t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3-3. </a:t>
            </a: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分析結果（Figure1）</a:t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400">
                <a:latin typeface="M PLUS 1p"/>
                <a:ea typeface="M PLUS 1p"/>
                <a:cs typeface="M PLUS 1p"/>
                <a:sym typeface="M PLUS 1p"/>
              </a:rPr>
              <a:t>4. まとめ</a:t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１．論文の概要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3000"/>
            <a:ext cx="6323700" cy="3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607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M PLUS 1p"/>
              <a:buChar char="●"/>
            </a:pPr>
            <a:r>
              <a:rPr b="1" lang="ja" sz="2165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リサーチクエスチョン</a:t>
            </a:r>
            <a:endParaRPr b="1" sz="2165">
              <a:solidFill>
                <a:schemeClr val="accent1"/>
              </a:solidFill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○"/>
            </a:pP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現金給付をもらうと襲撃される確率は上がるのか</a:t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-36607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M PLUS 1p"/>
              <a:buChar char="●"/>
            </a:pPr>
            <a:r>
              <a:rPr b="1" lang="ja" sz="2165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データ</a:t>
            </a:r>
            <a:endParaRPr b="1" sz="2165">
              <a:solidFill>
                <a:schemeClr val="accent1"/>
              </a:solidFill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○"/>
            </a:pP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現金給付：The Niger Government-Led Unconditional Cash Transfer Program (Niger National Institute of Statistics, Niger Safety Nets Unit)</a:t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○"/>
            </a:pP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 紛争データ：GDELT dataset</a:t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-36607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M PLUS 1p"/>
              <a:buChar char="●"/>
            </a:pPr>
            <a:r>
              <a:rPr b="1" lang="ja" sz="2165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識別戦略</a:t>
            </a:r>
            <a:endParaRPr b="1" sz="2165">
              <a:solidFill>
                <a:schemeClr val="accent1"/>
              </a:solidFill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○"/>
            </a:pP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固定効果</a:t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■"/>
            </a:pPr>
            <a:r>
              <a:t/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○"/>
            </a:pP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RCT</a:t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■"/>
            </a:pPr>
            <a:r>
              <a:t/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-342582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5"/>
              <a:buFont typeface="M PLUS 1p"/>
              <a:buChar char="●"/>
            </a:pP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固定効果の式に</a:t>
            </a: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コミューン</a:t>
            </a:r>
            <a:r>
              <a:rPr lang="ja" sz="1795">
                <a:latin typeface="M PLUS 1p"/>
                <a:ea typeface="M PLUS 1p"/>
                <a:cs typeface="M PLUS 1p"/>
                <a:sym typeface="M PLUS 1p"/>
              </a:rPr>
              <a:t>と年の交互作用を追加</a:t>
            </a:r>
            <a:endParaRPr sz="1795"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95"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200" y="565399"/>
            <a:ext cx="2984375" cy="43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75" y="3583775"/>
            <a:ext cx="2407025" cy="4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975" y="4096152"/>
            <a:ext cx="2407024" cy="27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00250" y="13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２</a:t>
            </a:r>
            <a:r>
              <a:rPr lang="ja">
                <a:highlight>
                  <a:schemeClr val="lt1"/>
                </a:highlight>
                <a:latin typeface="M PLUS 1p"/>
                <a:ea typeface="M PLUS 1p"/>
                <a:cs typeface="M PLUS 1p"/>
                <a:sym typeface="M PLUS 1p"/>
              </a:rPr>
              <a:t>－１．クリーニングの工夫</a:t>
            </a:r>
            <a:endParaRPr>
              <a:highlight>
                <a:schemeClr val="lt1"/>
              </a:highlight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07475" y="19404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コード挿入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1744525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525" y="3282025"/>
            <a:ext cx="7399477" cy="18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550" y="1017725"/>
            <a:ext cx="7399475" cy="22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920700"/>
            <a:ext cx="1744525" cy="422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4525" y="3291075"/>
            <a:ext cx="7399475" cy="18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4525" y="1017725"/>
            <a:ext cx="7337502" cy="22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２－１．クリーニングの工夫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13900" y="1017725"/>
            <a:ext cx="8716200" cy="3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コードを文字列に置換するところで</a:t>
            </a:r>
            <a:r>
              <a:rPr b="1" lang="ja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正規表現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を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用いる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b="1" lang="ja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pacman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の利用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インストールされていないパッケージがある場合、インストールしてくれる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 PLUS 1p"/>
              <a:buChar char="●"/>
            </a:pPr>
            <a:r>
              <a:rPr b="1" lang="ja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dplyr::select()</a:t>
            </a:r>
            <a:endParaRPr b="1">
              <a:solidFill>
                <a:schemeClr val="accent1"/>
              </a:solidFill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select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関数が複数のパッケージに重複して存在するため、パッケージを指定することが重要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 PLUS 1p"/>
              <a:buChar char="●"/>
            </a:pPr>
            <a:r>
              <a:rPr b="1" lang="ja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dplyr::inner_join()</a:t>
            </a:r>
            <a:endParaRPr b="1">
              <a:solidFill>
                <a:schemeClr val="accent1"/>
              </a:solidFill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stataのmerge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形式を理解して、Rに落とし込む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b="1" lang="ja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繰り返し表現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を避ける → </a:t>
            </a:r>
            <a:r>
              <a:rPr b="1" lang="ja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ベクトル操作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を心がける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inner_join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した後の</a:t>
            </a:r>
            <a:r>
              <a:rPr b="1" lang="ja">
                <a:solidFill>
                  <a:schemeClr val="accent1"/>
                </a:solidFill>
                <a:latin typeface="M PLUS 1p"/>
                <a:ea typeface="M PLUS 1p"/>
                <a:cs typeface="M PLUS 1p"/>
                <a:sym typeface="M PLUS 1p"/>
              </a:rPr>
              <a:t>列名を確認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する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同じ列名が存在する行列を結合すると、year.xやyear.yとして表示されるため、その後のコードでどちらを利用するかを確認する（もしくはrename）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2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2－２．コーディングの工夫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44400" y="2169588"/>
            <a:ext cx="74145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●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lm_robust→fixestのfeols関数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Char char="○"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交互作用をコントロールするため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20200"/>
            <a:ext cx="8661101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25763"/>
            <a:ext cx="3692475" cy="84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750" y="1110871"/>
            <a:ext cx="3692475" cy="1355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8"/>
          <p:cNvSpPr txBox="1"/>
          <p:nvPr/>
        </p:nvSpPr>
        <p:spPr>
          <a:xfrm>
            <a:off x="311700" y="700050"/>
            <a:ext cx="83688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 PLUS 1p"/>
              <a:buChar char="●"/>
            </a:pPr>
            <a:r>
              <a:rPr lang="ja" sz="18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rPr>
              <a:t>stata</a:t>
            </a:r>
            <a:r>
              <a:rPr lang="ja" sz="18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rPr>
              <a:t>コードを解釈（左：Rのコード；右：stataのコード）</a:t>
            </a:r>
            <a:endParaRPr sz="1800">
              <a:solidFill>
                <a:schemeClr val="dk2"/>
              </a:solidFill>
              <a:latin typeface="M PLUS 1p"/>
              <a:ea typeface="M PLUS 1p"/>
              <a:cs typeface="M PLUS 1p"/>
              <a:sym typeface="M PLUS 1p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○"/>
            </a:pPr>
            <a:r>
              <a:rPr lang="ja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rPr>
              <a:t>→Rコードで1から行列を作成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11700" y="3488325"/>
            <a:ext cx="86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 PLUS 1p"/>
              <a:buChar char="●"/>
            </a:pPr>
            <a:r>
              <a:rPr lang="ja" sz="1800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rPr>
              <a:t>stargazerはfixestパッケージに対応しておらず、表を出力できない→Tex出力</a:t>
            </a:r>
            <a:endParaRPr>
              <a:solidFill>
                <a:schemeClr val="dk2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912075"/>
            <a:ext cx="7414500" cy="11625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３ー１．分析結果（Table1）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79050" y="627375"/>
            <a:ext cx="86184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現金給付を受けると、襲撃される（襲撃地のNearest neighborになる）確率が</a:t>
            </a:r>
            <a:r>
              <a:rPr b="1" lang="ja">
                <a:latin typeface="M PLUS 1p"/>
                <a:ea typeface="M PLUS 1p"/>
                <a:cs typeface="M PLUS 1p"/>
                <a:sym typeface="M PLUS 1p"/>
              </a:rPr>
              <a:t>0.63ポイント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上昇。（平均が0.458</a:t>
            </a:r>
            <a:r>
              <a:rPr lang="ja" sz="1400">
                <a:latin typeface="M PLUS 1p"/>
                <a:ea typeface="M PLUS 1p"/>
                <a:cs typeface="M PLUS 1p"/>
                <a:sym typeface="M PLUS 1p"/>
              </a:rPr>
              <a:t>％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）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「襲撃される」ことを「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襲撃地の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10km radius以内」と定義しても結果は頑健。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00" y="2364875"/>
            <a:ext cx="4191296" cy="18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75" y="2014650"/>
            <a:ext cx="3898024" cy="26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4866200"/>
            <a:ext cx="8520600" cy="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7058"/>
              <a:buNone/>
            </a:pPr>
            <a:r>
              <a:rPr lang="ja" sz="1020">
                <a:latin typeface="M PLUS 1p"/>
                <a:ea typeface="M PLUS 1p"/>
                <a:cs typeface="M PLUS 1p"/>
                <a:sym typeface="M PLUS 1p"/>
              </a:rPr>
              <a:t>左：元論文。右：再現結果</a:t>
            </a:r>
            <a:endParaRPr sz="1020"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382550" y="2892225"/>
            <a:ext cx="755400" cy="37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762675" y="2892225"/>
            <a:ext cx="755400" cy="37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３ー２．分析結果（Table2）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25" y="1801575"/>
            <a:ext cx="3491675" cy="3180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0"/>
          <p:cNvGrpSpPr/>
          <p:nvPr/>
        </p:nvGrpSpPr>
        <p:grpSpPr>
          <a:xfrm>
            <a:off x="4979770" y="1686060"/>
            <a:ext cx="2970109" cy="3457438"/>
            <a:chOff x="4993422" y="915275"/>
            <a:chExt cx="3240001" cy="3599998"/>
          </a:xfrm>
        </p:grpSpPr>
        <p:pic>
          <p:nvPicPr>
            <p:cNvPr id="119" name="Google Shape;11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93422" y="915275"/>
              <a:ext cx="3240001" cy="1799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93424" y="2715275"/>
              <a:ext cx="3239998" cy="17999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4866200"/>
            <a:ext cx="8520600" cy="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7058"/>
              <a:buNone/>
            </a:pPr>
            <a:r>
              <a:rPr lang="ja" sz="1020">
                <a:latin typeface="M PLUS 1p"/>
                <a:ea typeface="M PLUS 1p"/>
                <a:cs typeface="M PLUS 1p"/>
                <a:sym typeface="M PLUS 1p"/>
              </a:rPr>
              <a:t>左：元論文。右：再現結果</a:t>
            </a:r>
            <a:endParaRPr sz="1020"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79050" y="619575"/>
            <a:ext cx="8520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現金給付が引き起こす襲撃は、主に本国の住民（他の村）によるものではなく、</a:t>
            </a:r>
            <a:br>
              <a:rPr lang="ja">
                <a:latin typeface="M PLUS 1p"/>
                <a:ea typeface="M PLUS 1p"/>
                <a:cs typeface="M PLUS 1p"/>
                <a:sym typeface="M PLUS 1p"/>
              </a:rPr>
            </a:br>
            <a:r>
              <a:rPr b="1" lang="ja">
                <a:latin typeface="M PLUS 1p"/>
                <a:ea typeface="M PLUS 1p"/>
                <a:cs typeface="M PLUS 1p"/>
                <a:sym typeface="M PLUS 1p"/>
              </a:rPr>
              <a:t>外国のテロ組織による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ものが多い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。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26150" y="2326725"/>
            <a:ext cx="755400" cy="37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2026150" y="3632775"/>
            <a:ext cx="755400" cy="37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394300" y="2326725"/>
            <a:ext cx="755400" cy="37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394300" y="3632775"/>
            <a:ext cx="755400" cy="377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759" y="2998432"/>
            <a:ext cx="3112100" cy="23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３ー３．分析結果（Figure1）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500" y="1629775"/>
            <a:ext cx="2637600" cy="34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00075"/>
            <a:ext cx="83859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4866200"/>
            <a:ext cx="8520600" cy="1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7058"/>
              <a:buNone/>
            </a:pPr>
            <a:r>
              <a:rPr lang="ja" sz="1020">
                <a:latin typeface="M PLUS 1p"/>
                <a:ea typeface="M PLUS 1p"/>
                <a:cs typeface="M PLUS 1p"/>
                <a:sym typeface="M PLUS 1p"/>
              </a:rPr>
              <a:t>左：元論文。右：再現結果</a:t>
            </a:r>
            <a:endParaRPr sz="1020"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759" y="1000072"/>
            <a:ext cx="3112100" cy="2354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619075"/>
            <a:ext cx="83859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現金給付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のプログラム（トリートメント）は2年間。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latin typeface="M PLUS 1p"/>
                <a:ea typeface="M PLUS 1p"/>
                <a:cs typeface="M PLUS 1p"/>
                <a:sym typeface="M PLUS 1p"/>
              </a:rPr>
              <a:t>現金給付による襲撃増加の影響は、給付を受ける2年目に最も著しいが、3年目以降は</a:t>
            </a:r>
            <a:r>
              <a:rPr b="1" lang="ja">
                <a:latin typeface="M PLUS 1p"/>
                <a:ea typeface="M PLUS 1p"/>
                <a:cs typeface="M PLUS 1p"/>
                <a:sym typeface="M PLUS 1p"/>
              </a:rPr>
              <a:t>有意性が消える</a:t>
            </a:r>
            <a:r>
              <a:rPr lang="ja">
                <a:latin typeface="M PLUS 1p"/>
                <a:ea typeface="M PLUS 1p"/>
                <a:cs typeface="M PLUS 1p"/>
                <a:sym typeface="M PLUS 1p"/>
              </a:rPr>
              <a:t>。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