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5"/>
  </p:notesMasterIdLst>
  <p:sldIdLst>
    <p:sldId id="256" r:id="rId2"/>
    <p:sldId id="266" r:id="rId3"/>
    <p:sldId id="297" r:id="rId4"/>
    <p:sldId id="308" r:id="rId5"/>
    <p:sldId id="316" r:id="rId6"/>
    <p:sldId id="318" r:id="rId7"/>
    <p:sldId id="314" r:id="rId8"/>
    <p:sldId id="305" r:id="rId9"/>
    <p:sldId id="317" r:id="rId10"/>
    <p:sldId id="264" r:id="rId11"/>
    <p:sldId id="300" r:id="rId12"/>
    <p:sldId id="296" r:id="rId13"/>
    <p:sldId id="271" r:id="rId14"/>
    <p:sldId id="285" r:id="rId15"/>
    <p:sldId id="302" r:id="rId16"/>
    <p:sldId id="311" r:id="rId17"/>
    <p:sldId id="309" r:id="rId18"/>
    <p:sldId id="286" r:id="rId19"/>
    <p:sldId id="289" r:id="rId20"/>
    <p:sldId id="313" r:id="rId21"/>
    <p:sldId id="274" r:id="rId22"/>
    <p:sldId id="287" r:id="rId23"/>
    <p:sldId id="28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84262" autoAdjust="0"/>
  </p:normalViewPr>
  <p:slideViewPr>
    <p:cSldViewPr snapToGrid="0">
      <p:cViewPr varScale="1">
        <p:scale>
          <a:sx n="93" d="100"/>
          <a:sy n="93" d="100"/>
        </p:scale>
        <p:origin x="16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уважаемая комиссия. Представляю вашему вниманию выпускную квалификационную работу «Автоматизация сопровождения образовательного процесса в организации Региональный школьный технопарк». Выполнил: обучающийся гр. ДИНРБ-41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Кузургалиев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Радмир Алексеевич Руководитель: К.т.н., доцент Лаптев Валерий Викторович.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17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изображена контекстная диаграмма разрабатываемой системы с входными и выходными данными. Система должна работать в рамках Федеральных законов №152 и №273 о персональных данных и образовании, а также Устава РШТ, и других внутренних документах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Были определены следующие роли пользователей в системе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Педагог и администратор: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Были определены следующие возможности пользователя Педагог: 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приказов об обр. деятельности.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своих учебных групп/явок учащихся.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Редактирование своих учебных групп/явок учащихся.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учебных планов, загрузка КУГ и журналов.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Получение уведомлений об ошибках в своих группах.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250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Были определены следующие возможности пользователя Администратор: 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приказов.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документации.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учебных групп, участников, явок.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пользователей и их прав.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учебных планов.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мероприятий и актов участия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155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шаблоны генерируемых документов.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61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 — подразделение, где проводится инновационные образовательные программы.</a:t>
            </a:r>
          </a:p>
          <a:p>
            <a:pPr lvl="0"/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подразделение, ориентированное на изучение инженерных дисциплин.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Центр одарённых детей (ЦОД) — отдел, специализирующееся на работе с талантливыми детьми.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Центр детского научно-технического творчества — площадка, где дети занимаются прикладным творчеством.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выполнения ВКР была спроектирована и разработана система, которая: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обеспечивает сопровождение и учёт образовательного процесса;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обеспечивает аналитику образовательной деятельности.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внедрения системы в эксплуатацию удалось повысить эффективность сопровождения образовательного процесса более чем на 1800 человеко-часов в год.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РШТ взаимодействует с другими организациями, например, Министерство образования АО. Так в рамках взаимодействия, министерство может приказать провести обучение детей по определённой тематике (например, естественные науки), после получения соответствующего распоряжения Директор инициирует набор и создание учебных групп путем создания приказа об образовательной деятельности. В ходе проведений занятий педагог отмечает явки обучающихся (формируется журнал посещаемости и КУГ), а после успешного завершения обучения ученик получает сертификат. 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министерство может инициировать проведение мероприятий, в которых ученики РШТ принимают участие, регламентировать которое направлен приказ об участии в мероприятии.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6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отображен процесс формирования документа в рамках текущей деятельности организации в нотации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bpmn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 данный момент приказы, графики, журналы и сертификаты создаются вручную.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итуация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усугубляется большим объёмом данным (статистика приведена на слайде)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242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отображен процесс формирования документа в рамках текущей деятельности организации.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Задача сводится к упрощению процесса «Подготовка шаблона к использованию» и ручного создания файлов на основе шаблона.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417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13.05.2025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17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валерий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викторович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160963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4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88967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0809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281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5042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50423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67042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50423" y="4142791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197734" y="2340428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Общие данные о документации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222618" y="3360183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Учебные программы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1" y="2311277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25542" y="2806383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50422" y="3301490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95916" y="3781039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560018" y="1124860"/>
            <a:ext cx="178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Внутренние документы РШТ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2320341"/>
            <a:ext cx="2596417" cy="145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планов, загрузка КУГ и журналов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89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групп/явок учащихся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уведомлений об ошибках в своих группах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групп/явок учащихся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5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групп, участников, явок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B815426-CAE9-43DE-8F94-2376A7D64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8368"/>
            <a:ext cx="12191998" cy="61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ДОКУМЕНТОВ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95A2B9-5525-44A9-B2C2-4B66D2B1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142"/>
            <a:ext cx="6986588" cy="490793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9EA75D-49FE-4668-AF6E-A1A6A547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733142"/>
            <a:ext cx="6276975" cy="6124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FD1320-6529-40C5-86D9-474C552A5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811612"/>
            <a:ext cx="6986588" cy="50463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428C2-6385-49C6-B63E-3B1E36F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965" y="733140"/>
            <a:ext cx="6250069" cy="61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30351" y="899690"/>
            <a:ext cx="5748528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таблиц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75 классов (35 основных и более 40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минимальным характеристикам браузера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8368"/>
            <a:ext cx="12192000" cy="559074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сопровождение и учёт образовательного процесса;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аналитику образовательной деятельности.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9930361" y="5770966"/>
            <a:ext cx="2261090" cy="1047767"/>
          </a:xfrm>
          <a:prstGeom prst="rect">
            <a:avLst/>
          </a:prstGeom>
          <a:ln w="0">
            <a:noFill/>
          </a:ln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73242"/>
              </p:ext>
            </p:extLst>
          </p:nvPr>
        </p:nvGraphicFramePr>
        <p:xfrm>
          <a:off x="1631950" y="3788649"/>
          <a:ext cx="8169276" cy="212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092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21933-52A3-0F96-9FB0-AE9928E9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886" y="740664"/>
            <a:ext cx="5202227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2F6CD1-293D-7768-74F8-3F3872B79105}"/>
              </a:ext>
            </a:extLst>
          </p:cNvPr>
          <p:cNvSpPr/>
          <p:nvPr/>
        </p:nvSpPr>
        <p:spPr>
          <a:xfrm>
            <a:off x="3665807" y="1396804"/>
            <a:ext cx="8501235" cy="5283914"/>
          </a:xfrm>
          <a:prstGeom prst="roundRect">
            <a:avLst>
              <a:gd name="adj" fmla="val 24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u="sng" dirty="0">
                <a:solidFill>
                  <a:schemeClr val="bg1"/>
                </a:solidFill>
              </a:rPr>
              <a:t>РШТ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71BE0C-AE61-8FC9-BFC9-97058D48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ОРГАНИЗАЦИИ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6A66800-7259-640C-EF90-CB50516C509D}"/>
              </a:ext>
            </a:extLst>
          </p:cNvPr>
          <p:cNvSpPr/>
          <p:nvPr/>
        </p:nvSpPr>
        <p:spPr>
          <a:xfrm>
            <a:off x="142422" y="2814637"/>
            <a:ext cx="1714500" cy="122872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 </a:t>
            </a:r>
          </a:p>
        </p:txBody>
      </p:sp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6F546FF-6B0B-4040-BEC8-FE932154F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0" y="2683552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1B000-B5A2-7B87-1B0C-71FAED376799}"/>
              </a:ext>
            </a:extLst>
          </p:cNvPr>
          <p:cNvSpPr txBox="1"/>
          <p:nvPr/>
        </p:nvSpPr>
        <p:spPr>
          <a:xfrm>
            <a:off x="3707190" y="3738644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2DACA29-1E3C-5324-DE6E-FD1D62655C51}"/>
              </a:ext>
            </a:extLst>
          </p:cNvPr>
          <p:cNvSpPr/>
          <p:nvPr/>
        </p:nvSpPr>
        <p:spPr>
          <a:xfrm>
            <a:off x="6791213" y="1547441"/>
            <a:ext cx="5151427" cy="2017858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73117C1-DBB2-8ACC-BB06-4DB7F2C49D20}"/>
              </a:ext>
            </a:extLst>
          </p:cNvPr>
          <p:cNvSpPr/>
          <p:nvPr/>
        </p:nvSpPr>
        <p:spPr>
          <a:xfrm>
            <a:off x="8541259" y="1638623"/>
            <a:ext cx="1600504" cy="564639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CD24D3F-9339-1A97-35A5-4BE802E5B2C5}"/>
              </a:ext>
            </a:extLst>
          </p:cNvPr>
          <p:cNvSpPr/>
          <p:nvPr/>
        </p:nvSpPr>
        <p:spPr>
          <a:xfrm>
            <a:off x="8635017" y="1923733"/>
            <a:ext cx="1412988" cy="2406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Явка</a:t>
            </a:r>
          </a:p>
        </p:txBody>
      </p:sp>
      <p:sp>
        <p:nvSpPr>
          <p:cNvPr id="22" name="Стрелка: влево-вправо 21">
            <a:extLst>
              <a:ext uri="{FF2B5EF4-FFF2-40B4-BE49-F238E27FC236}">
                <a16:creationId xmlns:a16="http://schemas.microsoft.com/office/drawing/2014/main" id="{8C7998FF-6F28-66EC-26E4-9695B08E001B}"/>
              </a:ext>
            </a:extLst>
          </p:cNvPr>
          <p:cNvSpPr/>
          <p:nvPr/>
        </p:nvSpPr>
        <p:spPr>
          <a:xfrm>
            <a:off x="9448800" y="2772554"/>
            <a:ext cx="1394441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08AFF519-1125-EEEA-D297-4BEDB0975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12" y="2667530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7DCF1DC-25E6-B60A-879C-29517F4B731F}"/>
              </a:ext>
            </a:extLst>
          </p:cNvPr>
          <p:cNvSpPr txBox="1"/>
          <p:nvPr/>
        </p:nvSpPr>
        <p:spPr>
          <a:xfrm>
            <a:off x="10376744" y="3010178"/>
            <a:ext cx="179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pic>
        <p:nvPicPr>
          <p:cNvPr id="24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5BEF28F5-38D9-AEEC-69C9-1F4B8699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19" y="2071454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4F9FCB-D6BE-D5F2-7315-F61318D46427}"/>
              </a:ext>
            </a:extLst>
          </p:cNvPr>
          <p:cNvSpPr txBox="1"/>
          <p:nvPr/>
        </p:nvSpPr>
        <p:spPr>
          <a:xfrm>
            <a:off x="7491703" y="3192906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pic>
        <p:nvPicPr>
          <p:cNvPr id="2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3858F998-EDF0-F468-2C33-B66158C86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836" y="2137681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442A98-2DFB-DCBC-3B1F-7CB3B61E18CA}"/>
              </a:ext>
            </a:extLst>
          </p:cNvPr>
          <p:cNvSpPr txBox="1"/>
          <p:nvPr/>
        </p:nvSpPr>
        <p:spPr>
          <a:xfrm>
            <a:off x="8871906" y="3222657"/>
            <a:ext cx="151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4CB18B55-A7CD-4AD7-9E3D-5D2859DBE4FE}"/>
              </a:ext>
            </a:extLst>
          </p:cNvPr>
          <p:cNvSpPr/>
          <p:nvPr/>
        </p:nvSpPr>
        <p:spPr>
          <a:xfrm>
            <a:off x="6834951" y="4595368"/>
            <a:ext cx="5197929" cy="1831628"/>
          </a:xfrm>
          <a:prstGeom prst="roundRect">
            <a:avLst>
              <a:gd name="adj" fmla="val 16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Мероприятие</a:t>
            </a:r>
          </a:p>
        </p:txBody>
      </p:sp>
      <p:pic>
        <p:nvPicPr>
          <p:cNvPr id="2054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EA31F257-B32D-8A7C-DFE1-64848FA5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4" y="3865089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14D4D6D-31A7-7499-5BF4-D6B79FC0619C}"/>
              </a:ext>
            </a:extLst>
          </p:cNvPr>
          <p:cNvSpPr txBox="1"/>
          <p:nvPr/>
        </p:nvSpPr>
        <p:spPr>
          <a:xfrm>
            <a:off x="6354355" y="4245248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Электронный журнал</a:t>
            </a:r>
          </a:p>
        </p:txBody>
      </p:sp>
      <p:pic>
        <p:nvPicPr>
          <p:cNvPr id="2058" name="Picture 10" descr="Календарь – Бесплатные иконки: интерфейс">
            <a:extLst>
              <a:ext uri="{FF2B5EF4-FFF2-40B4-BE49-F238E27FC236}">
                <a16:creationId xmlns:a16="http://schemas.microsoft.com/office/drawing/2014/main" id="{B7FEB4F0-7C8A-97DC-3CBA-8C4339D21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236" y="3865089"/>
            <a:ext cx="458484" cy="45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C70FA5-C3CA-C345-1B3E-F70F67BC73A9}"/>
              </a:ext>
            </a:extLst>
          </p:cNvPr>
          <p:cNvSpPr txBox="1"/>
          <p:nvPr/>
        </p:nvSpPr>
        <p:spPr>
          <a:xfrm>
            <a:off x="9067655" y="4237029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Календарно-учебный график</a:t>
            </a:r>
          </a:p>
        </p:txBody>
      </p:sp>
      <p:sp>
        <p:nvSpPr>
          <p:cNvPr id="31" name="Стрелка: вверх-вниз 30">
            <a:extLst>
              <a:ext uri="{FF2B5EF4-FFF2-40B4-BE49-F238E27FC236}">
                <a16:creationId xmlns:a16="http://schemas.microsoft.com/office/drawing/2014/main" id="{C7E01EC1-C442-BFA1-C856-82B64F7DF7CC}"/>
              </a:ext>
            </a:extLst>
          </p:cNvPr>
          <p:cNvSpPr/>
          <p:nvPr/>
        </p:nvSpPr>
        <p:spPr>
          <a:xfrm>
            <a:off x="7305911" y="3572395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верх-вниз 31">
            <a:extLst>
              <a:ext uri="{FF2B5EF4-FFF2-40B4-BE49-F238E27FC236}">
                <a16:creationId xmlns:a16="http://schemas.microsoft.com/office/drawing/2014/main" id="{371EE04D-67F5-7B3D-F0A5-2A5FB1EC5923}"/>
              </a:ext>
            </a:extLst>
          </p:cNvPr>
          <p:cNvSpPr/>
          <p:nvPr/>
        </p:nvSpPr>
        <p:spPr>
          <a:xfrm>
            <a:off x="10369617" y="3567122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94091270-13AB-E39D-C6E1-00171FBA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51" y="4916618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E30E02-EC17-2A59-3C7B-ED4DD9F45A7A}"/>
              </a:ext>
            </a:extLst>
          </p:cNvPr>
          <p:cNvSpPr txBox="1"/>
          <p:nvPr/>
        </p:nvSpPr>
        <p:spPr>
          <a:xfrm>
            <a:off x="7081326" y="6005177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10494446-8C92-E0BF-F4AD-FEFA7383B111}"/>
              </a:ext>
            </a:extLst>
          </p:cNvPr>
          <p:cNvSpPr/>
          <p:nvPr/>
        </p:nvSpPr>
        <p:spPr>
          <a:xfrm>
            <a:off x="8719846" y="5204732"/>
            <a:ext cx="1878667" cy="901568"/>
          </a:xfrm>
          <a:prstGeom prst="roundRect">
            <a:avLst>
              <a:gd name="adj" fmla="val 528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6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FF7EDD58-2D0F-4CBB-5BE1-A67DAA7BB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97" y="2772554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Стрелка: влево-вправо 35">
            <a:extLst>
              <a:ext uri="{FF2B5EF4-FFF2-40B4-BE49-F238E27FC236}">
                <a16:creationId xmlns:a16="http://schemas.microsoft.com/office/drawing/2014/main" id="{7112122C-9B27-2BF7-F4FD-73BC016C7A34}"/>
              </a:ext>
            </a:extLst>
          </p:cNvPr>
          <p:cNvSpPr/>
          <p:nvPr/>
        </p:nvSpPr>
        <p:spPr>
          <a:xfrm>
            <a:off x="1873507" y="3184457"/>
            <a:ext cx="2054620" cy="489084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Документация</a:t>
            </a:r>
          </a:p>
        </p:txBody>
      </p:sp>
      <p:pic>
        <p:nvPicPr>
          <p:cNvPr id="37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67EB75C6-FD9B-B46B-375D-B7A92D0E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71" y="2481088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72B3543A-516E-D489-2870-E4C3F74E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15" y="4658591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Стрелка: влево-вправо 38">
            <a:extLst>
              <a:ext uri="{FF2B5EF4-FFF2-40B4-BE49-F238E27FC236}">
                <a16:creationId xmlns:a16="http://schemas.microsoft.com/office/drawing/2014/main" id="{0B2D3C8A-2C0A-EDC2-F9EB-6F85BA04DB88}"/>
              </a:ext>
            </a:extLst>
          </p:cNvPr>
          <p:cNvSpPr/>
          <p:nvPr/>
        </p:nvSpPr>
        <p:spPr>
          <a:xfrm rot="1892769">
            <a:off x="4615549" y="4347846"/>
            <a:ext cx="2852552" cy="657683"/>
          </a:xfrm>
          <a:prstGeom prst="leftRightArrow">
            <a:avLst>
              <a:gd name="adj1" fmla="val 35987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 мероприятиях</a:t>
            </a:r>
          </a:p>
        </p:txBody>
      </p:sp>
      <p:sp>
        <p:nvSpPr>
          <p:cNvPr id="40" name="Стрелка: влево-вправо 39">
            <a:extLst>
              <a:ext uri="{FF2B5EF4-FFF2-40B4-BE49-F238E27FC236}">
                <a16:creationId xmlns:a16="http://schemas.microsoft.com/office/drawing/2014/main" id="{13EBC396-03A1-2CCA-60A3-DDC49A8686D2}"/>
              </a:ext>
            </a:extLst>
          </p:cNvPr>
          <p:cNvSpPr/>
          <p:nvPr/>
        </p:nvSpPr>
        <p:spPr>
          <a:xfrm rot="20901550">
            <a:off x="4395663" y="2807799"/>
            <a:ext cx="3398059" cy="617632"/>
          </a:xfrm>
          <a:prstGeom prst="leftRightArrow">
            <a:avLst>
              <a:gd name="adj1" fmla="val 40255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36D9F-FBFA-3E72-EDAB-7AA7DF2871DE}"/>
              </a:ext>
            </a:extLst>
          </p:cNvPr>
          <p:cNvSpPr txBox="1"/>
          <p:nvPr/>
        </p:nvSpPr>
        <p:spPr>
          <a:xfrm>
            <a:off x="8668355" y="5152144"/>
            <a:ext cx="128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</a:t>
            </a:r>
          </a:p>
        </p:txBody>
      </p:sp>
      <p:pic>
        <p:nvPicPr>
          <p:cNvPr id="4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1D9D7099-0A2D-F0C4-6D6A-2D5B3D2A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353" y="5284290"/>
            <a:ext cx="1384400" cy="95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F22B57F-D1B9-48AF-CE81-8CC07555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98" y="5298860"/>
            <a:ext cx="1338341" cy="9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BFEF9D9-BD35-7071-E1C7-5CE90B8666ED}"/>
              </a:ext>
            </a:extLst>
          </p:cNvPr>
          <p:cNvSpPr txBox="1"/>
          <p:nvPr/>
        </p:nvSpPr>
        <p:spPr>
          <a:xfrm>
            <a:off x="9625787" y="5147675"/>
            <a:ext cx="102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Ученики</a:t>
            </a:r>
          </a:p>
        </p:txBody>
      </p:sp>
      <p:sp>
        <p:nvSpPr>
          <p:cNvPr id="51" name="Стрелка: вверх-вниз 50">
            <a:extLst>
              <a:ext uri="{FF2B5EF4-FFF2-40B4-BE49-F238E27FC236}">
                <a16:creationId xmlns:a16="http://schemas.microsoft.com/office/drawing/2014/main" id="{C7C735A6-1105-EE1D-0F04-15CD6F39A611}"/>
              </a:ext>
            </a:extLst>
          </p:cNvPr>
          <p:cNvSpPr/>
          <p:nvPr/>
        </p:nvSpPr>
        <p:spPr>
          <a:xfrm>
            <a:off x="9188342" y="2220414"/>
            <a:ext cx="200453" cy="279765"/>
          </a:xfrm>
          <a:prstGeom prst="upDownArrow">
            <a:avLst>
              <a:gd name="adj1" fmla="val 30993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0E58FD55-1ECC-54CF-3224-606C3E349730}"/>
              </a:ext>
            </a:extLst>
          </p:cNvPr>
          <p:cNvSpPr/>
          <p:nvPr/>
        </p:nvSpPr>
        <p:spPr>
          <a:xfrm>
            <a:off x="7718773" y="5515979"/>
            <a:ext cx="981739" cy="374319"/>
          </a:xfrm>
          <a:prstGeom prst="leftRightArrow">
            <a:avLst>
              <a:gd name="adj1" fmla="val 37234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52C840-F162-C87A-CC69-94F844A5D4D3}"/>
              </a:ext>
            </a:extLst>
          </p:cNvPr>
          <p:cNvSpPr txBox="1"/>
          <p:nvPr/>
        </p:nvSpPr>
        <p:spPr>
          <a:xfrm>
            <a:off x="8965974" y="1586958"/>
            <a:ext cx="108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Урок</a:t>
            </a:r>
          </a:p>
        </p:txBody>
      </p:sp>
      <p:sp>
        <p:nvSpPr>
          <p:cNvPr id="55" name="Номер слайда 4">
            <a:extLst>
              <a:ext uri="{FF2B5EF4-FFF2-40B4-BE49-F238E27FC236}">
                <a16:creationId xmlns:a16="http://schemas.microsoft.com/office/drawing/2014/main" id="{1FD00073-5066-D6C6-DAA5-2CBD29C17172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EF56A9C9-A261-B9C0-9E84-D9B4A295727B}"/>
              </a:ext>
            </a:extLst>
          </p:cNvPr>
          <p:cNvSpPr/>
          <p:nvPr/>
        </p:nvSpPr>
        <p:spPr>
          <a:xfrm>
            <a:off x="4821304" y="5237554"/>
            <a:ext cx="1803514" cy="74331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&gt;3</a:t>
            </a:r>
            <a:r>
              <a:rPr lang="ru-RU" dirty="0"/>
              <a:t>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61475BEF-0B84-468C-5456-F636846FEE10}"/>
              </a:ext>
            </a:extLst>
          </p:cNvPr>
          <p:cNvSpPr/>
          <p:nvPr/>
        </p:nvSpPr>
        <p:spPr>
          <a:xfrm>
            <a:off x="4821304" y="1821021"/>
            <a:ext cx="1770460" cy="59018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&gt;3</a:t>
            </a:r>
            <a:r>
              <a:rPr lang="ru-RU" dirty="0"/>
              <a:t>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C7ECE06C-4FD0-CED8-F25F-13B91728F3C0}"/>
              </a:ext>
            </a:extLst>
          </p:cNvPr>
          <p:cNvSpPr/>
          <p:nvPr/>
        </p:nvSpPr>
        <p:spPr>
          <a:xfrm>
            <a:off x="10406907" y="1923733"/>
            <a:ext cx="1394441" cy="62617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23A826C7-8D63-08EE-BA98-7224FA6FA430}"/>
              </a:ext>
            </a:extLst>
          </p:cNvPr>
          <p:cNvSpPr/>
          <p:nvPr/>
        </p:nvSpPr>
        <p:spPr>
          <a:xfrm>
            <a:off x="10750345" y="3715528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5A1F92B0-CB28-FADD-837E-C7F960017BC6}"/>
              </a:ext>
            </a:extLst>
          </p:cNvPr>
          <p:cNvSpPr/>
          <p:nvPr/>
        </p:nvSpPr>
        <p:spPr>
          <a:xfrm>
            <a:off x="7683439" y="3754393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</p:spTree>
    <p:extLst>
      <p:ext uri="{BB962C8B-B14F-4D97-AF65-F5344CB8AC3E}">
        <p14:creationId xmlns:p14="http://schemas.microsoft.com/office/powerpoint/2010/main" val="269338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8" grpId="0"/>
      <p:bldP spid="11" grpId="0" animBg="1"/>
      <p:bldP spid="17" grpId="0" animBg="1"/>
      <p:bldP spid="18" grpId="0" animBg="1"/>
      <p:bldP spid="22" grpId="0" animBg="1"/>
      <p:bldP spid="23" grpId="0"/>
      <p:bldP spid="25" grpId="0"/>
      <p:bldP spid="27" grpId="0"/>
      <p:bldP spid="28" grpId="0" animBg="1"/>
      <p:bldP spid="29" grpId="0"/>
      <p:bldP spid="30" grpId="0"/>
      <p:bldP spid="31" grpId="0" animBg="1"/>
      <p:bldP spid="32" grpId="0" animBg="1"/>
      <p:bldP spid="34" grpId="0"/>
      <p:bldP spid="35" grpId="0" animBg="1"/>
      <p:bldP spid="36" grpId="0" animBg="1"/>
      <p:bldP spid="39" grpId="0" animBg="1"/>
      <p:bldP spid="40" grpId="0" animBg="1"/>
      <p:bldP spid="45" grpId="0"/>
      <p:bldP spid="49" grpId="0"/>
      <p:bldP spid="51" grpId="0" animBg="1"/>
      <p:bldP spid="53" grpId="0" animBg="1"/>
      <p:bldP spid="54" grpId="0"/>
      <p:bldP spid="56" grpId="0" animBg="1"/>
      <p:bldP spid="57" grpId="0" animBg="1"/>
      <p:bldP spid="58" grpId="0" animBg="1"/>
      <p:bldP spid="60" grpId="0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есть»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2C44D2-AAD8-7645-F586-3E9F8F445C4F}"/>
              </a:ext>
            </a:extLst>
          </p:cNvPr>
          <p:cNvSpPr/>
          <p:nvPr/>
        </p:nvSpPr>
        <p:spPr>
          <a:xfrm>
            <a:off x="356050" y="1536904"/>
            <a:ext cx="11220409" cy="40767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93D2145C-A954-0610-FBC5-30B18B20DAF2}"/>
              </a:ext>
            </a:extLst>
          </p:cNvPr>
          <p:cNvSpPr/>
          <p:nvPr/>
        </p:nvSpPr>
        <p:spPr>
          <a:xfrm>
            <a:off x="449844" y="3112220"/>
            <a:ext cx="648072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8457313-5048-C862-B5E5-6962FBD58892}"/>
              </a:ext>
            </a:extLst>
          </p:cNvPr>
          <p:cNvSpPr/>
          <p:nvPr/>
        </p:nvSpPr>
        <p:spPr>
          <a:xfrm>
            <a:off x="10847908" y="3100347"/>
            <a:ext cx="647888" cy="65994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2E64874-0698-FCFF-7547-560B7A6A99D9}"/>
              </a:ext>
            </a:extLst>
          </p:cNvPr>
          <p:cNvSpPr/>
          <p:nvPr/>
        </p:nvSpPr>
        <p:spPr>
          <a:xfrm>
            <a:off x="10923656" y="3178802"/>
            <a:ext cx="494464" cy="50039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7FF799C-3A0E-5CCD-436B-52542BD5C9BC}"/>
              </a:ext>
            </a:extLst>
          </p:cNvPr>
          <p:cNvSpPr/>
          <p:nvPr/>
        </p:nvSpPr>
        <p:spPr>
          <a:xfrm>
            <a:off x="2718491" y="2507237"/>
            <a:ext cx="1892189" cy="1845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Подготовка шаблона документа к использованию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510943D-B527-17B0-D049-CCAE58EF0DA8}"/>
              </a:ext>
            </a:extLst>
          </p:cNvPr>
          <p:cNvSpPr/>
          <p:nvPr/>
        </p:nvSpPr>
        <p:spPr>
          <a:xfrm>
            <a:off x="4747344" y="2656210"/>
            <a:ext cx="1247258" cy="154557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Ручное введение данных в документ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C7B7442-76DF-8705-8623-F7560E53EDDA}"/>
              </a:ext>
            </a:extLst>
          </p:cNvPr>
          <p:cNvSpPr/>
          <p:nvPr/>
        </p:nvSpPr>
        <p:spPr>
          <a:xfrm>
            <a:off x="1219384" y="2670372"/>
            <a:ext cx="1365255" cy="153859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шаблона документа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1C0A02-AB84-978B-9F6A-92EA6DFEE238}"/>
              </a:ext>
            </a:extLst>
          </p:cNvPr>
          <p:cNvCxnSpPr>
            <a:cxnSpLocks/>
            <a:stCxn id="4" idx="6"/>
            <a:endCxn id="11" idx="1"/>
          </p:cNvCxnSpPr>
          <p:nvPr/>
        </p:nvCxnSpPr>
        <p:spPr>
          <a:xfrm>
            <a:off x="1097916" y="3436256"/>
            <a:ext cx="121468" cy="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60337D6F-F3FC-66CF-72E4-7E142A5C3AD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2584639" y="3430206"/>
            <a:ext cx="133852" cy="94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66FC491C-F287-2C9D-A90D-B97F50C4E6E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610680" y="3428999"/>
            <a:ext cx="136664" cy="12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Ромб 26">
            <a:extLst>
              <a:ext uri="{FF2B5EF4-FFF2-40B4-BE49-F238E27FC236}">
                <a16:creationId xmlns:a16="http://schemas.microsoft.com/office/drawing/2014/main" id="{7EA517EE-B15D-21D5-815E-B9116B286EC1}"/>
              </a:ext>
            </a:extLst>
          </p:cNvPr>
          <p:cNvSpPr/>
          <p:nvPr/>
        </p:nvSpPr>
        <p:spPr>
          <a:xfrm>
            <a:off x="7720130" y="306895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Умножение 77">
            <a:extLst>
              <a:ext uri="{FF2B5EF4-FFF2-40B4-BE49-F238E27FC236}">
                <a16:creationId xmlns:a16="http://schemas.microsoft.com/office/drawing/2014/main" id="{BC4F0F26-13B4-51D0-450A-B4A621728CCB}"/>
              </a:ext>
            </a:extLst>
          </p:cNvPr>
          <p:cNvSpPr/>
          <p:nvPr/>
        </p:nvSpPr>
        <p:spPr>
          <a:xfrm>
            <a:off x="7878210" y="3220156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209DDC3A-E0F2-95F9-8B76-E1BA374BEF0C}"/>
              </a:ext>
            </a:extLst>
          </p:cNvPr>
          <p:cNvSpPr/>
          <p:nvPr/>
        </p:nvSpPr>
        <p:spPr>
          <a:xfrm>
            <a:off x="8410575" y="2215840"/>
            <a:ext cx="2266762" cy="5827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Обращение к подписи директора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2" name="Соединитель: уступ 61">
            <a:extLst>
              <a:ext uri="{FF2B5EF4-FFF2-40B4-BE49-F238E27FC236}">
                <a16:creationId xmlns:a16="http://schemas.microsoft.com/office/drawing/2014/main" id="{57FFA272-2335-6375-4480-79D3A7C3D983}"/>
              </a:ext>
            </a:extLst>
          </p:cNvPr>
          <p:cNvCxnSpPr>
            <a:stCxn id="27" idx="0"/>
            <a:endCxn id="45" idx="1"/>
          </p:cNvCxnSpPr>
          <p:nvPr/>
        </p:nvCxnSpPr>
        <p:spPr>
          <a:xfrm rot="5400000" flipH="1" flipV="1">
            <a:off x="7964511" y="2622896"/>
            <a:ext cx="561722" cy="330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A0103C6-EE2D-9831-3CA5-0038965D867E}"/>
              </a:ext>
            </a:extLst>
          </p:cNvPr>
          <p:cNvSpPr txBox="1"/>
          <p:nvPr/>
        </p:nvSpPr>
        <p:spPr>
          <a:xfrm>
            <a:off x="7105651" y="2182637"/>
            <a:ext cx="132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Сертификат</a:t>
            </a:r>
          </a:p>
        </p:txBody>
      </p: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37410B86-0166-A125-33FA-2A8E71E6B1CE}"/>
              </a:ext>
            </a:extLst>
          </p:cNvPr>
          <p:cNvCxnSpPr>
            <a:cxnSpLocks/>
            <a:stCxn id="45" idx="3"/>
            <a:endCxn id="6" idx="0"/>
          </p:cNvCxnSpPr>
          <p:nvPr/>
        </p:nvCxnSpPr>
        <p:spPr>
          <a:xfrm>
            <a:off x="10677337" y="2507237"/>
            <a:ext cx="494515" cy="5931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9D4D8B1E-2E5C-7EB1-F21D-A1E396FC4FE2}"/>
              </a:ext>
            </a:extLst>
          </p:cNvPr>
          <p:cNvSpPr/>
          <p:nvPr/>
        </p:nvSpPr>
        <p:spPr>
          <a:xfrm>
            <a:off x="8410575" y="4481343"/>
            <a:ext cx="2266762" cy="5827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Ручное создание расписания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DEA4F4D0-7848-B49D-8415-F626E7DD378A}"/>
              </a:ext>
            </a:extLst>
          </p:cNvPr>
          <p:cNvCxnSpPr>
            <a:cxnSpLocks/>
            <a:stCxn id="27" idx="2"/>
            <a:endCxn id="67" idx="1"/>
          </p:cNvCxnSpPr>
          <p:nvPr/>
        </p:nvCxnSpPr>
        <p:spPr>
          <a:xfrm rot="16200000" flipH="1">
            <a:off x="7753522" y="4115686"/>
            <a:ext cx="983701" cy="330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Соединитель: уступ 72">
            <a:extLst>
              <a:ext uri="{FF2B5EF4-FFF2-40B4-BE49-F238E27FC236}">
                <a16:creationId xmlns:a16="http://schemas.microsoft.com/office/drawing/2014/main" id="{1B823256-D615-FF0E-65A5-D9051C4417A9}"/>
              </a:ext>
            </a:extLst>
          </p:cNvPr>
          <p:cNvCxnSpPr>
            <a:cxnSpLocks/>
            <a:stCxn id="67" idx="3"/>
            <a:endCxn id="6" idx="4"/>
          </p:cNvCxnSpPr>
          <p:nvPr/>
        </p:nvCxnSpPr>
        <p:spPr>
          <a:xfrm flipV="1">
            <a:off x="10677337" y="3760292"/>
            <a:ext cx="494515" cy="10124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80392941-4950-74FC-4E51-4320E24CCACD}"/>
              </a:ext>
            </a:extLst>
          </p:cNvPr>
          <p:cNvCxnSpPr>
            <a:cxnSpLocks/>
            <a:stCxn id="27" idx="3"/>
            <a:endCxn id="6" idx="2"/>
          </p:cNvCxnSpPr>
          <p:nvPr/>
        </p:nvCxnSpPr>
        <p:spPr>
          <a:xfrm>
            <a:off x="8440210" y="3428999"/>
            <a:ext cx="2407698" cy="13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B72783F-AF7E-CBD7-F6ED-2A06C7FD81EC}"/>
              </a:ext>
            </a:extLst>
          </p:cNvPr>
          <p:cNvSpPr txBox="1"/>
          <p:nvPr/>
        </p:nvSpPr>
        <p:spPr>
          <a:xfrm>
            <a:off x="9051812" y="3401834"/>
            <a:ext cx="92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Приказ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D3F271-C31E-6DF4-00F8-4105847B2B57}"/>
              </a:ext>
            </a:extLst>
          </p:cNvPr>
          <p:cNvSpPr txBox="1"/>
          <p:nvPr/>
        </p:nvSpPr>
        <p:spPr>
          <a:xfrm>
            <a:off x="7076911" y="4752439"/>
            <a:ext cx="142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КУГ, журнал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1A0B9D8-8B23-4B9A-9384-FBFC2A90D9ED}"/>
              </a:ext>
            </a:extLst>
          </p:cNvPr>
          <p:cNvSpPr/>
          <p:nvPr/>
        </p:nvSpPr>
        <p:spPr>
          <a:xfrm>
            <a:off x="6046851" y="2010275"/>
            <a:ext cx="4770002" cy="3283857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6A1FC96D-14B6-453E-AECB-AA088E07727D}"/>
              </a:ext>
            </a:extLst>
          </p:cNvPr>
          <p:cNvSpPr/>
          <p:nvPr/>
        </p:nvSpPr>
        <p:spPr>
          <a:xfrm flipH="1">
            <a:off x="2634035" y="2345840"/>
            <a:ext cx="2032644" cy="213550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4F6ADD92-855B-47AB-BB9C-2F67DD2E2969}"/>
              </a:ext>
            </a:extLst>
          </p:cNvPr>
          <p:cNvSpPr/>
          <p:nvPr/>
        </p:nvSpPr>
        <p:spPr>
          <a:xfrm>
            <a:off x="6142794" y="2663391"/>
            <a:ext cx="1422545" cy="154557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Ручной подбор номера документа</a:t>
            </a:r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F0BCBFC6-3AB7-4408-8B27-F3BF9B1ADF43}"/>
              </a:ext>
            </a:extLst>
          </p:cNvPr>
          <p:cNvCxnSpPr>
            <a:cxnSpLocks/>
            <a:stCxn id="10" idx="3"/>
            <a:endCxn id="44" idx="1"/>
          </p:cNvCxnSpPr>
          <p:nvPr/>
        </p:nvCxnSpPr>
        <p:spPr>
          <a:xfrm>
            <a:off x="5994602" y="3428999"/>
            <a:ext cx="148192" cy="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Соединитель: уступ 53">
            <a:extLst>
              <a:ext uri="{FF2B5EF4-FFF2-40B4-BE49-F238E27FC236}">
                <a16:creationId xmlns:a16="http://schemas.microsoft.com/office/drawing/2014/main" id="{F07E9220-FE51-4302-90CE-FACAC9AD6C47}"/>
              </a:ext>
            </a:extLst>
          </p:cNvPr>
          <p:cNvCxnSpPr>
            <a:cxnSpLocks/>
            <a:stCxn id="44" idx="3"/>
            <a:endCxn id="27" idx="1"/>
          </p:cNvCxnSpPr>
          <p:nvPr/>
        </p:nvCxnSpPr>
        <p:spPr>
          <a:xfrm flipV="1">
            <a:off x="7565339" y="3428999"/>
            <a:ext cx="154791" cy="7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Прямоугольник: скругленные углы 68">
            <a:extLst>
              <a:ext uri="{FF2B5EF4-FFF2-40B4-BE49-F238E27FC236}">
                <a16:creationId xmlns:a16="http://schemas.microsoft.com/office/drawing/2014/main" id="{F8E5C729-55B5-4BCB-9A8A-D1452F12A522}"/>
              </a:ext>
            </a:extLst>
          </p:cNvPr>
          <p:cNvSpPr/>
          <p:nvPr/>
        </p:nvSpPr>
        <p:spPr>
          <a:xfrm>
            <a:off x="615541" y="674858"/>
            <a:ext cx="10579276" cy="600867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обработано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9000 документов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  <a:endParaRPr lang="ru-RU" sz="2200" kern="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657 мероприятиях 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групп;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200 конкурсных команд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НЕАВТОМАТИЗИРОВАННЫЕ ПРОЦЕССЫ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~ 2400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705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2C44D2-AAD8-7645-F586-3E9F8F445C4F}"/>
              </a:ext>
            </a:extLst>
          </p:cNvPr>
          <p:cNvSpPr/>
          <p:nvPr/>
        </p:nvSpPr>
        <p:spPr>
          <a:xfrm>
            <a:off x="576928" y="1333500"/>
            <a:ext cx="11104998" cy="4191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513492-F353-4B9B-95C4-0A2A0B3C6D5E}"/>
              </a:ext>
            </a:extLst>
          </p:cNvPr>
          <p:cNvSpPr txBox="1"/>
          <p:nvPr/>
        </p:nvSpPr>
        <p:spPr>
          <a:xfrm>
            <a:off x="6129427" y="2219298"/>
            <a:ext cx="3887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АВТОМАТИЗИРОВАНО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01D75120-ABCD-0AB0-32B6-456097F7F01E}"/>
              </a:ext>
            </a:extLst>
          </p:cNvPr>
          <p:cNvSpPr/>
          <p:nvPr/>
        </p:nvSpPr>
        <p:spPr>
          <a:xfrm>
            <a:off x="5606275" y="3117664"/>
            <a:ext cx="1789244" cy="64807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9BA34FD7-EED3-E694-E3B3-4D25BB00DAB1}"/>
              </a:ext>
            </a:extLst>
          </p:cNvPr>
          <p:cNvSpPr/>
          <p:nvPr/>
        </p:nvSpPr>
        <p:spPr>
          <a:xfrm>
            <a:off x="1012900" y="3097985"/>
            <a:ext cx="648072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6D7A5561-0738-3340-5A08-9B3B5E353C20}"/>
              </a:ext>
            </a:extLst>
          </p:cNvPr>
          <p:cNvSpPr/>
          <p:nvPr/>
        </p:nvSpPr>
        <p:spPr>
          <a:xfrm>
            <a:off x="10677337" y="3100348"/>
            <a:ext cx="648072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717CF6BC-CE1E-6F9C-2334-DF06FB1BEA77}"/>
              </a:ext>
            </a:extLst>
          </p:cNvPr>
          <p:cNvSpPr/>
          <p:nvPr/>
        </p:nvSpPr>
        <p:spPr>
          <a:xfrm>
            <a:off x="10754141" y="3171824"/>
            <a:ext cx="494464" cy="50039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501E2F55-5490-B016-5D62-C320386D2653}"/>
              </a:ext>
            </a:extLst>
          </p:cNvPr>
          <p:cNvSpPr/>
          <p:nvPr/>
        </p:nvSpPr>
        <p:spPr>
          <a:xfrm>
            <a:off x="2714955" y="3029963"/>
            <a:ext cx="1926867" cy="82347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шаблона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документа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5CAE548E-6645-E3A3-1895-3029C70BE1C7}"/>
              </a:ext>
            </a:extLst>
          </p:cNvPr>
          <p:cNvSpPr/>
          <p:nvPr/>
        </p:nvSpPr>
        <p:spPr>
          <a:xfrm>
            <a:off x="7969608" y="3029963"/>
            <a:ext cx="1926867" cy="82347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579DFCD6-16FB-5482-2CC1-E9D2CA1AD268}"/>
              </a:ext>
            </a:extLst>
          </p:cNvPr>
          <p:cNvCxnSpPr/>
          <p:nvPr/>
        </p:nvCxnSpPr>
        <p:spPr>
          <a:xfrm>
            <a:off x="9896475" y="3429000"/>
            <a:ext cx="77882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68F7A10-6123-48DF-8E40-24CF58BD1D1C}"/>
              </a:ext>
            </a:extLst>
          </p:cNvPr>
          <p:cNvCxnSpPr>
            <a:stCxn id="17" idx="6"/>
          </p:cNvCxnSpPr>
          <p:nvPr/>
        </p:nvCxnSpPr>
        <p:spPr>
          <a:xfrm>
            <a:off x="1660972" y="3422021"/>
            <a:ext cx="1009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1C41650-2243-4EA0-A112-596FE9E8A1E0}"/>
              </a:ext>
            </a:extLst>
          </p:cNvPr>
          <p:cNvCxnSpPr>
            <a:stCxn id="43" idx="3"/>
            <a:endCxn id="10" idx="1"/>
          </p:cNvCxnSpPr>
          <p:nvPr/>
        </p:nvCxnSpPr>
        <p:spPr>
          <a:xfrm>
            <a:off x="4641822" y="3441700"/>
            <a:ext cx="96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5CA212ED-F900-4599-886D-31F05FC5D9BA}"/>
              </a:ext>
            </a:extLst>
          </p:cNvPr>
          <p:cNvCxnSpPr>
            <a:stCxn id="10" idx="3"/>
            <a:endCxn id="45" idx="1"/>
          </p:cNvCxnSpPr>
          <p:nvPr/>
        </p:nvCxnSpPr>
        <p:spPr>
          <a:xfrm>
            <a:off x="7395519" y="3441700"/>
            <a:ext cx="57408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A1FE7264-D86C-4A40-BFDB-282932032350}"/>
              </a:ext>
            </a:extLst>
          </p:cNvPr>
          <p:cNvSpPr/>
          <p:nvPr/>
        </p:nvSpPr>
        <p:spPr>
          <a:xfrm>
            <a:off x="5172074" y="2693778"/>
            <a:ext cx="5043489" cy="1449597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0402F9-40CC-4B5D-8C07-7C99CB0AE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01" y="1323076"/>
            <a:ext cx="1110499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7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есть»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952" y="502670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473653" y="188535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01659" cy="137635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4059011" y="539720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071994" y="374113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7DCB5-41F7-6E2D-A9CD-400B79CEE3CE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Выгрузка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3.54167E-6 0.00023 L 0.04453 0.00139 L 0.11029 0.00278 C 0.11198 0.00301 0.11615 0.00509 0.11784 0.00579 C 0.12657 0.00903 0.12605 0.00857 0.13386 0.01042 C 0.14323 0.00972 0.15248 0.00996 0.16172 0.0088 C 0.16381 0.00857 0.16563 0.00602 0.16758 0.00579 C 0.18125 0.00417 0.19271 0.0044 0.2056 0.0044 " pathEditMode="relative" rAng="0" ptsTypes="AAAAAAAAA">
                                      <p:cBhvr>
                                        <p:cTn id="1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2.08333E-6 0.00023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rAng="0" ptsTypes="AAAAAAAAA">
                                      <p:cBhvr>
                                        <p:cTn id="3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24" grpId="0"/>
      <p:bldP spid="125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5798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1" y="820820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814142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подписи к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44201" y="1693702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6005"/>
            <a:ext cx="236193" cy="3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8681044" y="2119615"/>
            <a:ext cx="263157" cy="10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6456268" y="3323091"/>
            <a:ext cx="1405212" cy="6237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8330090" y="4731996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номера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>
            <a:off x="7627484" y="5043858"/>
            <a:ext cx="7026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>
            <a:off x="7861480" y="3634954"/>
            <a:ext cx="3585501" cy="1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58642" y="2119615"/>
            <a:ext cx="888339" cy="1525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stCxn id="55" idx="3"/>
            <a:endCxn id="7" idx="2"/>
          </p:cNvCxnSpPr>
          <p:nvPr/>
        </p:nvCxnSpPr>
        <p:spPr>
          <a:xfrm flipV="1">
            <a:off x="9735302" y="3645023"/>
            <a:ext cx="1711679" cy="1398836"/>
          </a:xfrm>
          <a:prstGeom prst="bentConnector3">
            <a:avLst>
              <a:gd name="adj1" fmla="val 739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48728" y="344373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stCxn id="125" idx="6"/>
            <a:endCxn id="16" idx="1"/>
          </p:cNvCxnSpPr>
          <p:nvPr/>
        </p:nvCxnSpPr>
        <p:spPr>
          <a:xfrm>
            <a:off x="5248746" y="2124619"/>
            <a:ext cx="268723" cy="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0E88A696-A7B8-FDEF-BBA0-B1B9F6AA00DF}"/>
              </a:ext>
            </a:extLst>
          </p:cNvPr>
          <p:cNvCxnSpPr>
            <a:stCxn id="111" idx="6"/>
            <a:endCxn id="36" idx="1"/>
          </p:cNvCxnSpPr>
          <p:nvPr/>
        </p:nvCxnSpPr>
        <p:spPr>
          <a:xfrm flipV="1">
            <a:off x="5693549" y="3634954"/>
            <a:ext cx="762719" cy="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477148" y="1635583"/>
            <a:ext cx="11147572" cy="3980529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~ 2400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79B35-9A3B-44C9-B82F-1F3403BAAA2D}"/>
              </a:ext>
            </a:extLst>
          </p:cNvPr>
          <p:cNvSpPr txBox="1"/>
          <p:nvPr/>
        </p:nvSpPr>
        <p:spPr>
          <a:xfrm>
            <a:off x="-5216838" y="5043856"/>
            <a:ext cx="5203168" cy="180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Проблема</a:t>
            </a:r>
            <a:r>
              <a:rPr lang="en-US" sz="22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9 0.01852 L 0.12786 0.05903 C 0.15442 0.06829 0.19453 0.07338 0.2375 0.07338 C 0.2858 0.07338 0.32474 0.06829 0.35182 0.05903 L 0.48268 0.01852 " pathEditMode="relative" rAng="0" ptsTypes="AAAAA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97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C40004E8-0B9C-4E4E-ED32-D9C51E826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116" y="6042902"/>
            <a:ext cx="792142" cy="79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7F57A4-06AC-5EAB-AC92-344907257031}"/>
              </a:ext>
            </a:extLst>
          </p:cNvPr>
          <p:cNvSpPr txBox="1"/>
          <p:nvPr/>
        </p:nvSpPr>
        <p:spPr>
          <a:xfrm>
            <a:off x="5518559" y="572419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367" y="4254921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10233" y="517196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588956" y="1371328"/>
            <a:ext cx="2579687" cy="199139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</p:cNvCxnSpPr>
          <p:nvPr/>
        </p:nvCxnSpPr>
        <p:spPr>
          <a:xfrm>
            <a:off x="2368716" y="3228481"/>
            <a:ext cx="2763431" cy="134245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470538" y="3362726"/>
            <a:ext cx="2698105" cy="136978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6F049453-C36A-4539-8FBC-53BDF3460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281" y="3708018"/>
            <a:ext cx="408556" cy="4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800" y="2836023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172703" y="3542964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7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808ACEDA-BA40-8F7C-2D92-5262B45A0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070" y="2815046"/>
            <a:ext cx="408556" cy="4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965" y="904832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1116944" y="1799795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pic>
        <p:nvPicPr>
          <p:cNvPr id="7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496B106C-5090-C5BD-BEF1-666AF1C11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312" y="1751761"/>
            <a:ext cx="408556" cy="4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730D46D-E714-38C8-DA4A-ECB1045DAA31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1" y="820820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CB015F7-A6E1-5C6A-D4E2-5D1836422D99}"/>
              </a:ext>
            </a:extLst>
          </p:cNvPr>
          <p:cNvSpPr/>
          <p:nvPr/>
        </p:nvSpPr>
        <p:spPr>
          <a:xfrm>
            <a:off x="284744" y="3429000"/>
            <a:ext cx="388356" cy="39589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5EBB8B88-32EF-8FCC-8664-AE385E654188}"/>
              </a:ext>
            </a:extLst>
          </p:cNvPr>
          <p:cNvSpPr/>
          <p:nvPr/>
        </p:nvSpPr>
        <p:spPr>
          <a:xfrm>
            <a:off x="11446981" y="3448173"/>
            <a:ext cx="388356" cy="395892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483BEA9A-FD30-FA72-2D9F-8149ED091DFB}"/>
              </a:ext>
            </a:extLst>
          </p:cNvPr>
          <p:cNvSpPr/>
          <p:nvPr/>
        </p:nvSpPr>
        <p:spPr>
          <a:xfrm>
            <a:off x="2128332" y="3304880"/>
            <a:ext cx="1038163" cy="64551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2" name="Ромб 61">
            <a:extLst>
              <a:ext uri="{FF2B5EF4-FFF2-40B4-BE49-F238E27FC236}">
                <a16:creationId xmlns:a16="http://schemas.microsoft.com/office/drawing/2014/main" id="{DBF64604-825E-3DD8-E275-E52BA0522A47}"/>
              </a:ext>
            </a:extLst>
          </p:cNvPr>
          <p:cNvSpPr/>
          <p:nvPr/>
        </p:nvSpPr>
        <p:spPr>
          <a:xfrm>
            <a:off x="3981870" y="3265809"/>
            <a:ext cx="720080" cy="724088"/>
          </a:xfrm>
          <a:prstGeom prst="diamond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63" name="Умножение 77">
            <a:extLst>
              <a:ext uri="{FF2B5EF4-FFF2-40B4-BE49-F238E27FC236}">
                <a16:creationId xmlns:a16="http://schemas.microsoft.com/office/drawing/2014/main" id="{98CE2EB0-5A8D-1F2F-D961-D9888A035C82}"/>
              </a:ext>
            </a:extLst>
          </p:cNvPr>
          <p:cNvSpPr/>
          <p:nvPr/>
        </p:nvSpPr>
        <p:spPr>
          <a:xfrm>
            <a:off x="4143327" y="3396999"/>
            <a:ext cx="403920" cy="434453"/>
          </a:xfrm>
          <a:prstGeom prst="mathMultiply">
            <a:avLst>
              <a:gd name="adj1" fmla="val 86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568691B3-D6EB-C187-C585-3A946B0EDFE3}"/>
              </a:ext>
            </a:extLst>
          </p:cNvPr>
          <p:cNvCxnSpPr>
            <a:cxnSpLocks/>
            <a:stCxn id="58" idx="6"/>
            <a:endCxn id="60" idx="1"/>
          </p:cNvCxnSpPr>
          <p:nvPr/>
        </p:nvCxnSpPr>
        <p:spPr>
          <a:xfrm>
            <a:off x="673100" y="3626946"/>
            <a:ext cx="1455232" cy="6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FED4613C-9FB9-6A8C-F048-4FF0869622D8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3166495" y="3627635"/>
            <a:ext cx="815375" cy="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9ED85CEE-A57D-54CA-4FD0-7E5E27C8AD63}"/>
              </a:ext>
            </a:extLst>
          </p:cNvPr>
          <p:cNvSpPr/>
          <p:nvPr/>
        </p:nvSpPr>
        <p:spPr>
          <a:xfrm>
            <a:off x="5517469" y="1814142"/>
            <a:ext cx="1405212" cy="627197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номера сертификата</a:t>
            </a:r>
          </a:p>
        </p:txBody>
      </p: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2FD8D3FA-BD79-6050-57B5-2F0039B002A5}"/>
              </a:ext>
            </a:extLst>
          </p:cNvPr>
          <p:cNvSpPr/>
          <p:nvPr/>
        </p:nvSpPr>
        <p:spPr>
          <a:xfrm>
            <a:off x="7158874" y="1703710"/>
            <a:ext cx="1522170" cy="856568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подписи к директора </a:t>
            </a:r>
          </a:p>
        </p:txBody>
      </p:sp>
      <p:sp>
        <p:nvSpPr>
          <p:cNvPr id="68" name="Прямоугольник: скругленные углы 67">
            <a:extLst>
              <a:ext uri="{FF2B5EF4-FFF2-40B4-BE49-F238E27FC236}">
                <a16:creationId xmlns:a16="http://schemas.microsoft.com/office/drawing/2014/main" id="{357E5B76-9E95-9DDA-6931-EF57B2B6206A}"/>
              </a:ext>
            </a:extLst>
          </p:cNvPr>
          <p:cNvSpPr/>
          <p:nvPr/>
        </p:nvSpPr>
        <p:spPr>
          <a:xfrm>
            <a:off x="8944201" y="1693702"/>
            <a:ext cx="1614441" cy="856568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69" name="Соединитель: уступ 68">
            <a:extLst>
              <a:ext uri="{FF2B5EF4-FFF2-40B4-BE49-F238E27FC236}">
                <a16:creationId xmlns:a16="http://schemas.microsoft.com/office/drawing/2014/main" id="{1FD2B120-5EF8-8F17-FC4F-51E8F52DFD29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6922681" y="2127741"/>
            <a:ext cx="236193" cy="425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602C385A-69D3-A970-FD13-6ADAB7685F72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 flipV="1">
            <a:off x="8681044" y="2121986"/>
            <a:ext cx="263157" cy="1000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0BCACCB-D5DE-11EB-D0D2-16E53C626A6C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72" name="Прямоугольник: скругленные углы 71">
            <a:extLst>
              <a:ext uri="{FF2B5EF4-FFF2-40B4-BE49-F238E27FC236}">
                <a16:creationId xmlns:a16="http://schemas.microsoft.com/office/drawing/2014/main" id="{E6C412D4-6CF7-3ABC-1A6D-3307131BDE91}"/>
              </a:ext>
            </a:extLst>
          </p:cNvPr>
          <p:cNvSpPr/>
          <p:nvPr/>
        </p:nvSpPr>
        <p:spPr>
          <a:xfrm>
            <a:off x="6456268" y="3323091"/>
            <a:ext cx="1405212" cy="627198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73" name="Прямоугольник: скругленные углы 72">
            <a:extLst>
              <a:ext uri="{FF2B5EF4-FFF2-40B4-BE49-F238E27FC236}">
                <a16:creationId xmlns:a16="http://schemas.microsoft.com/office/drawing/2014/main" id="{B11A761E-819D-5348-30B0-301017ADF522}"/>
              </a:ext>
            </a:extLst>
          </p:cNvPr>
          <p:cNvSpPr/>
          <p:nvPr/>
        </p:nvSpPr>
        <p:spPr>
          <a:xfrm>
            <a:off x="6222272" y="4731995"/>
            <a:ext cx="1405212" cy="627197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Внесение информации</a:t>
            </a:r>
          </a:p>
        </p:txBody>
      </p: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9D58CE38-CCA0-6CE2-EA1B-63555A21B230}"/>
              </a:ext>
            </a:extLst>
          </p:cNvPr>
          <p:cNvSpPr/>
          <p:nvPr/>
        </p:nvSpPr>
        <p:spPr>
          <a:xfrm>
            <a:off x="8330090" y="4731996"/>
            <a:ext cx="1405212" cy="627197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номера</a:t>
            </a:r>
          </a:p>
        </p:txBody>
      </p: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5DDA6E91-4795-775B-D256-8AA89FBDC6C1}"/>
              </a:ext>
            </a:extLst>
          </p:cNvPr>
          <p:cNvCxnSpPr>
            <a:stCxn id="73" idx="3"/>
            <a:endCxn id="74" idx="1"/>
          </p:cNvCxnSpPr>
          <p:nvPr/>
        </p:nvCxnSpPr>
        <p:spPr>
          <a:xfrm>
            <a:off x="7627484" y="5045594"/>
            <a:ext cx="70260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7681C26-3536-01BD-833A-8D6BDF964018}"/>
              </a:ext>
            </a:extLst>
          </p:cNvPr>
          <p:cNvCxnSpPr>
            <a:stCxn id="72" idx="3"/>
            <a:endCxn id="59" idx="2"/>
          </p:cNvCxnSpPr>
          <p:nvPr/>
        </p:nvCxnSpPr>
        <p:spPr>
          <a:xfrm>
            <a:off x="7861480" y="3636690"/>
            <a:ext cx="3585501" cy="9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Соединитель: уступ 76">
            <a:extLst>
              <a:ext uri="{FF2B5EF4-FFF2-40B4-BE49-F238E27FC236}">
                <a16:creationId xmlns:a16="http://schemas.microsoft.com/office/drawing/2014/main" id="{5AD4321B-ADC6-2711-8B34-95BB971437D0}"/>
              </a:ext>
            </a:extLst>
          </p:cNvPr>
          <p:cNvCxnSpPr>
            <a:cxnSpLocks/>
            <a:stCxn id="68" idx="3"/>
            <a:endCxn id="59" idx="2"/>
          </p:cNvCxnSpPr>
          <p:nvPr/>
        </p:nvCxnSpPr>
        <p:spPr>
          <a:xfrm>
            <a:off x="10558642" y="2121986"/>
            <a:ext cx="888339" cy="15241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40B68875-F4D3-7573-A791-6A805B26E9E4}"/>
              </a:ext>
            </a:extLst>
          </p:cNvPr>
          <p:cNvCxnSpPr>
            <a:stCxn id="74" idx="3"/>
            <a:endCxn id="59" idx="2"/>
          </p:cNvCxnSpPr>
          <p:nvPr/>
        </p:nvCxnSpPr>
        <p:spPr>
          <a:xfrm flipV="1">
            <a:off x="9735302" y="3646119"/>
            <a:ext cx="1711679" cy="1399476"/>
          </a:xfrm>
          <a:prstGeom prst="bentConnector3">
            <a:avLst>
              <a:gd name="adj1" fmla="val 733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63052E6-7E97-B1F2-1AFD-BAE5669EB3FF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BACEBE4-A671-56BE-E8B3-50871F1CDB5E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8B098991-84AC-64AF-C619-B1D2F42E29B6}"/>
              </a:ext>
            </a:extLst>
          </p:cNvPr>
          <p:cNvSpPr/>
          <p:nvPr/>
        </p:nvSpPr>
        <p:spPr>
          <a:xfrm>
            <a:off x="5054550" y="4851875"/>
            <a:ext cx="388356" cy="3958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ED9FA7DF-C84C-EA62-9DC1-A037CAD7DA63}"/>
              </a:ext>
            </a:extLst>
          </p:cNvPr>
          <p:cNvSpPr/>
          <p:nvPr/>
        </p:nvSpPr>
        <p:spPr>
          <a:xfrm>
            <a:off x="5003318" y="4797139"/>
            <a:ext cx="490819" cy="496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FE7ACF9B-1BA5-FBF6-354B-91573261940D}"/>
              </a:ext>
            </a:extLst>
          </p:cNvPr>
          <p:cNvSpPr/>
          <p:nvPr/>
        </p:nvSpPr>
        <p:spPr>
          <a:xfrm>
            <a:off x="5202730" y="3389068"/>
            <a:ext cx="490819" cy="496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F939C445-417B-DD3F-8205-A760A5049C63}"/>
              </a:ext>
            </a:extLst>
          </p:cNvPr>
          <p:cNvSpPr/>
          <p:nvPr/>
        </p:nvSpPr>
        <p:spPr>
          <a:xfrm>
            <a:off x="5248728" y="3443735"/>
            <a:ext cx="388356" cy="3958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66D07963-C935-88E3-ECE2-EE4D0F40975E}"/>
              </a:ext>
            </a:extLst>
          </p:cNvPr>
          <p:cNvSpPr/>
          <p:nvPr/>
        </p:nvSpPr>
        <p:spPr>
          <a:xfrm>
            <a:off x="4757927" y="1877901"/>
            <a:ext cx="490819" cy="496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D8501041-2D0C-2CAD-B123-57CF1790B3A8}"/>
              </a:ext>
            </a:extLst>
          </p:cNvPr>
          <p:cNvSpPr/>
          <p:nvPr/>
        </p:nvSpPr>
        <p:spPr>
          <a:xfrm>
            <a:off x="4809140" y="1929154"/>
            <a:ext cx="388356" cy="3958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057615E1-DE71-0A1A-F50C-364DBE2AA5CD}"/>
              </a:ext>
            </a:extLst>
          </p:cNvPr>
          <p:cNvCxnSpPr>
            <a:stCxn id="85" idx="6"/>
            <a:endCxn id="66" idx="1"/>
          </p:cNvCxnSpPr>
          <p:nvPr/>
        </p:nvCxnSpPr>
        <p:spPr>
          <a:xfrm>
            <a:off x="5248746" y="2125992"/>
            <a:ext cx="268723" cy="1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407F0B34-16DF-89B6-09B3-ACD8981F4E47}"/>
              </a:ext>
            </a:extLst>
          </p:cNvPr>
          <p:cNvCxnSpPr>
            <a:stCxn id="83" idx="6"/>
            <a:endCxn id="72" idx="1"/>
          </p:cNvCxnSpPr>
          <p:nvPr/>
        </p:nvCxnSpPr>
        <p:spPr>
          <a:xfrm flipV="1">
            <a:off x="5693549" y="3636690"/>
            <a:ext cx="762719" cy="4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EE0AFA3E-004F-125C-CF7A-68069F090C01}"/>
              </a:ext>
            </a:extLst>
          </p:cNvPr>
          <p:cNvCxnSpPr>
            <a:stCxn id="62" idx="3"/>
            <a:endCxn id="83" idx="2"/>
          </p:cNvCxnSpPr>
          <p:nvPr/>
        </p:nvCxnSpPr>
        <p:spPr>
          <a:xfrm>
            <a:off x="4701950" y="3627853"/>
            <a:ext cx="500780" cy="9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B08FD440-CA7E-E068-72A0-364C466E1BAD}"/>
              </a:ext>
            </a:extLst>
          </p:cNvPr>
          <p:cNvCxnSpPr>
            <a:endCxn id="73" idx="1"/>
          </p:cNvCxnSpPr>
          <p:nvPr/>
        </p:nvCxnSpPr>
        <p:spPr>
          <a:xfrm>
            <a:off x="5494137" y="5043856"/>
            <a:ext cx="728135" cy="1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Соединитель: уступ 90">
            <a:extLst>
              <a:ext uri="{FF2B5EF4-FFF2-40B4-BE49-F238E27FC236}">
                <a16:creationId xmlns:a16="http://schemas.microsoft.com/office/drawing/2014/main" id="{55A2F7F2-AD7E-706E-A3E5-4DFC0ACAF23D}"/>
              </a:ext>
            </a:extLst>
          </p:cNvPr>
          <p:cNvCxnSpPr>
            <a:endCxn id="85" idx="2"/>
          </p:cNvCxnSpPr>
          <p:nvPr/>
        </p:nvCxnSpPr>
        <p:spPr>
          <a:xfrm rot="5400000" flipH="1" flipV="1">
            <a:off x="3986500" y="2478672"/>
            <a:ext cx="1124107" cy="4187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Соединитель: уступ 91">
            <a:extLst>
              <a:ext uri="{FF2B5EF4-FFF2-40B4-BE49-F238E27FC236}">
                <a16:creationId xmlns:a16="http://schemas.microsoft.com/office/drawing/2014/main" id="{5032DD66-83C8-C457-ECC1-B172F9D33940}"/>
              </a:ext>
            </a:extLst>
          </p:cNvPr>
          <p:cNvCxnSpPr>
            <a:endCxn id="82" idx="2"/>
          </p:cNvCxnSpPr>
          <p:nvPr/>
        </p:nvCxnSpPr>
        <p:spPr>
          <a:xfrm rot="16200000" flipH="1">
            <a:off x="4143965" y="4185876"/>
            <a:ext cx="1052155" cy="66655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Прямоугольник: скругленные углы 96">
            <a:extLst>
              <a:ext uri="{FF2B5EF4-FFF2-40B4-BE49-F238E27FC236}">
                <a16:creationId xmlns:a16="http://schemas.microsoft.com/office/drawing/2014/main" id="{BFFCFE97-45A0-4551-6D60-2A1DF8640BA3}"/>
              </a:ext>
            </a:extLst>
          </p:cNvPr>
          <p:cNvSpPr/>
          <p:nvPr/>
        </p:nvSpPr>
        <p:spPr>
          <a:xfrm>
            <a:off x="6655065" y="3304880"/>
            <a:ext cx="1038163" cy="645510"/>
          </a:xfrm>
          <a:prstGeom prst="round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4507D081-00F1-9204-9C50-DBD62C46888F}"/>
              </a:ext>
            </a:extLst>
          </p:cNvPr>
          <p:cNvCxnSpPr>
            <a:stCxn id="60" idx="3"/>
            <a:endCxn id="97" idx="1"/>
          </p:cNvCxnSpPr>
          <p:nvPr/>
        </p:nvCxnSpPr>
        <p:spPr>
          <a:xfrm>
            <a:off x="3166495" y="3627635"/>
            <a:ext cx="3488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Соединитель: уступ 100">
            <a:extLst>
              <a:ext uri="{FF2B5EF4-FFF2-40B4-BE49-F238E27FC236}">
                <a16:creationId xmlns:a16="http://schemas.microsoft.com/office/drawing/2014/main" id="{3D49E67A-599C-E93F-06F8-D07E0477E0C4}"/>
              </a:ext>
            </a:extLst>
          </p:cNvPr>
          <p:cNvCxnSpPr>
            <a:stCxn id="97" idx="3"/>
            <a:endCxn id="59" idx="2"/>
          </p:cNvCxnSpPr>
          <p:nvPr/>
        </p:nvCxnSpPr>
        <p:spPr>
          <a:xfrm>
            <a:off x="7693228" y="3627635"/>
            <a:ext cx="3753753" cy="18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6" grpId="0" animBg="1"/>
      <p:bldP spid="67" grpId="0" animBg="1"/>
      <p:bldP spid="68" grpId="0" animBg="1"/>
      <p:bldP spid="71" grpId="0"/>
      <p:bldP spid="72" grpId="0" animBg="1"/>
      <p:bldP spid="73" grpId="0" animBg="1"/>
      <p:bldP spid="74" grpId="0" animBg="1"/>
      <p:bldP spid="79" grpId="0"/>
      <p:bldP spid="80" grpId="0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10311</TotalTime>
  <Words>1790</Words>
  <Application>Microsoft Office PowerPoint</Application>
  <PresentationFormat>Широкоэкранный</PresentationFormat>
  <Paragraphs>324</Paragraphs>
  <Slides>23</Slides>
  <Notes>22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Aptos</vt:lpstr>
      <vt:lpstr>Arial</vt:lpstr>
      <vt:lpstr>Calibri</vt:lpstr>
      <vt:lpstr>Calibri Light</vt:lpstr>
      <vt:lpstr>Franklin Gothic Book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ДЕЯТЕЛЬНОСТЬ ОРГАНИЗАЦИИ</vt:lpstr>
      <vt:lpstr>ПРОЦЕСС «КАК есть»</vt:lpstr>
      <vt:lpstr>ПРОЦЕСС «КАК Будет»</vt:lpstr>
      <vt:lpstr>ПРОЦЕСС «КАК есть»</vt:lpstr>
      <vt:lpstr>ТЕКУЩИЙ ПРОЦЕСС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ПРАВА И РОЛИ ПОЛЬЗОВАЕТЕЛЕЙ В СИСТЕМЕ</vt:lpstr>
      <vt:lpstr>Презентация PowerPoint</vt:lpstr>
      <vt:lpstr>ИНФОЛОГИЧЕСКАЯ МОДЕЛЬ СИСТЕМЫ</vt:lpstr>
      <vt:lpstr>ШАБЛОНЫ ДОКУМЕНТОВ</vt:lpstr>
      <vt:lpstr>РАЗРАБОТАННЫЕ ИНТЕРФЕЙСЫ</vt:lpstr>
      <vt:lpstr>Презентация PowerPoint</vt:lpstr>
      <vt:lpstr>СВЕДЕНИЯ О проекте</vt:lpstr>
      <vt:lpstr>Системные требования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135</cp:revision>
  <dcterms:created xsi:type="dcterms:W3CDTF">2024-12-19T16:39:57Z</dcterms:created>
  <dcterms:modified xsi:type="dcterms:W3CDTF">2025-05-13T17:41:24Z</dcterms:modified>
</cp:coreProperties>
</file>