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9" r:id="rId1"/>
  </p:sldMasterIdLst>
  <p:notesMasterIdLst>
    <p:notesMasterId r:id="rId20"/>
  </p:notesMasterIdLst>
  <p:sldIdLst>
    <p:sldId id="256" r:id="rId2"/>
    <p:sldId id="266" r:id="rId3"/>
    <p:sldId id="297" r:id="rId4"/>
    <p:sldId id="298" r:id="rId5"/>
    <p:sldId id="299" r:id="rId6"/>
    <p:sldId id="264" r:id="rId7"/>
    <p:sldId id="300" r:id="rId8"/>
    <p:sldId id="296" r:id="rId9"/>
    <p:sldId id="271" r:id="rId10"/>
    <p:sldId id="285" r:id="rId11"/>
    <p:sldId id="294" r:id="rId12"/>
    <p:sldId id="295" r:id="rId13"/>
    <p:sldId id="291" r:id="rId14"/>
    <p:sldId id="286" r:id="rId15"/>
    <p:sldId id="289" r:id="rId16"/>
    <p:sldId id="274" r:id="rId17"/>
    <p:sldId id="287" r:id="rId18"/>
    <p:sldId id="28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3462" autoAdjust="0"/>
  </p:normalViewPr>
  <p:slideViewPr>
    <p:cSldViewPr snapToGrid="0">
      <p:cViewPr varScale="1">
        <p:scale>
          <a:sx n="103" d="100"/>
          <a:sy n="103" d="100"/>
        </p:scale>
        <p:origin x="124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2C715-6935-41AD-9984-2334D42D2383}" type="datetimeFigureOut">
              <a:rPr lang="ru-RU" smtClean="0"/>
              <a:t>13.04.2025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07621-6DF5-40C9-BD08-EFBFABC0EB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349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07621-6DF5-40C9-BD08-EFBFABC0EBA5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679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592AB9E-B3E0-40A8-9D13-59617F3F8A64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524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7B1CA-4C4F-4F8D-803D-8A6A8A906241}" type="datetime1">
              <a:rPr lang="ru-RU" smtClean="0"/>
              <a:t>13.04.2025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020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FFC90-8D51-4E14-AFBA-129AE5402BF2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426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67253-3793-4A20-98DF-36EA880F85F5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716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AF644-49BB-4732-B227-064E7E8E9B75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18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41DF7-081A-43E1-AEC0-7A6A5EFC3E04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821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04587-5AD3-4566-AED6-7C5642B16C64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4958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48D8C-8A56-4364-A29B-FC848D70BD3E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44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60C62-4747-4C40-80B5-9506A6478873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44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5391-6D11-49BE-9D35-F1852430608C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016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7E046-787A-42F0-988E-D94C46E094ED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003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F2D25-E9E1-4E54-81F0-1D2FE8854B0E}" type="datetime1">
              <a:rPr lang="ru-RU" smtClean="0"/>
              <a:t>13.04.2025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08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59C09-903E-4473-BBE2-D44EED2E9BB9}" type="datetime1">
              <a:rPr lang="ru-RU" smtClean="0"/>
              <a:t>13.04.2025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794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B42A-193B-4E6D-9002-E4C3450AA4B1}" type="datetime1">
              <a:rPr lang="ru-RU" smtClean="0"/>
              <a:t>13.04.2025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51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0A1C7-BCFA-4491-ABEA-F198E9E80238}" type="datetime1">
              <a:rPr lang="ru-RU" smtClean="0"/>
              <a:t>13.04.2025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48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D87D1-A00E-4856-B035-ABE302A2367C}" type="datetime1">
              <a:rPr lang="ru-RU" smtClean="0"/>
              <a:t>13.04.2025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872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82220-A412-481B-B026-9F63F21200E0}" type="datetime1">
              <a:rPr lang="ru-RU" smtClean="0"/>
              <a:t>13.04.2025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169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F3DBF7-CC75-4132-A774-E3960ACCECD6}" type="datetime1">
              <a:rPr lang="ru-RU" smtClean="0"/>
              <a:t>13.04.2025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2320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0" r:id="rId1"/>
    <p:sldLayoutId id="2147484051" r:id="rId2"/>
    <p:sldLayoutId id="2147484052" r:id="rId3"/>
    <p:sldLayoutId id="2147484053" r:id="rId4"/>
    <p:sldLayoutId id="2147484054" r:id="rId5"/>
    <p:sldLayoutId id="2147484055" r:id="rId6"/>
    <p:sldLayoutId id="2147484056" r:id="rId7"/>
    <p:sldLayoutId id="2147484057" r:id="rId8"/>
    <p:sldLayoutId id="2147484058" r:id="rId9"/>
    <p:sldLayoutId id="2147484059" r:id="rId10"/>
    <p:sldLayoutId id="2147484060" r:id="rId11"/>
    <p:sldLayoutId id="2147484061" r:id="rId12"/>
    <p:sldLayoutId id="2147484062" r:id="rId13"/>
    <p:sldLayoutId id="2147484063" r:id="rId14"/>
    <p:sldLayoutId id="2147484064" r:id="rId15"/>
    <p:sldLayoutId id="2147484065" r:id="rId16"/>
    <p:sldLayoutId id="2147484066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СОПРОВОЖДЕНИЯ образовательного процесса в организации Региональный школьный технопарк»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</a:t>
            </a:r>
            <a:r>
              <a:rPr lang="ru-RU" sz="1200" strike="noStrike" spc="-1" dirty="0">
                <a:solidFill>
                  <a:srgbClr val="FFFF00"/>
                </a:solidFill>
                <a:latin typeface="Times New Roman"/>
                <a:ea typeface="Calibri"/>
              </a:rPr>
              <a:t>«Астраханский государственный технический университет»</a:t>
            </a:r>
            <a:endParaRPr lang="ru-RU" sz="1200" strike="noStrike" spc="-1" dirty="0">
              <a:solidFill>
                <a:srgbClr val="FFFF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2104F1A-77CD-835C-4A4E-3226154E9575}"/>
              </a:ext>
            </a:extLst>
          </p:cNvPr>
          <p:cNvSpPr txBox="1">
            <a:spLocks/>
          </p:cNvSpPr>
          <p:nvPr/>
        </p:nvSpPr>
        <p:spPr>
          <a:xfrm>
            <a:off x="0" y="37226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5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007A400D-33D5-8A40-8B8A-9E809CE00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3272" y="2191084"/>
            <a:ext cx="3028719" cy="169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6630D2-29AC-663C-1E8F-265E782D6428}"/>
              </a:ext>
            </a:extLst>
          </p:cNvPr>
          <p:cNvSpPr txBox="1"/>
          <p:nvPr/>
        </p:nvSpPr>
        <p:spPr>
          <a:xfrm>
            <a:off x="69374" y="2089414"/>
            <a:ext cx="22563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96751B94-AE8A-4129-1355-FC4BC525A6AC}"/>
              </a:ext>
            </a:extLst>
          </p:cNvPr>
          <p:cNvSpPr/>
          <p:nvPr/>
        </p:nvSpPr>
        <p:spPr>
          <a:xfrm>
            <a:off x="3373649" y="101392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приказов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436B06B-6B3F-D484-9C8E-417F640ECF42}"/>
              </a:ext>
            </a:extLst>
          </p:cNvPr>
          <p:cNvSpPr/>
          <p:nvPr/>
        </p:nvSpPr>
        <p:spPr>
          <a:xfrm>
            <a:off x="3373649" y="187105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документации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B2ABEF2-B82E-C2C0-209C-45D69EBE6808}"/>
              </a:ext>
            </a:extLst>
          </p:cNvPr>
          <p:cNvSpPr/>
          <p:nvPr/>
        </p:nvSpPr>
        <p:spPr>
          <a:xfrm>
            <a:off x="3373649" y="2793461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групп, участников, явок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EA45F2C2-4115-F10B-FA82-12B69C4D8765}"/>
              </a:ext>
            </a:extLst>
          </p:cNvPr>
          <p:cNvSpPr/>
          <p:nvPr/>
        </p:nvSpPr>
        <p:spPr>
          <a:xfrm>
            <a:off x="3373649" y="3644310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пользователей и их прав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EC056073-6214-9F2C-2728-4ED35928EFC2}"/>
              </a:ext>
            </a:extLst>
          </p:cNvPr>
          <p:cNvSpPr/>
          <p:nvPr/>
        </p:nvSpPr>
        <p:spPr>
          <a:xfrm>
            <a:off x="3373649" y="4561102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учебных планов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CABDC193-FBFE-5843-2001-57250301E55E}"/>
              </a:ext>
            </a:extLst>
          </p:cNvPr>
          <p:cNvSpPr/>
          <p:nvPr/>
        </p:nvSpPr>
        <p:spPr>
          <a:xfrm>
            <a:off x="3373649" y="549936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Просмотр/редактирование/удаление мероприятий и актов участия</a:t>
            </a:r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7FCD7FA3-9D61-9221-8C19-F9447345B6F6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1528006" y="1316682"/>
            <a:ext cx="1845643" cy="173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16C616F-37F8-4058-DBB0-6FB078199824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1528006" y="2173819"/>
            <a:ext cx="1845643" cy="8644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9EB4788B-172C-F042-94C3-4D94BD070C7B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1528006" y="3046161"/>
            <a:ext cx="1845643" cy="18177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059BAE3-DD1A-5611-D15C-146015093C19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1528006" y="3038256"/>
            <a:ext cx="1845643" cy="57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C66D362-3588-86D7-7117-33A494FC21B8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1528006" y="3060930"/>
            <a:ext cx="1845643" cy="27411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49BBFA4-B1D2-9AD0-C8C5-0E3D20C7A0E8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1528006" y="3038256"/>
            <a:ext cx="1845643" cy="9088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Номер слайда 4">
            <a:extLst>
              <a:ext uri="{FF2B5EF4-FFF2-40B4-BE49-F238E27FC236}">
                <a16:creationId xmlns:a16="http://schemas.microsoft.com/office/drawing/2014/main" id="{68F8C149-3D24-49DA-8898-3B81E8E691B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10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20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0665606-7F87-27A8-E120-39093EC6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38200"/>
            <a:ext cx="12192000" cy="6019800"/>
          </a:xfrm>
          <a:prstGeom prst="rect">
            <a:avLst/>
          </a:prstGeom>
        </p:spPr>
      </p:pic>
      <p:pic>
        <p:nvPicPr>
          <p:cNvPr id="205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8D33BBD-6950-F2BB-68CA-598486BE6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0684" y="10267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C30C3F83-292F-F800-2595-BE308C7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284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0AAAAED7-9245-D642-06FC-6FA380800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090" y="2330292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1938183-04E2-A175-9132-2009C0938B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340" y="24364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9CBCDC-AF85-94BE-E6FF-367239559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4645" y="5370195"/>
            <a:ext cx="169545" cy="169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Номер слайда 4">
            <a:extLst>
              <a:ext uri="{FF2B5EF4-FFF2-40B4-BE49-F238E27FC236}">
                <a16:creationId xmlns:a16="http://schemas.microsoft.com/office/drawing/2014/main" id="{CAC95602-23C4-FA85-1D21-39C156A407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11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529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79FFD45-554B-37D1-877A-6327315F7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5350"/>
            <a:ext cx="12191999" cy="5992173"/>
          </a:xfrm>
          <a:prstGeom prst="rect">
            <a:avLst/>
          </a:prstGeom>
        </p:spPr>
      </p:pic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A33B501A-5DDB-092C-C6A0-220837D9E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35" y="564753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3FB1AC5D-F21C-264E-A745-40F3516AA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54094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F92194B9-8D12-0E7B-F29C-EE38ECE6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5307811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3EF693B-FD30-0FAC-EAC2-C2EC75856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35" y="4183359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5E2A3ECE-B136-FCAB-D0B2-F76C0938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691" y="266811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29DE82EB-89C3-019F-C673-E73E2FC79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4979" y="3381376"/>
            <a:ext cx="140490" cy="13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AAD8075-3E3C-9D9F-038B-1644B94E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4460" y="1010766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1CA7167E-C9DF-7886-2CDA-2A470FD92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528" y="1115537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AF98995-1F31-3A0B-4AA6-281126EA5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4" y="1231025"/>
            <a:ext cx="140490" cy="14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Номер слайда 4">
            <a:extLst>
              <a:ext uri="{FF2B5EF4-FFF2-40B4-BE49-F238E27FC236}">
                <a16:creationId xmlns:a16="http://schemas.microsoft.com/office/drawing/2014/main" id="{917C6D42-AB7D-2DDE-9178-9D9AC0FF8B3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49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FDB424-B845-33EB-BEBC-73D320B0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09626"/>
            <a:ext cx="12191998" cy="6048374"/>
          </a:xfrm>
          <a:prstGeom prst="rect">
            <a:avLst/>
          </a:prstGeom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C31A72-5FA3-A939-1D1C-E89299BFE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724"/>
            <a:ext cx="12191999" cy="600076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ИНФОЛОГИЧЕСКАЯ МОДЕЛЬ СИСТЕМЫ</a:t>
            </a:r>
          </a:p>
        </p:txBody>
      </p:sp>
      <p:pic>
        <p:nvPicPr>
          <p:cNvPr id="10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24E0AD5-062A-9A15-0098-2CF964CAB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86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Номер слайда 4">
            <a:extLst>
              <a:ext uri="{FF2B5EF4-FFF2-40B4-BE49-F238E27FC236}">
                <a16:creationId xmlns:a16="http://schemas.microsoft.com/office/drawing/2014/main" id="{DB47AF26-AF92-C82B-7102-0AE934D6853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0E1C40-68C4-F6D3-F905-178E2A70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3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94B72D81-0648-38D9-76D6-385D2BE5E3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552211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6100C58B-695B-E11B-A6C2-8ECBFAA9A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536" y="3762215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847B8106-77AA-5F0C-8366-399A49F1A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7024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Значок С в кружочке - копирайт, защита авторских прав">
            <a:extLst>
              <a:ext uri="{FF2B5EF4-FFF2-40B4-BE49-F238E27FC236}">
                <a16:creationId xmlns:a16="http://schemas.microsoft.com/office/drawing/2014/main" id="{D835A113-785A-B04F-8D96-43407A689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5861" y="1007269"/>
            <a:ext cx="143196" cy="14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27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B12EEDA-A379-46C0-43A5-DD9D8BA00775}"/>
              </a:ext>
            </a:extLst>
          </p:cNvPr>
          <p:cNvSpPr txBox="1">
            <a:spLocks/>
          </p:cNvSpPr>
          <p:nvPr/>
        </p:nvSpPr>
        <p:spPr>
          <a:xfrm>
            <a:off x="0" y="-1"/>
            <a:ext cx="12191999" cy="64922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pc="-1" dirty="0" err="1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ДиаграММа</a:t>
            </a:r>
            <a:r>
              <a:rPr lang="ru-RU" spc="-1" dirty="0"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 РАЗВЁРТЫВАНИЯ</a:t>
            </a:r>
            <a:endParaRPr lang="ru-RU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Номер слайда 4">
            <a:extLst>
              <a:ext uri="{FF2B5EF4-FFF2-40B4-BE49-F238E27FC236}">
                <a16:creationId xmlns:a16="http://schemas.microsoft.com/office/drawing/2014/main" id="{B8AF4975-6D2C-6339-E96A-C69EE84DC457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Куб 7">
            <a:extLst>
              <a:ext uri="{FF2B5EF4-FFF2-40B4-BE49-F238E27FC236}">
                <a16:creationId xmlns:a16="http://schemas.microsoft.com/office/drawing/2014/main" id="{B34DB2EF-69CC-C5E1-51AD-D1CF0E66DAAD}"/>
              </a:ext>
            </a:extLst>
          </p:cNvPr>
          <p:cNvSpPr/>
          <p:nvPr/>
        </p:nvSpPr>
        <p:spPr>
          <a:xfrm>
            <a:off x="348803" y="658368"/>
            <a:ext cx="4306515" cy="1332357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Куб 8">
            <a:extLst>
              <a:ext uri="{FF2B5EF4-FFF2-40B4-BE49-F238E27FC236}">
                <a16:creationId xmlns:a16="http://schemas.microsoft.com/office/drawing/2014/main" id="{54CEE607-5FA7-7574-EA5F-273D4F7140CF}"/>
              </a:ext>
            </a:extLst>
          </p:cNvPr>
          <p:cNvSpPr/>
          <p:nvPr/>
        </p:nvSpPr>
        <p:spPr>
          <a:xfrm>
            <a:off x="488852" y="3546647"/>
            <a:ext cx="4502248" cy="2816054"/>
          </a:xfrm>
          <a:prstGeom prst="cube">
            <a:avLst>
              <a:gd name="adj" fmla="val 2807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91432-27EC-1A16-D5C1-113313FCE3F0}"/>
              </a:ext>
            </a:extLst>
          </p:cNvPr>
          <p:cNvSpPr txBox="1"/>
          <p:nvPr/>
        </p:nvSpPr>
        <p:spPr>
          <a:xfrm>
            <a:off x="331311" y="649224"/>
            <a:ext cx="2241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Клиент(веб-браузер)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B71FCB5-6651-32F9-87B8-F48A50EF83EC}"/>
              </a:ext>
            </a:extLst>
          </p:cNvPr>
          <p:cNvSpPr/>
          <p:nvPr/>
        </p:nvSpPr>
        <p:spPr>
          <a:xfrm>
            <a:off x="862920" y="1082770"/>
            <a:ext cx="3278279" cy="697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Веб-клиент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984D68-F072-02A4-A997-F69D63FD9E51}"/>
              </a:ext>
            </a:extLst>
          </p:cNvPr>
          <p:cNvSpPr txBox="1"/>
          <p:nvPr/>
        </p:nvSpPr>
        <p:spPr>
          <a:xfrm>
            <a:off x="388682" y="3591514"/>
            <a:ext cx="110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Сервер</a:t>
            </a:r>
          </a:p>
        </p:txBody>
      </p:sp>
      <p:pic>
        <p:nvPicPr>
          <p:cNvPr id="1026" name="Picture 2" descr="База данных – Бесплатные иконки: технологии">
            <a:extLst>
              <a:ext uri="{FF2B5EF4-FFF2-40B4-BE49-F238E27FC236}">
                <a16:creationId xmlns:a16="http://schemas.microsoft.com/office/drawing/2014/main" id="{968C74FB-0F65-64FF-D810-5DFD470CD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2365" y="5095485"/>
            <a:ext cx="1020148" cy="1020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25282C0-7DAC-9CFC-3597-A0CA599D722F}"/>
              </a:ext>
            </a:extLst>
          </p:cNvPr>
          <p:cNvSpPr/>
          <p:nvPr/>
        </p:nvSpPr>
        <p:spPr>
          <a:xfrm>
            <a:off x="1731037" y="3819778"/>
            <a:ext cx="1542043" cy="3693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Контроллеры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98B94DF-91A5-AB33-DE23-5468293BDB06}"/>
              </a:ext>
            </a:extLst>
          </p:cNvPr>
          <p:cNvSpPr/>
          <p:nvPr/>
        </p:nvSpPr>
        <p:spPr>
          <a:xfrm>
            <a:off x="608098" y="4649689"/>
            <a:ext cx="2364337" cy="297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Репозитории данных</a:t>
            </a:r>
          </a:p>
        </p:txBody>
      </p:sp>
      <p:sp>
        <p:nvSpPr>
          <p:cNvPr id="13" name="Облако 12">
            <a:extLst>
              <a:ext uri="{FF2B5EF4-FFF2-40B4-BE49-F238E27FC236}">
                <a16:creationId xmlns:a16="http://schemas.microsoft.com/office/drawing/2014/main" id="{0F41254F-263F-9590-F416-20934E6E585E}"/>
              </a:ext>
            </a:extLst>
          </p:cNvPr>
          <p:cNvSpPr/>
          <p:nvPr/>
        </p:nvSpPr>
        <p:spPr>
          <a:xfrm>
            <a:off x="7497565" y="5095485"/>
            <a:ext cx="1781175" cy="1157715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31614EA-99FA-F8B9-4134-581FB0115BC8}"/>
              </a:ext>
            </a:extLst>
          </p:cNvPr>
          <p:cNvSpPr/>
          <p:nvPr/>
        </p:nvSpPr>
        <p:spPr>
          <a:xfrm>
            <a:off x="3224899" y="4654175"/>
            <a:ext cx="1121774" cy="291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Сервисы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EDE195C1-B13D-0D16-E22D-E0436602A9BC}"/>
              </a:ext>
            </a:extLst>
          </p:cNvPr>
          <p:cNvSpPr/>
          <p:nvPr/>
        </p:nvSpPr>
        <p:spPr>
          <a:xfrm>
            <a:off x="2836888" y="5592808"/>
            <a:ext cx="1901774" cy="2916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Сервис файлов</a:t>
            </a:r>
          </a:p>
        </p:txBody>
      </p:sp>
      <p:pic>
        <p:nvPicPr>
          <p:cNvPr id="103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F7CE779F-34A1-2595-9406-6D0F1B7D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561" y="5487857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D0D2E1B-81BF-56BA-64FC-595F13436141}"/>
              </a:ext>
            </a:extLst>
          </p:cNvPr>
          <p:cNvSpPr txBox="1"/>
          <p:nvPr/>
        </p:nvSpPr>
        <p:spPr>
          <a:xfrm>
            <a:off x="531852" y="5964671"/>
            <a:ext cx="1694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ACA65C98-BEE9-DBB6-6053-17A2B0E18CF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rot="5400000">
            <a:off x="1482196" y="2799914"/>
            <a:ext cx="2039728" cy="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Соединитель: уступ 21">
            <a:extLst>
              <a:ext uri="{FF2B5EF4-FFF2-40B4-BE49-F238E27FC236}">
                <a16:creationId xmlns:a16="http://schemas.microsoft.com/office/drawing/2014/main" id="{C6840972-587C-DF23-7861-AD6D87A3540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 rot="5400000">
            <a:off x="1915874" y="4063504"/>
            <a:ext cx="460578" cy="7117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Соединитель: уступ 24">
            <a:extLst>
              <a:ext uri="{FF2B5EF4-FFF2-40B4-BE49-F238E27FC236}">
                <a16:creationId xmlns:a16="http://schemas.microsoft.com/office/drawing/2014/main" id="{062AA3F2-CD63-FE73-A3F7-E6C6A9BE3169}"/>
              </a:ext>
            </a:extLst>
          </p:cNvPr>
          <p:cNvCxnSpPr>
            <a:endCxn id="1030" idx="0"/>
          </p:cNvCxnSpPr>
          <p:nvPr/>
        </p:nvCxnSpPr>
        <p:spPr>
          <a:xfrm rot="5400000">
            <a:off x="1375552" y="4998967"/>
            <a:ext cx="510074" cy="467706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Соединитель: уступ 29">
            <a:extLst>
              <a:ext uri="{FF2B5EF4-FFF2-40B4-BE49-F238E27FC236}">
                <a16:creationId xmlns:a16="http://schemas.microsoft.com/office/drawing/2014/main" id="{4953F34F-FB25-3CB8-AAAF-688028BDBAFB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 rot="16200000" flipH="1">
            <a:off x="3463277" y="5268309"/>
            <a:ext cx="647007" cy="198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84C15DA7-0510-6398-CFFD-06161E3DAFE9}"/>
              </a:ext>
            </a:extLst>
          </p:cNvPr>
          <p:cNvCxnSpPr>
            <a:stCxn id="1030" idx="3"/>
            <a:endCxn id="15" idx="1"/>
          </p:cNvCxnSpPr>
          <p:nvPr/>
        </p:nvCxnSpPr>
        <p:spPr>
          <a:xfrm flipV="1">
            <a:off x="1653911" y="5738621"/>
            <a:ext cx="1182977" cy="641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Куб 39">
            <a:extLst>
              <a:ext uri="{FF2B5EF4-FFF2-40B4-BE49-F238E27FC236}">
                <a16:creationId xmlns:a16="http://schemas.microsoft.com/office/drawing/2014/main" id="{9089BD1E-9EEB-90A1-E6E5-A5225D10B7F1}"/>
              </a:ext>
            </a:extLst>
          </p:cNvPr>
          <p:cNvSpPr/>
          <p:nvPr/>
        </p:nvSpPr>
        <p:spPr>
          <a:xfrm>
            <a:off x="5726236" y="5477990"/>
            <a:ext cx="1186208" cy="452978"/>
          </a:xfrm>
          <a:prstGeom prst="cube">
            <a:avLst>
              <a:gd name="adj" fmla="val 21865"/>
            </a:avLst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684617-FDF7-CEC1-681F-3EE85396AFE2}"/>
              </a:ext>
            </a:extLst>
          </p:cNvPr>
          <p:cNvSpPr txBox="1"/>
          <p:nvPr/>
        </p:nvSpPr>
        <p:spPr>
          <a:xfrm>
            <a:off x="5726236" y="5577555"/>
            <a:ext cx="1144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bg1"/>
                </a:solidFill>
              </a:rPr>
              <a:t>RabbitMQ</a:t>
            </a:r>
            <a:endParaRPr lang="ru-RU" u="sng" dirty="0">
              <a:solidFill>
                <a:schemeClr val="bg1"/>
              </a:solidFill>
            </a:endParaRPr>
          </a:p>
        </p:txBody>
      </p:sp>
      <p:cxnSp>
        <p:nvCxnSpPr>
          <p:cNvPr id="43" name="Соединитель: уступ 42">
            <a:extLst>
              <a:ext uri="{FF2B5EF4-FFF2-40B4-BE49-F238E27FC236}">
                <a16:creationId xmlns:a16="http://schemas.microsoft.com/office/drawing/2014/main" id="{EDE13815-05A5-20EE-8014-DA40C2573A5B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rot="16200000" flipV="1">
            <a:off x="2911391" y="3779779"/>
            <a:ext cx="465064" cy="1283727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2F2BCE6-2C18-D42B-DCF8-3F543FAC2586}"/>
              </a:ext>
            </a:extLst>
          </p:cNvPr>
          <p:cNvSpPr txBox="1"/>
          <p:nvPr/>
        </p:nvSpPr>
        <p:spPr>
          <a:xfrm>
            <a:off x="2461699" y="2658666"/>
            <a:ext cx="811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</a:t>
            </a:r>
            <a:endParaRPr lang="ru-RU" dirty="0"/>
          </a:p>
        </p:txBody>
      </p:sp>
      <p:sp>
        <p:nvSpPr>
          <p:cNvPr id="46" name="Стрелка: влево-вправо 45">
            <a:extLst>
              <a:ext uri="{FF2B5EF4-FFF2-40B4-BE49-F238E27FC236}">
                <a16:creationId xmlns:a16="http://schemas.microsoft.com/office/drawing/2014/main" id="{7BBB8E51-05C9-4F55-9078-BBD81A858E4F}"/>
              </a:ext>
            </a:extLst>
          </p:cNvPr>
          <p:cNvSpPr/>
          <p:nvPr/>
        </p:nvSpPr>
        <p:spPr>
          <a:xfrm>
            <a:off x="9278740" y="5539711"/>
            <a:ext cx="1259349" cy="198910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" name="Соединитель: уступ 47">
            <a:extLst>
              <a:ext uri="{FF2B5EF4-FFF2-40B4-BE49-F238E27FC236}">
                <a16:creationId xmlns:a16="http://schemas.microsoft.com/office/drawing/2014/main" id="{29CE21C6-D817-1552-3B14-A3A521C939F5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4738662" y="5754001"/>
            <a:ext cx="987574" cy="1808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671EA1E0-D8DD-6C8F-D0D0-1A5D5C357A86}"/>
              </a:ext>
            </a:extLst>
          </p:cNvPr>
          <p:cNvSpPr/>
          <p:nvPr/>
        </p:nvSpPr>
        <p:spPr>
          <a:xfrm>
            <a:off x="6916720" y="5605559"/>
            <a:ext cx="576569" cy="158176"/>
          </a:xfrm>
          <a:prstGeom prst="leftRightArrow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A24E40-37E6-E854-D6B6-B33CF34BED94}"/>
              </a:ext>
            </a:extLst>
          </p:cNvPr>
          <p:cNvSpPr txBox="1"/>
          <p:nvPr/>
        </p:nvSpPr>
        <p:spPr>
          <a:xfrm>
            <a:off x="9862542" y="6115633"/>
            <a:ext cx="237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u="sng" dirty="0"/>
              <a:t>Яндекс Диск</a:t>
            </a:r>
          </a:p>
        </p:txBody>
      </p:sp>
    </p:spTree>
    <p:extLst>
      <p:ext uri="{BB962C8B-B14F-4D97-AF65-F5344CB8AC3E}">
        <p14:creationId xmlns:p14="http://schemas.microsoft.com/office/powerpoint/2010/main" val="276156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80C8AA-7561-F3BA-FC31-46C06530E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096"/>
            <a:ext cx="12191999" cy="68884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СВЕДЕНИЯ О проекте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1D1E67-62A4-5E00-9B5C-F74D0DA5F37E}"/>
              </a:ext>
            </a:extLst>
          </p:cNvPr>
          <p:cNvSpPr txBox="1"/>
          <p:nvPr/>
        </p:nvSpPr>
        <p:spPr>
          <a:xfrm>
            <a:off x="530351" y="899690"/>
            <a:ext cx="5748528" cy="568348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25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Средства разработки серверной части системы: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7.4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2.4;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Yii2 Advanced Framework;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данных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 10.3;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Redis 4.0;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RabbitMQ 4.0.7.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3363C-C487-95C8-49A5-35BC64E08D03}"/>
              </a:ext>
            </a:extLst>
          </p:cNvPr>
          <p:cNvSpPr txBox="1"/>
          <p:nvPr/>
        </p:nvSpPr>
        <p:spPr>
          <a:xfrm>
            <a:off x="6165342" y="799106"/>
            <a:ext cx="5904738" cy="2570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Проект содержит: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Более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30000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строк кода в проекте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62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таблицы базы данных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Около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классов (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основных и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служебных)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C5B64F97-D6A0-FC0D-8E50-8227B356EE18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HP Hypertext Preprocessor - язык программирования - CNews">
            <a:extLst>
              <a:ext uri="{FF2B5EF4-FFF2-40B4-BE49-F238E27FC236}">
                <a16:creationId xmlns:a16="http://schemas.microsoft.com/office/drawing/2014/main" id="{E24E1A06-6E63-A42B-1BCD-F23EDAE56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1952" y="1856901"/>
            <a:ext cx="563879" cy="29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88F704B-DF6A-120E-5BC2-E992B1C9C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6484" y="2278095"/>
            <a:ext cx="797067" cy="304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Логотип программы Yii">
            <a:extLst>
              <a:ext uri="{FF2B5EF4-FFF2-40B4-BE49-F238E27FC236}">
                <a16:creationId xmlns:a16="http://schemas.microsoft.com/office/drawing/2014/main" id="{0960D179-52C4-B4E8-9E2E-8B8BDDB42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131" y="2725294"/>
            <a:ext cx="1273874" cy="275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iaDB · GitHub">
            <a:extLst>
              <a:ext uri="{FF2B5EF4-FFF2-40B4-BE49-F238E27FC236}">
                <a16:creationId xmlns:a16="http://schemas.microsoft.com/office/drawing/2014/main" id="{2EDD169B-9E03-CE13-9CFD-9870D58C9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22" y="3032993"/>
            <a:ext cx="451309" cy="451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666067C-31E3-02F4-E9CA-D04EED3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104" y="3549237"/>
            <a:ext cx="769621" cy="24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Файл:RabbitMQ logo.svg — Википедия">
            <a:extLst>
              <a:ext uri="{FF2B5EF4-FFF2-40B4-BE49-F238E27FC236}">
                <a16:creationId xmlns:a16="http://schemas.microsoft.com/office/drawing/2014/main" id="{DA9F81A4-F7D5-4314-984D-F41BA5AB5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25" y="3971801"/>
            <a:ext cx="1614685" cy="253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844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4980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31259"/>
            <a:ext cx="12192000" cy="5590749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результате выполнения ВКР была спроектирована и разработана система, которая: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сопровождение и учёт образовательного процесса;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обеспечивает аналитику образовательной деятельности.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В результате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внедрения системы в эксплуатацию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удалось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эффективность сопровождения образовательного процесса более чем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 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180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человеко-часов в год</a:t>
            </a:r>
            <a:r>
              <a:rPr lang="ru-RU" sz="22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Номер слайда 4">
            <a:extLst>
              <a:ext uri="{FF2B5EF4-FFF2-40B4-BE49-F238E27FC236}">
                <a16:creationId xmlns:a16="http://schemas.microsoft.com/office/drawing/2014/main" id="{C687772F-C4EB-4F08-A450-22EA9070A70F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42D6EB3-DD69-CEB5-0982-A6F167D7B244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2669432" y="4389279"/>
            <a:ext cx="6853135" cy="2274924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99081-69DC-E5FF-6C44-EE26B2750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9144"/>
            <a:ext cx="12191999" cy="731520"/>
          </a:xfrm>
        </p:spPr>
        <p:txBody>
          <a:bodyPr>
            <a:no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 внедрения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9D77489-2275-14CA-926D-64F6E9FF9334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17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3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DEF69C-C445-15ED-1AE7-519CE259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608411"/>
            <a:ext cx="10131425" cy="1456267"/>
          </a:xfrm>
        </p:spPr>
        <p:txBody>
          <a:bodyPr>
            <a:noAutofit/>
          </a:bodyPr>
          <a:lstStyle/>
          <a:p>
            <a:pPr algn="ctr"/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ВНИМАНИЕ.</a:t>
            </a:r>
            <a:b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ДОКЛАД ОКОНЧЕН!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0096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7" y="1"/>
            <a:ext cx="10131425" cy="658368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097" y="896112"/>
            <a:ext cx="10655806" cy="5749290"/>
          </a:xfrm>
        </p:spPr>
        <p:txBody>
          <a:bodyPr anchor="t">
            <a:noAutofit/>
          </a:bodyPr>
          <a:lstStyle/>
          <a:p>
            <a:pPr indent="0" algn="just" defTabSz="914400"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Региональный школьный технопарк (РШТ) </a:t>
            </a:r>
            <a:r>
              <a:rPr lang="ru-RU" sz="2200" b="0" strike="noStrike" spc="-1" dirty="0">
                <a:latin typeface="Times New Roman"/>
              </a:rPr>
              <a:t>— это образовательная организация, подчиняющаяся Министерству образования Астраханской области. В состав «РШТ» входят: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Технопарк</a:t>
            </a:r>
            <a:r>
              <a:rPr lang="ru-RU" sz="2200" b="0" strike="noStrike" spc="-1" dirty="0">
                <a:latin typeface="Times New Roman"/>
              </a:rPr>
              <a:t> —  подразделение, где проводится  инновационные образовательные программы.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 err="1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Кванториум</a:t>
            </a:r>
            <a:r>
              <a:rPr lang="ru-RU" sz="2200" b="0" strike="noStrike" spc="-1" dirty="0">
                <a:solidFill>
                  <a:srgbClr val="FFFF00"/>
                </a:solidFill>
                <a:latin typeface="Times New Roman"/>
              </a:rPr>
              <a:t> </a:t>
            </a:r>
            <a:r>
              <a:rPr lang="ru-RU" sz="2200" b="0" strike="noStrike" spc="-1" dirty="0">
                <a:latin typeface="Times New Roman"/>
              </a:rPr>
              <a:t>— подразделение, ориентированное на изучение инженерных дисциплин.</a:t>
            </a: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одарённых детей (ЦОД) </a:t>
            </a:r>
            <a:r>
              <a:rPr lang="ru-RU" sz="2200" b="0" strike="noStrike" spc="-1" dirty="0">
                <a:latin typeface="Times New Roman"/>
              </a:rPr>
              <a:t>— отдел, специализирующееся на работе с талантливыми детьми.</a:t>
            </a:r>
            <a:endParaRPr lang="ru-RU" sz="2200" spc="-1" dirty="0">
              <a:latin typeface="Times New Roman"/>
            </a:endParaRPr>
          </a:p>
          <a:p>
            <a:pPr marL="628650" indent="-342900" algn="just" defTabSz="914400">
              <a:spcAft>
                <a:spcPts val="0"/>
              </a:spcAft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Центр детского научно-технического творчества </a:t>
            </a:r>
            <a:r>
              <a:rPr lang="ru-RU" sz="2200" b="0" strike="noStrike" spc="-1" dirty="0">
                <a:latin typeface="Times New Roman"/>
              </a:rPr>
              <a:t>— площадка, где дети занимаются прикладным творчеством.</a:t>
            </a:r>
          </a:p>
          <a:p>
            <a:pPr indent="0" algn="just" defTabSz="914400">
              <a:spcAft>
                <a:spcPts val="0"/>
              </a:spcAft>
              <a:buNone/>
              <a:tabLst>
                <a:tab pos="0" algn="l"/>
              </a:tabLst>
            </a:pPr>
            <a:r>
              <a:rPr lang="ru-RU" sz="2200" b="0" strike="noStrike" spc="-1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Миссия РШТ</a:t>
            </a:r>
            <a:r>
              <a:rPr lang="ru-RU" sz="2200" b="0" strike="noStrike" spc="-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2200" b="0" strike="noStrike" spc="-1" dirty="0">
                <a:latin typeface="Times New Roman"/>
              </a:rPr>
              <a:t>заключается в создании условий для погружения детей в мир инженерных профессий и развития их творческого потенциала.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4150587" y="5465333"/>
            <a:ext cx="4333042" cy="1262382"/>
          </a:xfrm>
          <a:prstGeom prst="rect">
            <a:avLst/>
          </a:prstGeom>
          <a:ln w="0">
            <a:noFill/>
          </a:ln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A0446A6-8DF8-4692-A892-0D1B0E43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2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B2F6CD1-293D-7768-74F8-3F3872B79105}"/>
              </a:ext>
            </a:extLst>
          </p:cNvPr>
          <p:cNvSpPr/>
          <p:nvPr/>
        </p:nvSpPr>
        <p:spPr>
          <a:xfrm>
            <a:off x="3665807" y="1396804"/>
            <a:ext cx="8501235" cy="5283914"/>
          </a:xfrm>
          <a:prstGeom prst="roundRect">
            <a:avLst>
              <a:gd name="adj" fmla="val 24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u="sng" dirty="0">
                <a:solidFill>
                  <a:schemeClr val="bg1"/>
                </a:solidFill>
              </a:rPr>
              <a:t>РШТ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A71BE0C-AE61-8FC9-BFC9-97058D48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областЬ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6A66800-7259-640C-EF90-CB50516C509D}"/>
              </a:ext>
            </a:extLst>
          </p:cNvPr>
          <p:cNvSpPr/>
          <p:nvPr/>
        </p:nvSpPr>
        <p:spPr>
          <a:xfrm>
            <a:off x="142422" y="2814637"/>
            <a:ext cx="1714500" cy="1228725"/>
          </a:xfrm>
          <a:prstGeom prst="roundRect">
            <a:avLst/>
          </a:prstGeom>
          <a:solidFill>
            <a:schemeClr val="tx2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Внешняя организация </a:t>
            </a:r>
          </a:p>
        </p:txBody>
      </p:sp>
      <p:pic>
        <p:nvPicPr>
          <p:cNvPr id="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6F546FF-6B0B-4040-BEC8-FE932154FE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720" y="2683552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1B000-B5A2-7B87-1B0C-71FAED376799}"/>
              </a:ext>
            </a:extLst>
          </p:cNvPr>
          <p:cNvSpPr txBox="1"/>
          <p:nvPr/>
        </p:nvSpPr>
        <p:spPr>
          <a:xfrm>
            <a:off x="3707190" y="3738644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2DACA29-1E3C-5324-DE6E-FD1D62655C51}"/>
              </a:ext>
            </a:extLst>
          </p:cNvPr>
          <p:cNvSpPr/>
          <p:nvPr/>
        </p:nvSpPr>
        <p:spPr>
          <a:xfrm>
            <a:off x="6791213" y="1547441"/>
            <a:ext cx="5151427" cy="2017858"/>
          </a:xfrm>
          <a:prstGeom prst="roundRect">
            <a:avLst>
              <a:gd name="adj" fmla="val 480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Учебная группа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F73117C1-DBB2-8ACC-BB06-4DB7F2C49D20}"/>
              </a:ext>
            </a:extLst>
          </p:cNvPr>
          <p:cNvSpPr/>
          <p:nvPr/>
        </p:nvSpPr>
        <p:spPr>
          <a:xfrm>
            <a:off x="8541259" y="1638623"/>
            <a:ext cx="1600504" cy="564639"/>
          </a:xfrm>
          <a:prstGeom prst="roundRect">
            <a:avLst>
              <a:gd name="adj" fmla="val 4808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9CD24D3F-9339-1A97-35A5-4BE802E5B2C5}"/>
              </a:ext>
            </a:extLst>
          </p:cNvPr>
          <p:cNvSpPr/>
          <p:nvPr/>
        </p:nvSpPr>
        <p:spPr>
          <a:xfrm>
            <a:off x="8635017" y="1923733"/>
            <a:ext cx="1412988" cy="240632"/>
          </a:xfrm>
          <a:prstGeom prst="round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Явка</a:t>
            </a:r>
          </a:p>
        </p:txBody>
      </p:sp>
      <p:sp>
        <p:nvSpPr>
          <p:cNvPr id="22" name="Стрелка: влево-вправо 21">
            <a:extLst>
              <a:ext uri="{FF2B5EF4-FFF2-40B4-BE49-F238E27FC236}">
                <a16:creationId xmlns:a16="http://schemas.microsoft.com/office/drawing/2014/main" id="{8C7998FF-6F28-66EC-26E4-9695B08E001B}"/>
              </a:ext>
            </a:extLst>
          </p:cNvPr>
          <p:cNvSpPr/>
          <p:nvPr/>
        </p:nvSpPr>
        <p:spPr>
          <a:xfrm>
            <a:off x="9448800" y="2772554"/>
            <a:ext cx="1394441" cy="240632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2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08AFF519-1125-EEEA-D297-4BEDB0975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712" y="2667530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7DCF1DC-25E6-B60A-879C-29517F4B731F}"/>
              </a:ext>
            </a:extLst>
          </p:cNvPr>
          <p:cNvSpPr txBox="1"/>
          <p:nvPr/>
        </p:nvSpPr>
        <p:spPr>
          <a:xfrm>
            <a:off x="10376744" y="3010178"/>
            <a:ext cx="1790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pic>
        <p:nvPicPr>
          <p:cNvPr id="24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5BEF28F5-38D9-AEEC-69C9-1F4B8699D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4419" y="2071454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64F9FCB-D6BE-D5F2-7315-F61318D46427}"/>
              </a:ext>
            </a:extLst>
          </p:cNvPr>
          <p:cNvSpPr txBox="1"/>
          <p:nvPr/>
        </p:nvSpPr>
        <p:spPr>
          <a:xfrm>
            <a:off x="7491703" y="3192906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pic>
        <p:nvPicPr>
          <p:cNvPr id="2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3858F998-EDF0-F468-2C33-B66158C86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836" y="2137681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42A98-2DFB-DCBC-3B1F-7CB3B61E18CA}"/>
              </a:ext>
            </a:extLst>
          </p:cNvPr>
          <p:cNvSpPr txBox="1"/>
          <p:nvPr/>
        </p:nvSpPr>
        <p:spPr>
          <a:xfrm>
            <a:off x="8871906" y="3222657"/>
            <a:ext cx="151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4CB18B55-A7CD-4AD7-9E3D-5D2859DBE4FE}"/>
              </a:ext>
            </a:extLst>
          </p:cNvPr>
          <p:cNvSpPr/>
          <p:nvPr/>
        </p:nvSpPr>
        <p:spPr>
          <a:xfrm>
            <a:off x="6834951" y="4595368"/>
            <a:ext cx="5197929" cy="1831628"/>
          </a:xfrm>
          <a:prstGeom prst="roundRect">
            <a:avLst>
              <a:gd name="adj" fmla="val 1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ru-RU" dirty="0"/>
              <a:t>Мероприятие</a:t>
            </a:r>
          </a:p>
        </p:txBody>
      </p:sp>
      <p:pic>
        <p:nvPicPr>
          <p:cNvPr id="2054" name="Picture 6" descr="Интернет-журнал – Бесплатные иконки: маркетинг">
            <a:extLst>
              <a:ext uri="{FF2B5EF4-FFF2-40B4-BE49-F238E27FC236}">
                <a16:creationId xmlns:a16="http://schemas.microsoft.com/office/drawing/2014/main" id="{EA31F257-B32D-8A7C-DFE1-64848FA52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324" y="3865089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14D4D6D-31A7-7499-5BF4-D6B79FC0619C}"/>
              </a:ext>
            </a:extLst>
          </p:cNvPr>
          <p:cNvSpPr txBox="1"/>
          <p:nvPr/>
        </p:nvSpPr>
        <p:spPr>
          <a:xfrm>
            <a:off x="6354355" y="4245248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Электронный журнал</a:t>
            </a:r>
          </a:p>
        </p:txBody>
      </p:sp>
      <p:pic>
        <p:nvPicPr>
          <p:cNvPr id="2058" name="Picture 10" descr="Календарь – Бесплатные иконки: интерфейс">
            <a:extLst>
              <a:ext uri="{FF2B5EF4-FFF2-40B4-BE49-F238E27FC236}">
                <a16:creationId xmlns:a16="http://schemas.microsoft.com/office/drawing/2014/main" id="{B7FEB4F0-7C8A-97DC-3CBA-8C4339D212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7236" y="3865089"/>
            <a:ext cx="458484" cy="4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EEC70FA5-C3CA-C345-1B3E-F70F67BC73A9}"/>
              </a:ext>
            </a:extLst>
          </p:cNvPr>
          <p:cNvSpPr txBox="1"/>
          <p:nvPr/>
        </p:nvSpPr>
        <p:spPr>
          <a:xfrm>
            <a:off x="9067655" y="4237029"/>
            <a:ext cx="3099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Календарно-учебный график</a:t>
            </a:r>
          </a:p>
        </p:txBody>
      </p:sp>
      <p:sp>
        <p:nvSpPr>
          <p:cNvPr id="31" name="Стрелка: вверх-вниз 30">
            <a:extLst>
              <a:ext uri="{FF2B5EF4-FFF2-40B4-BE49-F238E27FC236}">
                <a16:creationId xmlns:a16="http://schemas.microsoft.com/office/drawing/2014/main" id="{C7E01EC1-C442-BFA1-C856-82B64F7DF7CC}"/>
              </a:ext>
            </a:extLst>
          </p:cNvPr>
          <p:cNvSpPr/>
          <p:nvPr/>
        </p:nvSpPr>
        <p:spPr>
          <a:xfrm>
            <a:off x="7305911" y="3572395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Стрелка: вверх-вниз 31">
            <a:extLst>
              <a:ext uri="{FF2B5EF4-FFF2-40B4-BE49-F238E27FC236}">
                <a16:creationId xmlns:a16="http://schemas.microsoft.com/office/drawing/2014/main" id="{371EE04D-67F5-7B3D-F0A5-2A5FB1EC5923}"/>
              </a:ext>
            </a:extLst>
          </p:cNvPr>
          <p:cNvSpPr/>
          <p:nvPr/>
        </p:nvSpPr>
        <p:spPr>
          <a:xfrm>
            <a:off x="10369617" y="3567122"/>
            <a:ext cx="200453" cy="310071"/>
          </a:xfrm>
          <a:prstGeom prst="up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3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94091270-13AB-E39D-C6E1-00171FBA1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651" y="4916618"/>
            <a:ext cx="2196366" cy="151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EE30E02-EC17-2A59-3C7B-ED4DD9F45A7A}"/>
              </a:ext>
            </a:extLst>
          </p:cNvPr>
          <p:cNvSpPr txBox="1"/>
          <p:nvPr/>
        </p:nvSpPr>
        <p:spPr>
          <a:xfrm>
            <a:off x="7081326" y="6005177"/>
            <a:ext cx="1396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</a:t>
            </a:r>
          </a:p>
        </p:txBody>
      </p:sp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10494446-8C92-E0BF-F4AD-FEFA7383B111}"/>
              </a:ext>
            </a:extLst>
          </p:cNvPr>
          <p:cNvSpPr/>
          <p:nvPr/>
        </p:nvSpPr>
        <p:spPr>
          <a:xfrm>
            <a:off x="8719846" y="5204732"/>
            <a:ext cx="1878667" cy="901568"/>
          </a:xfrm>
          <a:prstGeom prst="roundRect">
            <a:avLst>
              <a:gd name="adj" fmla="val 528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64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FF7EDD58-2D0F-4CBB-5BE1-A67DAA7BB7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797" y="2772554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Стрелка: влево-вправо 35">
            <a:extLst>
              <a:ext uri="{FF2B5EF4-FFF2-40B4-BE49-F238E27FC236}">
                <a16:creationId xmlns:a16="http://schemas.microsoft.com/office/drawing/2014/main" id="{7112122C-9B27-2BF7-F4FD-73BC016C7A34}"/>
              </a:ext>
            </a:extLst>
          </p:cNvPr>
          <p:cNvSpPr/>
          <p:nvPr/>
        </p:nvSpPr>
        <p:spPr>
          <a:xfrm>
            <a:off x="1873507" y="3184457"/>
            <a:ext cx="2054620" cy="489084"/>
          </a:xfrm>
          <a:prstGeom prst="left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Документация</a:t>
            </a:r>
          </a:p>
        </p:txBody>
      </p:sp>
      <p:pic>
        <p:nvPicPr>
          <p:cNvPr id="37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67EB75C6-FD9B-B46B-375D-B7A92D0EF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371" y="2481088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6" descr="Документы – Бесплатные иконки: файлы и папки">
            <a:extLst>
              <a:ext uri="{FF2B5EF4-FFF2-40B4-BE49-F238E27FC236}">
                <a16:creationId xmlns:a16="http://schemas.microsoft.com/office/drawing/2014/main" id="{72B3543A-516E-D489-2870-E4C3F74E1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115" y="4658591"/>
            <a:ext cx="489084" cy="489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Стрелка: влево-вправо 38">
            <a:extLst>
              <a:ext uri="{FF2B5EF4-FFF2-40B4-BE49-F238E27FC236}">
                <a16:creationId xmlns:a16="http://schemas.microsoft.com/office/drawing/2014/main" id="{0B2D3C8A-2C0A-EDC2-F9EB-6F85BA04DB88}"/>
              </a:ext>
            </a:extLst>
          </p:cNvPr>
          <p:cNvSpPr/>
          <p:nvPr/>
        </p:nvSpPr>
        <p:spPr>
          <a:xfrm rot="1892769">
            <a:off x="4615549" y="4347846"/>
            <a:ext cx="2852552" cy="657683"/>
          </a:xfrm>
          <a:prstGeom prst="leftRightArrow">
            <a:avLst>
              <a:gd name="adj1" fmla="val 35987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 мероприятиях</a:t>
            </a:r>
          </a:p>
        </p:txBody>
      </p:sp>
      <p:sp>
        <p:nvSpPr>
          <p:cNvPr id="40" name="Стрелка: влево-вправо 39">
            <a:extLst>
              <a:ext uri="{FF2B5EF4-FFF2-40B4-BE49-F238E27FC236}">
                <a16:creationId xmlns:a16="http://schemas.microsoft.com/office/drawing/2014/main" id="{13EBC396-03A1-2CCA-60A3-DDC49A8686D2}"/>
              </a:ext>
            </a:extLst>
          </p:cNvPr>
          <p:cNvSpPr/>
          <p:nvPr/>
        </p:nvSpPr>
        <p:spPr>
          <a:xfrm rot="20901550">
            <a:off x="4395663" y="2807799"/>
            <a:ext cx="3398059" cy="617632"/>
          </a:xfrm>
          <a:prstGeom prst="leftRightArrow">
            <a:avLst>
              <a:gd name="adj1" fmla="val 40255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Приказ об обр. деятельности</a:t>
            </a:r>
          </a:p>
        </p:txBody>
      </p:sp>
      <p:pic>
        <p:nvPicPr>
          <p:cNvPr id="41" name="Picture 4" descr="Сертификат – Бесплатные иконки: образование">
            <a:extLst>
              <a:ext uri="{FF2B5EF4-FFF2-40B4-BE49-F238E27FC236}">
                <a16:creationId xmlns:a16="http://schemas.microsoft.com/office/drawing/2014/main" id="{40595BB1-528E-D072-6D17-626D3EAA9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954" y="5461196"/>
            <a:ext cx="377826" cy="37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Стрелка: вверх-вниз 42">
            <a:extLst>
              <a:ext uri="{FF2B5EF4-FFF2-40B4-BE49-F238E27FC236}">
                <a16:creationId xmlns:a16="http://schemas.microsoft.com/office/drawing/2014/main" id="{206A340B-8EA8-DDBE-1F6E-E65582D70661}"/>
              </a:ext>
            </a:extLst>
          </p:cNvPr>
          <p:cNvSpPr/>
          <p:nvPr/>
        </p:nvSpPr>
        <p:spPr>
          <a:xfrm rot="5400000">
            <a:off x="10770170" y="5433524"/>
            <a:ext cx="200453" cy="485113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CF613-5A0B-91AF-9EFB-AE5849B0FC37}"/>
              </a:ext>
            </a:extLst>
          </p:cNvPr>
          <p:cNvSpPr txBox="1"/>
          <p:nvPr/>
        </p:nvSpPr>
        <p:spPr>
          <a:xfrm>
            <a:off x="10648664" y="5810206"/>
            <a:ext cx="1323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36D9F-FBFA-3E72-EDAB-7AA7DF2871DE}"/>
              </a:ext>
            </a:extLst>
          </p:cNvPr>
          <p:cNvSpPr txBox="1"/>
          <p:nvPr/>
        </p:nvSpPr>
        <p:spPr>
          <a:xfrm>
            <a:off x="8668355" y="5152144"/>
            <a:ext cx="128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Команда</a:t>
            </a:r>
          </a:p>
        </p:txBody>
      </p:sp>
      <p:pic>
        <p:nvPicPr>
          <p:cNvPr id="46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1D9D7099-0A2D-F0C4-6D6A-2D5B3D2A5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353" y="5284290"/>
            <a:ext cx="1384400" cy="9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7F22B57F-D1B9-48AF-CE81-8CC07555C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1298" y="5298860"/>
            <a:ext cx="1338341" cy="920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6BFEF9D9-BD35-7071-E1C7-5CE90B8666ED}"/>
              </a:ext>
            </a:extLst>
          </p:cNvPr>
          <p:cNvSpPr txBox="1"/>
          <p:nvPr/>
        </p:nvSpPr>
        <p:spPr>
          <a:xfrm>
            <a:off x="9625787" y="5147675"/>
            <a:ext cx="102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Ученики</a:t>
            </a:r>
          </a:p>
        </p:txBody>
      </p:sp>
      <p:sp>
        <p:nvSpPr>
          <p:cNvPr id="51" name="Стрелка: вверх-вниз 50">
            <a:extLst>
              <a:ext uri="{FF2B5EF4-FFF2-40B4-BE49-F238E27FC236}">
                <a16:creationId xmlns:a16="http://schemas.microsoft.com/office/drawing/2014/main" id="{C7C735A6-1105-EE1D-0F04-15CD6F39A611}"/>
              </a:ext>
            </a:extLst>
          </p:cNvPr>
          <p:cNvSpPr/>
          <p:nvPr/>
        </p:nvSpPr>
        <p:spPr>
          <a:xfrm>
            <a:off x="9188342" y="2220414"/>
            <a:ext cx="200453" cy="279765"/>
          </a:xfrm>
          <a:prstGeom prst="upDownArrow">
            <a:avLst>
              <a:gd name="adj1" fmla="val 30993"/>
              <a:gd name="adj2" fmla="val 5000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Стрелка: влево-вправо 52">
            <a:extLst>
              <a:ext uri="{FF2B5EF4-FFF2-40B4-BE49-F238E27FC236}">
                <a16:creationId xmlns:a16="http://schemas.microsoft.com/office/drawing/2014/main" id="{0E58FD55-1ECC-54CF-3224-606C3E349730}"/>
              </a:ext>
            </a:extLst>
          </p:cNvPr>
          <p:cNvSpPr/>
          <p:nvPr/>
        </p:nvSpPr>
        <p:spPr>
          <a:xfrm>
            <a:off x="7718773" y="5515979"/>
            <a:ext cx="981739" cy="374319"/>
          </a:xfrm>
          <a:prstGeom prst="leftRightArrow">
            <a:avLst>
              <a:gd name="adj1" fmla="val 37234"/>
              <a:gd name="adj2" fmla="val 46997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52C840-F162-C87A-CC69-94F844A5D4D3}"/>
              </a:ext>
            </a:extLst>
          </p:cNvPr>
          <p:cNvSpPr txBox="1"/>
          <p:nvPr/>
        </p:nvSpPr>
        <p:spPr>
          <a:xfrm>
            <a:off x="8965974" y="1586958"/>
            <a:ext cx="1082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Урок</a:t>
            </a:r>
          </a:p>
        </p:txBody>
      </p:sp>
      <p:sp>
        <p:nvSpPr>
          <p:cNvPr id="55" name="Номер слайда 4">
            <a:extLst>
              <a:ext uri="{FF2B5EF4-FFF2-40B4-BE49-F238E27FC236}">
                <a16:creationId xmlns:a16="http://schemas.microsoft.com/office/drawing/2014/main" id="{1FD00073-5066-D6C6-DAA5-2CBD29C17172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3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6" name="Прямоугольник: скругленные углы 55">
            <a:extLst>
              <a:ext uri="{FF2B5EF4-FFF2-40B4-BE49-F238E27FC236}">
                <a16:creationId xmlns:a16="http://schemas.microsoft.com/office/drawing/2014/main" id="{EF56A9C9-A261-B9C0-9E84-D9B4A295727B}"/>
              </a:ext>
            </a:extLst>
          </p:cNvPr>
          <p:cNvSpPr/>
          <p:nvPr/>
        </p:nvSpPr>
        <p:spPr>
          <a:xfrm>
            <a:off x="4821304" y="5237554"/>
            <a:ext cx="1803514" cy="74331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7" name="Прямоугольник: скругленные углы 56">
            <a:extLst>
              <a:ext uri="{FF2B5EF4-FFF2-40B4-BE49-F238E27FC236}">
                <a16:creationId xmlns:a16="http://schemas.microsoft.com/office/drawing/2014/main" id="{61475BEF-0B84-468C-5456-F636846FEE10}"/>
              </a:ext>
            </a:extLst>
          </p:cNvPr>
          <p:cNvSpPr/>
          <p:nvPr/>
        </p:nvSpPr>
        <p:spPr>
          <a:xfrm>
            <a:off x="4821304" y="1821021"/>
            <a:ext cx="1770460" cy="59018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Формирование: </a:t>
            </a:r>
            <a:r>
              <a:rPr lang="en-US" dirty="0"/>
              <a:t>≈</a:t>
            </a:r>
            <a:r>
              <a:rPr lang="ru-RU" dirty="0"/>
              <a:t>25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8" name="Прямоугольник: скругленные углы 57">
            <a:extLst>
              <a:ext uri="{FF2B5EF4-FFF2-40B4-BE49-F238E27FC236}">
                <a16:creationId xmlns:a16="http://schemas.microsoft.com/office/drawing/2014/main" id="{C7ECE06C-4FD0-CED8-F25F-13B91728F3C0}"/>
              </a:ext>
            </a:extLst>
          </p:cNvPr>
          <p:cNvSpPr/>
          <p:nvPr/>
        </p:nvSpPr>
        <p:spPr>
          <a:xfrm>
            <a:off x="10406907" y="1923733"/>
            <a:ext cx="1394441" cy="626177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59" name="Прямоугольник: скругленные углы 58">
            <a:extLst>
              <a:ext uri="{FF2B5EF4-FFF2-40B4-BE49-F238E27FC236}">
                <a16:creationId xmlns:a16="http://schemas.microsoft.com/office/drawing/2014/main" id="{973134A6-DE0B-FD22-E1FC-7FF8B6C74C08}"/>
              </a:ext>
            </a:extLst>
          </p:cNvPr>
          <p:cNvSpPr/>
          <p:nvPr/>
        </p:nvSpPr>
        <p:spPr>
          <a:xfrm>
            <a:off x="10648664" y="4678024"/>
            <a:ext cx="1219190" cy="691416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0" name="Прямоугольник: скругленные углы 59">
            <a:extLst>
              <a:ext uri="{FF2B5EF4-FFF2-40B4-BE49-F238E27FC236}">
                <a16:creationId xmlns:a16="http://schemas.microsoft.com/office/drawing/2014/main" id="{23A826C7-8D63-08EE-BA98-7224FA6FA430}"/>
              </a:ext>
            </a:extLst>
          </p:cNvPr>
          <p:cNvSpPr/>
          <p:nvPr/>
        </p:nvSpPr>
        <p:spPr>
          <a:xfrm>
            <a:off x="10750345" y="3715528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20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1" name="Прямоугольник: скругленные углы 60">
            <a:extLst>
              <a:ext uri="{FF2B5EF4-FFF2-40B4-BE49-F238E27FC236}">
                <a16:creationId xmlns:a16="http://schemas.microsoft.com/office/drawing/2014/main" id="{5A1F92B0-CB28-FADD-837E-C7F960017BC6}"/>
              </a:ext>
            </a:extLst>
          </p:cNvPr>
          <p:cNvSpPr/>
          <p:nvPr/>
        </p:nvSpPr>
        <p:spPr>
          <a:xfrm>
            <a:off x="7683439" y="3754393"/>
            <a:ext cx="1282535" cy="543975"/>
          </a:xfrm>
          <a:prstGeom prst="roundRect">
            <a:avLst>
              <a:gd name="adj" fmla="val 6622"/>
            </a:avLst>
          </a:prstGeom>
          <a:solidFill>
            <a:schemeClr val="tx1">
              <a:lumMod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Создание: </a:t>
            </a:r>
            <a:br>
              <a:rPr lang="ru-RU" dirty="0"/>
            </a:br>
            <a:r>
              <a:rPr lang="en-US" dirty="0"/>
              <a:t>≈</a:t>
            </a:r>
            <a:r>
              <a:rPr lang="ru-RU" dirty="0"/>
              <a:t>30</a:t>
            </a:r>
            <a:r>
              <a:rPr lang="en-US" dirty="0"/>
              <a:t> </a:t>
            </a:r>
            <a:r>
              <a:rPr lang="ru-RU" dirty="0"/>
              <a:t>минут</a:t>
            </a:r>
          </a:p>
        </p:txBody>
      </p:sp>
      <p:sp>
        <p:nvSpPr>
          <p:cNvPr id="62" name="Прямоугольник: скругленные углы 61">
            <a:extLst>
              <a:ext uri="{FF2B5EF4-FFF2-40B4-BE49-F238E27FC236}">
                <a16:creationId xmlns:a16="http://schemas.microsoft.com/office/drawing/2014/main" id="{E76BDF38-A626-4DFE-FB30-1949148A94A2}"/>
              </a:ext>
            </a:extLst>
          </p:cNvPr>
          <p:cNvSpPr/>
          <p:nvPr/>
        </p:nvSpPr>
        <p:spPr>
          <a:xfrm>
            <a:off x="913853" y="728652"/>
            <a:ext cx="10768073" cy="5889777"/>
          </a:xfrm>
          <a:prstGeom prst="roundRect">
            <a:avLst/>
          </a:prstGeom>
          <a:solidFill>
            <a:schemeClr val="tx1">
              <a:lumMod val="75000"/>
            </a:schemeClr>
          </a:solidFill>
          <a:ln w="1270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just">
              <a:lnSpc>
                <a:spcPct val="150000"/>
              </a:lnSpc>
              <a:buNone/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сформировано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4000 приказов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обработано более 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9000 документов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  <a:endParaRPr lang="ru-RU" sz="2200" kern="100" dirty="0">
              <a:solidFill>
                <a:schemeClr val="tx2">
                  <a:lumMod val="10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14000 учеников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657 мероприятиях 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получено 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10000 сертификат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ов</a:t>
            </a: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400050" lvl="1" indent="0" algn="just">
              <a:lnSpc>
                <a:spcPct val="150000"/>
              </a:lnSpc>
              <a:buNone/>
              <a:tabLst>
                <a:tab pos="178435" algn="l"/>
              </a:tabLst>
            </a:pPr>
            <a:r>
              <a:rPr lang="ru-RU" sz="2200" kern="100" dirty="0">
                <a:solidFill>
                  <a:schemeClr val="tx2">
                    <a:lumMod val="10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Сформированы: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2000 учебных групп;</a:t>
            </a:r>
          </a:p>
          <a:p>
            <a:pPr lvl="1" indent="-342900" algn="just">
              <a:lnSpc>
                <a:spcPct val="150000"/>
              </a:lnSpc>
              <a:buClr>
                <a:schemeClr val="bg1"/>
              </a:buClr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200" kern="100" dirty="0">
                <a:solidFill>
                  <a:schemeClr val="bg1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более </a:t>
            </a:r>
            <a:r>
              <a:rPr lang="ru-RU" sz="2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200 конкурсных команд</a:t>
            </a:r>
            <a:r>
              <a:rPr lang="ru-RU" sz="2200" kern="100" dirty="0">
                <a:solidFill>
                  <a:srgbClr val="FF0000"/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.</a:t>
            </a:r>
          </a:p>
          <a:p>
            <a:pPr marL="114300" lvl="1" algn="just">
              <a:lnSpc>
                <a:spcPct val="150000"/>
              </a:lnSpc>
              <a:buClr>
                <a:schemeClr val="tx1"/>
              </a:buClr>
              <a:tabLst>
                <a:tab pos="221615" algn="l"/>
              </a:tabLst>
            </a:pP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НЕАВТОМАТИЗИРОВАННЫЕ ПРОЦЕССЫ 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+ БОЛЬШИЕ ОБЪЁМЫ ДАННЫХ =</a:t>
            </a:r>
            <a:r>
              <a:rPr lang="en-US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&gt;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ru-RU" sz="2000" b="1" i="1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СВЕРХУРОЧНАЯ РАБОТА</a:t>
            </a:r>
            <a:r>
              <a:rPr lang="ru-RU" sz="2000" kern="100" dirty="0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СОТРУДНИКОВ РШТ </a:t>
            </a:r>
            <a:endParaRPr lang="ru-RU" sz="2000" kern="100" dirty="0">
              <a:solidFill>
                <a:schemeClr val="bg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38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8" grpId="0"/>
      <p:bldP spid="11" grpId="0" animBg="1"/>
      <p:bldP spid="17" grpId="0" animBg="1"/>
      <p:bldP spid="18" grpId="0" animBg="1"/>
      <p:bldP spid="22" grpId="0" animBg="1"/>
      <p:bldP spid="23" grpId="0"/>
      <p:bldP spid="25" grpId="0"/>
      <p:bldP spid="27" grpId="0"/>
      <p:bldP spid="28" grpId="0" animBg="1"/>
      <p:bldP spid="29" grpId="0"/>
      <p:bldP spid="30" grpId="0"/>
      <p:bldP spid="31" grpId="0" animBg="1"/>
      <p:bldP spid="32" grpId="0" animBg="1"/>
      <p:bldP spid="34" grpId="0"/>
      <p:bldP spid="35" grpId="0" animBg="1"/>
      <p:bldP spid="36" grpId="0" animBg="1"/>
      <p:bldP spid="39" grpId="0" animBg="1"/>
      <p:bldP spid="40" grpId="0" animBg="1"/>
      <p:bldP spid="43" grpId="0" animBg="1"/>
      <p:bldP spid="44" grpId="0"/>
      <p:bldP spid="45" grpId="0"/>
      <p:bldP spid="49" grpId="0"/>
      <p:bldP spid="51" grpId="0" animBg="1"/>
      <p:bldP spid="53" grpId="0" animBg="1"/>
      <p:bldP spid="54" grpId="0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2EFB0D6-C098-935C-5CA0-6525EBB36D94}"/>
              </a:ext>
            </a:extLst>
          </p:cNvPr>
          <p:cNvSpPr/>
          <p:nvPr/>
        </p:nvSpPr>
        <p:spPr>
          <a:xfrm>
            <a:off x="432318" y="752193"/>
            <a:ext cx="11327363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EFF783-EEB4-FEC8-AF98-979B76ED0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4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81BBD7F-12EA-7D54-5A6A-5FE9B94AA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4ABC288-058B-C78F-CF45-18FA5FFE3984}"/>
              </a:ext>
            </a:extLst>
          </p:cNvPr>
          <p:cNvSpPr/>
          <p:nvPr/>
        </p:nvSpPr>
        <p:spPr>
          <a:xfrm>
            <a:off x="1698171" y="887471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6185374A-AD3B-9846-40AC-CB72C1C4164A}"/>
              </a:ext>
            </a:extLst>
          </p:cNvPr>
          <p:cNvSpPr/>
          <p:nvPr/>
        </p:nvSpPr>
        <p:spPr>
          <a:xfrm>
            <a:off x="1698171" y="1897079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24A8F155-5CB9-7F44-4310-AE7BF2CDE4A4}"/>
              </a:ext>
            </a:extLst>
          </p:cNvPr>
          <p:cNvSpPr/>
          <p:nvPr/>
        </p:nvSpPr>
        <p:spPr>
          <a:xfrm>
            <a:off x="3395792" y="4836061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участников и команд</a:t>
            </a: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955CEC0B-5956-51AC-5089-3F86547964A8}"/>
              </a:ext>
            </a:extLst>
          </p:cNvPr>
          <p:cNvSpPr/>
          <p:nvPr/>
        </p:nvSpPr>
        <p:spPr>
          <a:xfrm>
            <a:off x="3240573" y="290967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мероприятии</a:t>
            </a:r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ECDC32-30B5-2D4A-14E5-8737B0E63A21}"/>
              </a:ext>
            </a:extLst>
          </p:cNvPr>
          <p:cNvSpPr/>
          <p:nvPr/>
        </p:nvSpPr>
        <p:spPr>
          <a:xfrm>
            <a:off x="9635541" y="5556834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BD3017A3-E8CB-BE2A-909F-6052F31FE0BB}"/>
              </a:ext>
            </a:extLst>
          </p:cNvPr>
          <p:cNvSpPr/>
          <p:nvPr/>
        </p:nvSpPr>
        <p:spPr>
          <a:xfrm>
            <a:off x="9635541" y="3947226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8978FF55-2F31-F5C2-7834-4D5687DF91CA}"/>
              </a:ext>
            </a:extLst>
          </p:cNvPr>
          <p:cNvSpPr/>
          <p:nvPr/>
        </p:nvSpPr>
        <p:spPr>
          <a:xfrm>
            <a:off x="7200667" y="4875432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20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C2186CF7-8B69-6CF8-E7A9-B41BE2AB6E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261" y="3955518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F0D478-84B7-B38B-97C2-75A5A5690B93}"/>
              </a:ext>
            </a:extLst>
          </p:cNvPr>
          <p:cNvSpPr txBox="1"/>
          <p:nvPr/>
        </p:nvSpPr>
        <p:spPr>
          <a:xfrm>
            <a:off x="7522995" y="3589904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F95CE54-A69E-C2D3-438E-E15647C4D0E2}"/>
              </a:ext>
            </a:extLst>
          </p:cNvPr>
          <p:cNvCxnSpPr>
            <a:endCxn id="8" idx="1"/>
          </p:cNvCxnSpPr>
          <p:nvPr/>
        </p:nvCxnSpPr>
        <p:spPr>
          <a:xfrm>
            <a:off x="432318" y="1177580"/>
            <a:ext cx="1247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E0A9BF4-82EB-6E1C-6497-1C335E5206A5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32318" y="5149802"/>
            <a:ext cx="2963474" cy="9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87324223-A844-524D-33AB-4DB143061600}"/>
              </a:ext>
            </a:extLst>
          </p:cNvPr>
          <p:cNvCxnSpPr>
            <a:stCxn id="8" idx="2"/>
          </p:cNvCxnSpPr>
          <p:nvPr/>
        </p:nvCxnSpPr>
        <p:spPr>
          <a:xfrm>
            <a:off x="2883159" y="1514953"/>
            <a:ext cx="0" cy="382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B052D67-6053-94FB-D658-0BB017C812E0}"/>
              </a:ext>
            </a:extLst>
          </p:cNvPr>
          <p:cNvSpPr txBox="1"/>
          <p:nvPr/>
        </p:nvSpPr>
        <p:spPr>
          <a:xfrm>
            <a:off x="432318" y="835914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71B74C2-3D79-BFE7-22B8-4B2C6684F3E9}"/>
              </a:ext>
            </a:extLst>
          </p:cNvPr>
          <p:cNvSpPr txBox="1"/>
          <p:nvPr/>
        </p:nvSpPr>
        <p:spPr>
          <a:xfrm>
            <a:off x="545457" y="4832837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cxnSp>
        <p:nvCxnSpPr>
          <p:cNvPr id="37" name="Соединитель: уступ 36">
            <a:extLst>
              <a:ext uri="{FF2B5EF4-FFF2-40B4-BE49-F238E27FC236}">
                <a16:creationId xmlns:a16="http://schemas.microsoft.com/office/drawing/2014/main" id="{5CF124E6-789B-7848-D300-FB44C0A31DC9}"/>
              </a:ext>
            </a:extLst>
          </p:cNvPr>
          <p:cNvCxnSpPr>
            <a:cxnSpLocks/>
            <a:stCxn id="13" idx="2"/>
            <a:endCxn id="15" idx="0"/>
          </p:cNvCxnSpPr>
          <p:nvPr/>
        </p:nvCxnSpPr>
        <p:spPr>
          <a:xfrm rot="16200000" flipH="1">
            <a:off x="3484610" y="1968720"/>
            <a:ext cx="339501" cy="1542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03BFE3C6-3EE5-118F-63C5-424B60AA4EFF}"/>
              </a:ext>
            </a:extLst>
          </p:cNvPr>
          <p:cNvSpPr/>
          <p:nvPr/>
        </p:nvSpPr>
        <p:spPr>
          <a:xfrm>
            <a:off x="3240573" y="3827744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 </a:t>
            </a:r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E474071-3057-90E4-8141-A2B293FDC9B9}"/>
              </a:ext>
            </a:extLst>
          </p:cNvPr>
          <p:cNvCxnSpPr>
            <a:stCxn id="15" idx="2"/>
            <a:endCxn id="41" idx="0"/>
          </p:cNvCxnSpPr>
          <p:nvPr/>
        </p:nvCxnSpPr>
        <p:spPr>
          <a:xfrm>
            <a:off x="4425561" y="3537154"/>
            <a:ext cx="0" cy="290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Соединитель: уступ 49">
            <a:extLst>
              <a:ext uri="{FF2B5EF4-FFF2-40B4-BE49-F238E27FC236}">
                <a16:creationId xmlns:a16="http://schemas.microsoft.com/office/drawing/2014/main" id="{AABA7DB6-C6D4-A226-2D34-137253CABC72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rot="5400000">
            <a:off x="4235144" y="4645643"/>
            <a:ext cx="380835" cy="12700"/>
          </a:xfrm>
          <a:prstGeom prst="bentConnector3">
            <a:avLst>
              <a:gd name="adj1" fmla="val -855"/>
            </a:avLst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C1D8B3A0-7855-5496-C12C-35E074DC6BB4}"/>
              </a:ext>
            </a:extLst>
          </p:cNvPr>
          <p:cNvCxnSpPr>
            <a:endCxn id="41" idx="1"/>
          </p:cNvCxnSpPr>
          <p:nvPr/>
        </p:nvCxnSpPr>
        <p:spPr>
          <a:xfrm>
            <a:off x="432318" y="4141485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0A7B994F-B8FC-AE9D-0639-FB13C60B26CC}"/>
              </a:ext>
            </a:extLst>
          </p:cNvPr>
          <p:cNvCxnSpPr/>
          <p:nvPr/>
        </p:nvCxnSpPr>
        <p:spPr>
          <a:xfrm>
            <a:off x="432318" y="3225216"/>
            <a:ext cx="28082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C52DFAF-12B4-0921-5881-E20E72DD9EDE}"/>
              </a:ext>
            </a:extLst>
          </p:cNvPr>
          <p:cNvSpPr txBox="1"/>
          <p:nvPr/>
        </p:nvSpPr>
        <p:spPr>
          <a:xfrm>
            <a:off x="484932" y="3798571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сотрудниках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4B2B62D-48CF-698C-B634-95AD178D191A}"/>
              </a:ext>
            </a:extLst>
          </p:cNvPr>
          <p:cNvSpPr txBox="1"/>
          <p:nvPr/>
        </p:nvSpPr>
        <p:spPr>
          <a:xfrm>
            <a:off x="484932" y="2914824"/>
            <a:ext cx="275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мероприятии</a:t>
            </a:r>
          </a:p>
        </p:txBody>
      </p:sp>
      <p:cxnSp>
        <p:nvCxnSpPr>
          <p:cNvPr id="71" name="Соединитель: уступ 70">
            <a:extLst>
              <a:ext uri="{FF2B5EF4-FFF2-40B4-BE49-F238E27FC236}">
                <a16:creationId xmlns:a16="http://schemas.microsoft.com/office/drawing/2014/main" id="{23B224A9-7AC8-69A5-1987-0A176F305E5B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>
          <a:xfrm flipV="1">
            <a:off x="9260205" y="4399682"/>
            <a:ext cx="375336" cy="78949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A504A750-E5C2-A1D6-DB25-B60B0E49E14D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>
            <a:off x="9260205" y="5189173"/>
            <a:ext cx="375336" cy="681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Соединитель: уступ 75">
            <a:extLst>
              <a:ext uri="{FF2B5EF4-FFF2-40B4-BE49-F238E27FC236}">
                <a16:creationId xmlns:a16="http://schemas.microsoft.com/office/drawing/2014/main" id="{86052F3D-B46B-0A07-BDCD-1173605EBBAC}"/>
              </a:ext>
            </a:extLst>
          </p:cNvPr>
          <p:cNvCxnSpPr>
            <a:cxnSpLocks/>
            <a:stCxn id="19" idx="0"/>
            <a:endCxn id="20" idx="2"/>
          </p:cNvCxnSpPr>
          <p:nvPr/>
        </p:nvCxnSpPr>
        <p:spPr>
          <a:xfrm rot="5400000" flipH="1" flipV="1">
            <a:off x="8027654" y="4672650"/>
            <a:ext cx="405564" cy="12700"/>
          </a:xfrm>
          <a:prstGeom prst="bentConnector3">
            <a:avLst>
              <a:gd name="adj1" fmla="val 302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80C42CEF-FE98-17E7-3AD4-010DA262D3C0}"/>
              </a:ext>
            </a:extLst>
          </p:cNvPr>
          <p:cNvSpPr/>
          <p:nvPr/>
        </p:nvSpPr>
        <p:spPr>
          <a:xfrm>
            <a:off x="5719057" y="4655710"/>
            <a:ext cx="1304923" cy="988183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актов участия</a:t>
            </a:r>
          </a:p>
        </p:txBody>
      </p:sp>
      <p:cxnSp>
        <p:nvCxnSpPr>
          <p:cNvPr id="97" name="Соединитель: уступ 96">
            <a:extLst>
              <a:ext uri="{FF2B5EF4-FFF2-40B4-BE49-F238E27FC236}">
                <a16:creationId xmlns:a16="http://schemas.microsoft.com/office/drawing/2014/main" id="{D8BFDB2E-654E-EBCC-B4CA-0B51B205FE3D}"/>
              </a:ext>
            </a:extLst>
          </p:cNvPr>
          <p:cNvCxnSpPr>
            <a:stCxn id="14" idx="3"/>
            <a:endCxn id="92" idx="1"/>
          </p:cNvCxnSpPr>
          <p:nvPr/>
        </p:nvCxnSpPr>
        <p:spPr>
          <a:xfrm>
            <a:off x="5455330" y="5149802"/>
            <a:ext cx="263727" cy="12700"/>
          </a:xfrm>
          <a:prstGeom prst="bentConnector3">
            <a:avLst>
              <a:gd name="adj1" fmla="val -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Прямая со стрелкой 100">
            <a:extLst>
              <a:ext uri="{FF2B5EF4-FFF2-40B4-BE49-F238E27FC236}">
                <a16:creationId xmlns:a16="http://schemas.microsoft.com/office/drawing/2014/main" id="{1D7C05A6-E96B-8494-691B-2E22569E18A1}"/>
              </a:ext>
            </a:extLst>
          </p:cNvPr>
          <p:cNvCxnSpPr>
            <a:stCxn id="92" idx="3"/>
            <a:endCxn id="19" idx="1"/>
          </p:cNvCxnSpPr>
          <p:nvPr/>
        </p:nvCxnSpPr>
        <p:spPr>
          <a:xfrm flipV="1">
            <a:off x="7023980" y="5149801"/>
            <a:ext cx="176687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D52893D-6F2B-5949-DFEE-73686D1D5F04}"/>
              </a:ext>
            </a:extLst>
          </p:cNvPr>
          <p:cNvSpPr txBox="1"/>
          <p:nvPr/>
        </p:nvSpPr>
        <p:spPr>
          <a:xfrm>
            <a:off x="8123855" y="736537"/>
            <a:ext cx="436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Мероприятия</a:t>
            </a:r>
          </a:p>
        </p:txBody>
      </p:sp>
      <p:sp>
        <p:nvSpPr>
          <p:cNvPr id="105" name="Номер слайда 4">
            <a:extLst>
              <a:ext uri="{FF2B5EF4-FFF2-40B4-BE49-F238E27FC236}">
                <a16:creationId xmlns:a16="http://schemas.microsoft.com/office/drawing/2014/main" id="{8E0E568B-D2C1-66EB-705C-6A359FB63ECA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4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2706115-AD5A-20E8-C465-BB7FBD5422E9}"/>
              </a:ext>
            </a:extLst>
          </p:cNvPr>
          <p:cNvSpPr txBox="1"/>
          <p:nvPr/>
        </p:nvSpPr>
        <p:spPr>
          <a:xfrm>
            <a:off x="8123855" y="1019668"/>
            <a:ext cx="46925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</p:txBody>
      </p:sp>
    </p:spTree>
    <p:extLst>
      <p:ext uri="{BB962C8B-B14F-4D97-AF65-F5344CB8AC3E}">
        <p14:creationId xmlns:p14="http://schemas.microsoft.com/office/powerpoint/2010/main" val="395163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4C6D027-917A-FF33-E7CB-0898A2E70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338580"/>
            <a:ext cx="551167" cy="377825"/>
          </a:xfrm>
        </p:spPr>
        <p:txBody>
          <a:bodyPr/>
          <a:lstStyle/>
          <a:p>
            <a:fld id="{E674C0A0-8DE9-4942-9F1B-2332F349D007}" type="slidenum">
              <a:rPr lang="ru-RU" smtClean="0"/>
              <a:t>5</a:t>
            </a:fld>
            <a:endParaRPr lang="ru-RU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CC230AE-C683-0F6B-265A-1B69B6C3A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68855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0479B46E-CF60-11B2-06AB-EB0ACC6D35DD}"/>
              </a:ext>
            </a:extLst>
          </p:cNvPr>
          <p:cNvSpPr/>
          <p:nvPr/>
        </p:nvSpPr>
        <p:spPr>
          <a:xfrm>
            <a:off x="403743" y="839977"/>
            <a:ext cx="11521557" cy="5719666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Номер слайда 3">
            <a:extLst>
              <a:ext uri="{FF2B5EF4-FFF2-40B4-BE49-F238E27FC236}">
                <a16:creationId xmlns:a16="http://schemas.microsoft.com/office/drawing/2014/main" id="{0081DEE7-E5E0-D115-E541-A6FB630BF4B8}"/>
              </a:ext>
            </a:extLst>
          </p:cNvPr>
          <p:cNvSpPr txBox="1">
            <a:spLocks/>
          </p:cNvSpPr>
          <p:nvPr/>
        </p:nvSpPr>
        <p:spPr>
          <a:xfrm>
            <a:off x="10266060" y="5917084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674C0A0-8DE9-4942-9F1B-2332F349D00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4126EBFD-8212-140D-5E8A-C03BA8F5F5D6}"/>
              </a:ext>
            </a:extLst>
          </p:cNvPr>
          <p:cNvSpPr/>
          <p:nvPr/>
        </p:nvSpPr>
        <p:spPr>
          <a:xfrm>
            <a:off x="2392973" y="936792"/>
            <a:ext cx="236997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Заполнение данных о приказе</a:t>
            </a:r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C1687813-816B-C39C-0BE1-E66EC9F9A7E7}"/>
              </a:ext>
            </a:extLst>
          </p:cNvPr>
          <p:cNvSpPr/>
          <p:nvPr/>
        </p:nvSpPr>
        <p:spPr>
          <a:xfrm>
            <a:off x="2392971" y="1676507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номера приказа</a:t>
            </a: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24B58ABC-7619-3CCE-9E6D-C6A5267D54CD}"/>
              </a:ext>
            </a:extLst>
          </p:cNvPr>
          <p:cNvSpPr/>
          <p:nvPr/>
        </p:nvSpPr>
        <p:spPr>
          <a:xfrm>
            <a:off x="9655662" y="5833616"/>
            <a:ext cx="1928196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сертификатов</a:t>
            </a:r>
          </a:p>
        </p:txBody>
      </p:sp>
      <p:sp>
        <p:nvSpPr>
          <p:cNvPr id="46" name="Прямоугольник: скругленные углы 45">
            <a:extLst>
              <a:ext uri="{FF2B5EF4-FFF2-40B4-BE49-F238E27FC236}">
                <a16:creationId xmlns:a16="http://schemas.microsoft.com/office/drawing/2014/main" id="{B3D26402-7E97-28AD-FF91-B88BAFB91F9C}"/>
              </a:ext>
            </a:extLst>
          </p:cNvPr>
          <p:cNvSpPr/>
          <p:nvPr/>
        </p:nvSpPr>
        <p:spPr>
          <a:xfrm>
            <a:off x="9655662" y="2545590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приказа в печатной форме</a:t>
            </a:r>
          </a:p>
        </p:txBody>
      </p:sp>
      <p:sp>
        <p:nvSpPr>
          <p:cNvPr id="47" name="Прямоугольник: скругленные углы 46">
            <a:extLst>
              <a:ext uri="{FF2B5EF4-FFF2-40B4-BE49-F238E27FC236}">
                <a16:creationId xmlns:a16="http://schemas.microsoft.com/office/drawing/2014/main" id="{66BB5440-C92D-5CA5-3882-0EC23397110D}"/>
              </a:ext>
            </a:extLst>
          </p:cNvPr>
          <p:cNvSpPr/>
          <p:nvPr/>
        </p:nvSpPr>
        <p:spPr>
          <a:xfrm>
            <a:off x="6177248" y="5257543"/>
            <a:ext cx="2059538" cy="62748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Внесение информации в БД</a:t>
            </a:r>
          </a:p>
        </p:txBody>
      </p:sp>
      <p:pic>
        <p:nvPicPr>
          <p:cNvPr id="48" name="Picture 6" descr="База данных – Бесплатные иконки: мультимедиа">
            <a:extLst>
              <a:ext uri="{FF2B5EF4-FFF2-40B4-BE49-F238E27FC236}">
                <a16:creationId xmlns:a16="http://schemas.microsoft.com/office/drawing/2014/main" id="{7FE7EF5D-1358-4964-BBAF-D9509B05B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842" y="4205896"/>
            <a:ext cx="51435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717FD0CE-6A05-D5AA-3220-E327E114EA48}"/>
              </a:ext>
            </a:extLst>
          </p:cNvPr>
          <p:cNvSpPr txBox="1"/>
          <p:nvPr/>
        </p:nvSpPr>
        <p:spPr>
          <a:xfrm>
            <a:off x="6624490" y="3831325"/>
            <a:ext cx="1427584" cy="377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База данных</a:t>
            </a:r>
          </a:p>
        </p:txBody>
      </p: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1DC55AA-2076-EB3D-C24B-49FE8D3D8330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432318" y="1250533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62B73832-C93C-58FF-33CD-0A7C4E9DAD09}"/>
              </a:ext>
            </a:extLst>
          </p:cNvPr>
          <p:cNvCxnSpPr>
            <a:cxnSpLocks/>
            <a:stCxn id="41" idx="2"/>
            <a:endCxn id="42" idx="0"/>
          </p:cNvCxnSpPr>
          <p:nvPr/>
        </p:nvCxnSpPr>
        <p:spPr>
          <a:xfrm flipH="1">
            <a:off x="3577959" y="1564274"/>
            <a:ext cx="2" cy="112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BBB56D5-A2B9-B489-3BEA-0EA09FC40EB2}"/>
              </a:ext>
            </a:extLst>
          </p:cNvPr>
          <p:cNvSpPr txBox="1"/>
          <p:nvPr/>
        </p:nvSpPr>
        <p:spPr>
          <a:xfrm>
            <a:off x="432318" y="950981"/>
            <a:ext cx="202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приказе</a:t>
            </a:r>
          </a:p>
        </p:txBody>
      </p:sp>
      <p:cxnSp>
        <p:nvCxnSpPr>
          <p:cNvPr id="63" name="Соединитель: уступ 62">
            <a:extLst>
              <a:ext uri="{FF2B5EF4-FFF2-40B4-BE49-F238E27FC236}">
                <a16:creationId xmlns:a16="http://schemas.microsoft.com/office/drawing/2014/main" id="{59CD0050-AF14-9A49-A0A8-A8CBD992E657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8236786" y="2998046"/>
            <a:ext cx="1418876" cy="2573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Соединитель: уступ 63">
            <a:extLst>
              <a:ext uri="{FF2B5EF4-FFF2-40B4-BE49-F238E27FC236}">
                <a16:creationId xmlns:a16="http://schemas.microsoft.com/office/drawing/2014/main" id="{234B4689-A21D-7B0D-9E4D-29FC9CF2B595}"/>
              </a:ext>
            </a:extLst>
          </p:cNvPr>
          <p:cNvCxnSpPr>
            <a:cxnSpLocks/>
            <a:stCxn id="47" idx="3"/>
            <a:endCxn id="45" idx="1"/>
          </p:cNvCxnSpPr>
          <p:nvPr/>
        </p:nvCxnSpPr>
        <p:spPr>
          <a:xfrm>
            <a:off x="8236786" y="5571284"/>
            <a:ext cx="1418876" cy="57607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Соединитель: уступ 64">
            <a:extLst>
              <a:ext uri="{FF2B5EF4-FFF2-40B4-BE49-F238E27FC236}">
                <a16:creationId xmlns:a16="http://schemas.microsoft.com/office/drawing/2014/main" id="{720130AE-6D05-1B15-AE85-7A45C4E48A2C}"/>
              </a:ext>
            </a:extLst>
          </p:cNvPr>
          <p:cNvCxnSpPr>
            <a:cxnSpLocks/>
            <a:stCxn id="47" idx="0"/>
            <a:endCxn id="48" idx="2"/>
          </p:cNvCxnSpPr>
          <p:nvPr/>
        </p:nvCxnSpPr>
        <p:spPr>
          <a:xfrm rot="5400000" flipH="1" flipV="1">
            <a:off x="6938369" y="4988895"/>
            <a:ext cx="537297" cy="12700"/>
          </a:xfrm>
          <a:prstGeom prst="bentConnector3">
            <a:avLst>
              <a:gd name="adj1" fmla="val 154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EDE274B1-2983-5E42-D8D7-EEF2825EDDD6}"/>
              </a:ext>
            </a:extLst>
          </p:cNvPr>
          <p:cNvCxnSpPr>
            <a:cxnSpLocks/>
            <a:stCxn id="83" idx="3"/>
            <a:endCxn id="47" idx="1"/>
          </p:cNvCxnSpPr>
          <p:nvPr/>
        </p:nvCxnSpPr>
        <p:spPr>
          <a:xfrm>
            <a:off x="4769299" y="5561860"/>
            <a:ext cx="1407949" cy="942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3BB17D2-0605-62DC-6BD3-C7314935D1CB}"/>
              </a:ext>
            </a:extLst>
          </p:cNvPr>
          <p:cNvSpPr txBox="1"/>
          <p:nvPr/>
        </p:nvSpPr>
        <p:spPr>
          <a:xfrm>
            <a:off x="7719000" y="818546"/>
            <a:ext cx="4692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Приказы: Образовательная деятельность</a:t>
            </a:r>
          </a:p>
        </p:txBody>
      </p:sp>
      <p:sp>
        <p:nvSpPr>
          <p:cNvPr id="73" name="Прямоугольник: скругленные углы 72">
            <a:extLst>
              <a:ext uri="{FF2B5EF4-FFF2-40B4-BE49-F238E27FC236}">
                <a16:creationId xmlns:a16="http://schemas.microsoft.com/office/drawing/2014/main" id="{D2B703B7-5B3D-502A-0B8B-301820883785}"/>
              </a:ext>
            </a:extLst>
          </p:cNvPr>
          <p:cNvSpPr/>
          <p:nvPr/>
        </p:nvSpPr>
        <p:spPr>
          <a:xfrm>
            <a:off x="9651087" y="3559021"/>
            <a:ext cx="1928196" cy="90491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электронного журнала</a:t>
            </a:r>
          </a:p>
        </p:txBody>
      </p:sp>
      <p:sp>
        <p:nvSpPr>
          <p:cNvPr id="74" name="Прямоугольник: скругленные углы 73">
            <a:extLst>
              <a:ext uri="{FF2B5EF4-FFF2-40B4-BE49-F238E27FC236}">
                <a16:creationId xmlns:a16="http://schemas.microsoft.com/office/drawing/2014/main" id="{DCCA696D-D069-F575-A149-CE10B8CBF335}"/>
              </a:ext>
            </a:extLst>
          </p:cNvPr>
          <p:cNvSpPr/>
          <p:nvPr/>
        </p:nvSpPr>
        <p:spPr>
          <a:xfrm>
            <a:off x="9651087" y="4581171"/>
            <a:ext cx="1928196" cy="115346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Генерация календарно-учебного графика</a:t>
            </a:r>
          </a:p>
        </p:txBody>
      </p:sp>
      <p:cxnSp>
        <p:nvCxnSpPr>
          <p:cNvPr id="78" name="Соединитель: уступ 77">
            <a:extLst>
              <a:ext uri="{FF2B5EF4-FFF2-40B4-BE49-F238E27FC236}">
                <a16:creationId xmlns:a16="http://schemas.microsoft.com/office/drawing/2014/main" id="{19CACA85-CE9C-DC74-CF0B-47079E621470}"/>
              </a:ext>
            </a:extLst>
          </p:cNvPr>
          <p:cNvCxnSpPr>
            <a:stCxn id="47" idx="3"/>
            <a:endCxn id="74" idx="1"/>
          </p:cNvCxnSpPr>
          <p:nvPr/>
        </p:nvCxnSpPr>
        <p:spPr>
          <a:xfrm flipV="1">
            <a:off x="8236786" y="5157902"/>
            <a:ext cx="1414301" cy="4133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Соединитель: уступ 80">
            <a:extLst>
              <a:ext uri="{FF2B5EF4-FFF2-40B4-BE49-F238E27FC236}">
                <a16:creationId xmlns:a16="http://schemas.microsoft.com/office/drawing/2014/main" id="{8A8EE4F2-72A1-AB93-E2FC-FC4217A1CA08}"/>
              </a:ext>
            </a:extLst>
          </p:cNvPr>
          <p:cNvCxnSpPr>
            <a:stCxn id="47" idx="3"/>
            <a:endCxn id="73" idx="1"/>
          </p:cNvCxnSpPr>
          <p:nvPr/>
        </p:nvCxnSpPr>
        <p:spPr>
          <a:xfrm flipV="1">
            <a:off x="8236786" y="4011477"/>
            <a:ext cx="1414301" cy="1559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Прямоугольник: скругленные углы 81">
            <a:extLst>
              <a:ext uri="{FF2B5EF4-FFF2-40B4-BE49-F238E27FC236}">
                <a16:creationId xmlns:a16="http://schemas.microsoft.com/office/drawing/2014/main" id="{46EA1027-68DF-D288-53D9-2A14AB207451}"/>
              </a:ext>
            </a:extLst>
          </p:cNvPr>
          <p:cNvSpPr/>
          <p:nvPr/>
        </p:nvSpPr>
        <p:spPr>
          <a:xfrm>
            <a:off x="2404670" y="4219911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образовательной программы</a:t>
            </a:r>
          </a:p>
        </p:txBody>
      </p:sp>
      <p:sp>
        <p:nvSpPr>
          <p:cNvPr id="83" name="Прямоугольник: скругленные углы 82">
            <a:extLst>
              <a:ext uri="{FF2B5EF4-FFF2-40B4-BE49-F238E27FC236}">
                <a16:creationId xmlns:a16="http://schemas.microsoft.com/office/drawing/2014/main" id="{08E254BE-2627-247A-EFC5-58500AD602E9}"/>
              </a:ext>
            </a:extLst>
          </p:cNvPr>
          <p:cNvSpPr/>
          <p:nvPr/>
        </p:nvSpPr>
        <p:spPr>
          <a:xfrm>
            <a:off x="2399323" y="5238694"/>
            <a:ext cx="2369976" cy="646331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Выбор педагога и обучающихся</a:t>
            </a:r>
          </a:p>
        </p:txBody>
      </p:sp>
      <p:sp>
        <p:nvSpPr>
          <p:cNvPr id="84" name="Прямоугольник: скругленные углы 83">
            <a:extLst>
              <a:ext uri="{FF2B5EF4-FFF2-40B4-BE49-F238E27FC236}">
                <a16:creationId xmlns:a16="http://schemas.microsoft.com/office/drawing/2014/main" id="{190AB46E-1690-65E7-A7E0-4E755E9F3019}"/>
              </a:ext>
            </a:extLst>
          </p:cNvPr>
          <p:cNvSpPr/>
          <p:nvPr/>
        </p:nvSpPr>
        <p:spPr>
          <a:xfrm>
            <a:off x="2399323" y="3221825"/>
            <a:ext cx="2369976" cy="8572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Создание учебной группы и генерация номера</a:t>
            </a:r>
          </a:p>
        </p:txBody>
      </p:sp>
      <p:cxnSp>
        <p:nvCxnSpPr>
          <p:cNvPr id="100" name="Соединитель: уступ 99">
            <a:extLst>
              <a:ext uri="{FF2B5EF4-FFF2-40B4-BE49-F238E27FC236}">
                <a16:creationId xmlns:a16="http://schemas.microsoft.com/office/drawing/2014/main" id="{9DB9F4FE-E4EB-351F-6B92-18939A028A96}"/>
              </a:ext>
            </a:extLst>
          </p:cNvPr>
          <p:cNvCxnSpPr>
            <a:stCxn id="84" idx="2"/>
            <a:endCxn id="82" idx="0"/>
          </p:cNvCxnSpPr>
          <p:nvPr/>
        </p:nvCxnSpPr>
        <p:spPr>
          <a:xfrm rot="16200000" flipH="1">
            <a:off x="3516541" y="4146794"/>
            <a:ext cx="140886" cy="53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Соединитель: уступ 102">
            <a:extLst>
              <a:ext uri="{FF2B5EF4-FFF2-40B4-BE49-F238E27FC236}">
                <a16:creationId xmlns:a16="http://schemas.microsoft.com/office/drawing/2014/main" id="{ABF3A0B2-884D-00FC-77BD-E5CFBC25119D}"/>
              </a:ext>
            </a:extLst>
          </p:cNvPr>
          <p:cNvCxnSpPr>
            <a:stCxn id="82" idx="2"/>
            <a:endCxn id="83" idx="0"/>
          </p:cNvCxnSpPr>
          <p:nvPr/>
        </p:nvCxnSpPr>
        <p:spPr>
          <a:xfrm rot="5400000">
            <a:off x="3506194" y="5155229"/>
            <a:ext cx="161583" cy="5347"/>
          </a:xfrm>
          <a:prstGeom prst="bentConnector3">
            <a:avLst>
              <a:gd name="adj1" fmla="val 284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36837148-8DC0-6018-E5CC-0209267AE6B1}"/>
              </a:ext>
            </a:extLst>
          </p:cNvPr>
          <p:cNvCxnSpPr>
            <a:cxnSpLocks/>
          </p:cNvCxnSpPr>
          <p:nvPr/>
        </p:nvCxnSpPr>
        <p:spPr>
          <a:xfrm>
            <a:off x="432316" y="4378440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Прямая со стрелкой 113">
            <a:extLst>
              <a:ext uri="{FF2B5EF4-FFF2-40B4-BE49-F238E27FC236}">
                <a16:creationId xmlns:a16="http://schemas.microsoft.com/office/drawing/2014/main" id="{2FD27F85-BCA0-B12D-DED3-6F375AAA77DF}"/>
              </a:ext>
            </a:extLst>
          </p:cNvPr>
          <p:cNvCxnSpPr>
            <a:cxnSpLocks/>
          </p:cNvCxnSpPr>
          <p:nvPr/>
        </p:nvCxnSpPr>
        <p:spPr>
          <a:xfrm>
            <a:off x="432316" y="5575697"/>
            <a:ext cx="196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08503628-0C97-5318-FBF2-6FE569814660}"/>
              </a:ext>
            </a:extLst>
          </p:cNvPr>
          <p:cNvSpPr txBox="1"/>
          <p:nvPr/>
        </p:nvSpPr>
        <p:spPr>
          <a:xfrm>
            <a:off x="432314" y="4051978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Учебная программа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695F9D8-9460-4F27-B609-594126A98024}"/>
              </a:ext>
            </a:extLst>
          </p:cNvPr>
          <p:cNvSpPr txBox="1"/>
          <p:nvPr/>
        </p:nvSpPr>
        <p:spPr>
          <a:xfrm>
            <a:off x="471127" y="5229149"/>
            <a:ext cx="1699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об обучающихся</a:t>
            </a:r>
          </a:p>
        </p:txBody>
      </p:sp>
      <p:sp>
        <p:nvSpPr>
          <p:cNvPr id="143" name="Прямоугольник: скругленные углы 142">
            <a:extLst>
              <a:ext uri="{FF2B5EF4-FFF2-40B4-BE49-F238E27FC236}">
                <a16:creationId xmlns:a16="http://schemas.microsoft.com/office/drawing/2014/main" id="{09CA6BE9-9500-3C06-A06A-E708A77BBA3C}"/>
              </a:ext>
            </a:extLst>
          </p:cNvPr>
          <p:cNvSpPr/>
          <p:nvPr/>
        </p:nvSpPr>
        <p:spPr>
          <a:xfrm>
            <a:off x="2392971" y="2449166"/>
            <a:ext cx="2369976" cy="673092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Назначение ответственных</a:t>
            </a:r>
          </a:p>
        </p:txBody>
      </p:sp>
      <p:cxnSp>
        <p:nvCxnSpPr>
          <p:cNvPr id="146" name="Прямая со стрелкой 145">
            <a:extLst>
              <a:ext uri="{FF2B5EF4-FFF2-40B4-BE49-F238E27FC236}">
                <a16:creationId xmlns:a16="http://schemas.microsoft.com/office/drawing/2014/main" id="{F384BB9A-CDBA-7D16-0856-928AC0D23C32}"/>
              </a:ext>
            </a:extLst>
          </p:cNvPr>
          <p:cNvCxnSpPr>
            <a:stCxn id="42" idx="2"/>
            <a:endCxn id="143" idx="0"/>
          </p:cNvCxnSpPr>
          <p:nvPr/>
        </p:nvCxnSpPr>
        <p:spPr>
          <a:xfrm>
            <a:off x="3577959" y="2349599"/>
            <a:ext cx="0" cy="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Соединитель: уступ 147">
            <a:extLst>
              <a:ext uri="{FF2B5EF4-FFF2-40B4-BE49-F238E27FC236}">
                <a16:creationId xmlns:a16="http://schemas.microsoft.com/office/drawing/2014/main" id="{572032F1-9A3D-7C34-3230-4EB2E1B73E82}"/>
              </a:ext>
            </a:extLst>
          </p:cNvPr>
          <p:cNvCxnSpPr>
            <a:stCxn id="143" idx="2"/>
            <a:endCxn id="84" idx="0"/>
          </p:cNvCxnSpPr>
          <p:nvPr/>
        </p:nvCxnSpPr>
        <p:spPr>
          <a:xfrm rot="16200000" flipH="1">
            <a:off x="3531352" y="3168865"/>
            <a:ext cx="99567" cy="63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Прямая со стрелкой 151">
            <a:extLst>
              <a:ext uri="{FF2B5EF4-FFF2-40B4-BE49-F238E27FC236}">
                <a16:creationId xmlns:a16="http://schemas.microsoft.com/office/drawing/2014/main" id="{7024224C-9EB3-C7C5-F906-983A6011AE88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03743" y="2785712"/>
            <a:ext cx="19892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FE02A4EC-F45E-C8B2-110A-6D353494ADA4}"/>
              </a:ext>
            </a:extLst>
          </p:cNvPr>
          <p:cNvSpPr txBox="1"/>
          <p:nvPr/>
        </p:nvSpPr>
        <p:spPr>
          <a:xfrm>
            <a:off x="402105" y="2466737"/>
            <a:ext cx="1427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Данные о сотрудниках</a:t>
            </a:r>
          </a:p>
        </p:txBody>
      </p:sp>
      <p:sp>
        <p:nvSpPr>
          <p:cNvPr id="156" name="Номер слайда 4">
            <a:extLst>
              <a:ext uri="{FF2B5EF4-FFF2-40B4-BE49-F238E27FC236}">
                <a16:creationId xmlns:a16="http://schemas.microsoft.com/office/drawing/2014/main" id="{BB984AE5-BD18-D83A-035A-C1F4A928CB6C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5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393BEC42-FFB2-5EAF-6A61-78E42AE43215}"/>
              </a:ext>
            </a:extLst>
          </p:cNvPr>
          <p:cNvSpPr txBox="1"/>
          <p:nvPr/>
        </p:nvSpPr>
        <p:spPr>
          <a:xfrm>
            <a:off x="7718997" y="1101976"/>
            <a:ext cx="4069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>
                <a:solidFill>
                  <a:schemeClr val="bg1"/>
                </a:solidFill>
              </a:rPr>
              <a:t>Ожидаемое время формирования: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Приказ: ≈10 минут</a:t>
            </a:r>
          </a:p>
          <a:p>
            <a:r>
              <a:rPr lang="ru-RU" dirty="0">
                <a:solidFill>
                  <a:schemeClr val="bg1"/>
                </a:solidFill>
              </a:rPr>
              <a:t>Сертификат: ≈2 минуты</a:t>
            </a:r>
          </a:p>
          <a:p>
            <a:r>
              <a:rPr lang="ru-RU" dirty="0">
                <a:solidFill>
                  <a:schemeClr val="bg1"/>
                </a:solidFill>
              </a:rPr>
              <a:t>Отчётные документы: ≈5 минуты</a:t>
            </a:r>
          </a:p>
        </p:txBody>
      </p:sp>
    </p:spTree>
    <p:extLst>
      <p:ext uri="{BB962C8B-B14F-4D97-AF65-F5344CB8AC3E}">
        <p14:creationId xmlns:p14="http://schemas.microsoft.com/office/powerpoint/2010/main" val="3016082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11338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7012"/>
              </p:ext>
            </p:extLst>
          </p:nvPr>
        </p:nvGraphicFramePr>
        <p:xfrm>
          <a:off x="-9144" y="1527048"/>
          <a:ext cx="12201144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2709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Сферум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«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Планирование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учебных и внеучебных мероприятий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Учёт достижений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</a:t>
                      </a:r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образовательного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Сопровождение административного процесса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7D9506B-AA70-4E94-AF43-416111D6411E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6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68580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168" y="1331259"/>
            <a:ext cx="9299448" cy="5526741"/>
          </a:xfrm>
        </p:spPr>
        <p:txBody>
          <a:bodyPr anchor="t"/>
          <a:lstStyle/>
          <a:p>
            <a:pPr marL="0" indent="0" algn="just">
              <a:buNone/>
            </a:pP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выпускной квалификационной работы -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повысить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эффективность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деятельности документооборота, обеспечивающего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сопровождение образовательного процесса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организации «Региональный школьный технопарк».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Достижение данной цели сопровождается следующими </a:t>
            </a:r>
            <a:r>
              <a:rPr lang="ru-RU" sz="2200" dirty="0">
                <a:solidFill>
                  <a:srgbClr val="FFFF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задачами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анализ предметной области;</a:t>
            </a:r>
          </a:p>
          <a:p>
            <a:pPr marL="685800" lvl="1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4">
            <a:extLst>
              <a:ext uri="{FF2B5EF4-FFF2-40B4-BE49-F238E27FC236}">
                <a16:creationId xmlns:a16="http://schemas.microsoft.com/office/drawing/2014/main" id="{2AE50A4F-B580-473C-8491-EA3E2D7E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7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63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0C3EAEEA-FC8B-8F30-DF59-E337166555C2}"/>
              </a:ext>
            </a:extLst>
          </p:cNvPr>
          <p:cNvSpPr txBox="1">
            <a:spLocks/>
          </p:cNvSpPr>
          <p:nvPr/>
        </p:nvSpPr>
        <p:spPr>
          <a:xfrm>
            <a:off x="-12441" y="19358"/>
            <a:ext cx="12191999" cy="722376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КОНТЕКСТНАЯ ДИАГРАММА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B64B6CE-3CE9-1FAC-721B-1ECAD07917C0}"/>
              </a:ext>
            </a:extLst>
          </p:cNvPr>
          <p:cNvSpPr/>
          <p:nvPr/>
        </p:nvSpPr>
        <p:spPr>
          <a:xfrm>
            <a:off x="3741576" y="2443166"/>
            <a:ext cx="4683967" cy="1971667"/>
          </a:xfrm>
          <a:prstGeom prst="rect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Система</a:t>
            </a:r>
          </a:p>
        </p:txBody>
      </p:sp>
      <p:sp>
        <p:nvSpPr>
          <p:cNvPr id="8" name="Номер слайда 4">
            <a:extLst>
              <a:ext uri="{FF2B5EF4-FFF2-40B4-BE49-F238E27FC236}">
                <a16:creationId xmlns:a16="http://schemas.microsoft.com/office/drawing/2014/main" id="{30CAD0A2-A4B0-D607-C205-E53F98B44703}"/>
              </a:ext>
            </a:extLst>
          </p:cNvPr>
          <p:cNvSpPr txBox="1">
            <a:spLocks/>
          </p:cNvSpPr>
          <p:nvPr/>
        </p:nvSpPr>
        <p:spPr>
          <a:xfrm>
            <a:off x="11171852" y="0"/>
            <a:ext cx="1020148" cy="6583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8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3B03704A-8E83-7BC8-F2FB-FEA39FCC5FE8}"/>
              </a:ext>
            </a:extLst>
          </p:cNvPr>
          <p:cNvCxnSpPr/>
          <p:nvPr/>
        </p:nvCxnSpPr>
        <p:spPr>
          <a:xfrm>
            <a:off x="-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6221625A-2085-37A9-590F-C2CA65DDB811}"/>
              </a:ext>
            </a:extLst>
          </p:cNvPr>
          <p:cNvCxnSpPr/>
          <p:nvPr/>
        </p:nvCxnSpPr>
        <p:spPr>
          <a:xfrm>
            <a:off x="-4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B2D8268-D01E-EED4-0CA2-8E928DF26AC5}"/>
              </a:ext>
            </a:extLst>
          </p:cNvPr>
          <p:cNvCxnSpPr/>
          <p:nvPr/>
        </p:nvCxnSpPr>
        <p:spPr>
          <a:xfrm>
            <a:off x="-3" y="3701142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A7C74E5-69F8-95DC-EA16-1779AE4D2971}"/>
              </a:ext>
            </a:extLst>
          </p:cNvPr>
          <p:cNvCxnSpPr/>
          <p:nvPr/>
        </p:nvCxnSpPr>
        <p:spPr>
          <a:xfrm>
            <a:off x="-4" y="4208105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18555F32-FB93-54CC-CF2F-B6DFEC878C68}"/>
              </a:ext>
            </a:extLst>
          </p:cNvPr>
          <p:cNvCxnSpPr/>
          <p:nvPr/>
        </p:nvCxnSpPr>
        <p:spPr>
          <a:xfrm>
            <a:off x="8450421" y="268721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9152B06-D748-628B-37CB-8F9F6DA5379D}"/>
              </a:ext>
            </a:extLst>
          </p:cNvPr>
          <p:cNvCxnSpPr/>
          <p:nvPr/>
        </p:nvCxnSpPr>
        <p:spPr>
          <a:xfrm>
            <a:off x="8450423" y="3175517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F9ABEEB8-D71B-1381-D26E-34F08DED7690}"/>
              </a:ext>
            </a:extLst>
          </p:cNvPr>
          <p:cNvCxnSpPr/>
          <p:nvPr/>
        </p:nvCxnSpPr>
        <p:spPr>
          <a:xfrm>
            <a:off x="8450423" y="3670426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02D608A4-AA60-132B-BF14-B5B1538DC734}"/>
              </a:ext>
            </a:extLst>
          </p:cNvPr>
          <p:cNvCxnSpPr/>
          <p:nvPr/>
        </p:nvCxnSpPr>
        <p:spPr>
          <a:xfrm>
            <a:off x="8450423" y="4142791"/>
            <a:ext cx="374157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4A74BCF-AC22-F49C-AAE4-EDFB80E90B50}"/>
              </a:ext>
            </a:extLst>
          </p:cNvPr>
          <p:cNvSpPr txBox="1"/>
          <p:nvPr/>
        </p:nvSpPr>
        <p:spPr>
          <a:xfrm>
            <a:off x="197734" y="2340428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Общие данные о документации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9D0335-B8B2-B77E-5E8E-7FBF514285A4}"/>
              </a:ext>
            </a:extLst>
          </p:cNvPr>
          <p:cNvSpPr txBox="1"/>
          <p:nvPr/>
        </p:nvSpPr>
        <p:spPr>
          <a:xfrm>
            <a:off x="0" y="2834894"/>
            <a:ext cx="3791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об участниках деятельности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50026E-748E-0196-15A4-A194B8494084}"/>
              </a:ext>
            </a:extLst>
          </p:cNvPr>
          <p:cNvSpPr txBox="1"/>
          <p:nvPr/>
        </p:nvSpPr>
        <p:spPr>
          <a:xfrm>
            <a:off x="222618" y="3360183"/>
            <a:ext cx="334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Учебные программы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F410B0-E145-5C65-AE39-FBF0A4D34791}"/>
              </a:ext>
            </a:extLst>
          </p:cNvPr>
          <p:cNvSpPr txBox="1"/>
          <p:nvPr/>
        </p:nvSpPr>
        <p:spPr>
          <a:xfrm>
            <a:off x="-24885" y="3874067"/>
            <a:ext cx="369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Данные о мероприятиях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ECAA4A-14F9-B539-3536-784340DFF26B}"/>
              </a:ext>
            </a:extLst>
          </p:cNvPr>
          <p:cNvSpPr txBox="1"/>
          <p:nvPr/>
        </p:nvSpPr>
        <p:spPr>
          <a:xfrm>
            <a:off x="8450421" y="2311277"/>
            <a:ext cx="3741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Журналы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A09DCF-14C7-02EA-0CFE-06B9F27B2DD9}"/>
              </a:ext>
            </a:extLst>
          </p:cNvPr>
          <p:cNvSpPr txBox="1"/>
          <p:nvPr/>
        </p:nvSpPr>
        <p:spPr>
          <a:xfrm>
            <a:off x="8425542" y="2806383"/>
            <a:ext cx="3741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Календарно-учебные графики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3B3DB9-9B52-34B8-7460-DF9EA5F18893}"/>
              </a:ext>
            </a:extLst>
          </p:cNvPr>
          <p:cNvSpPr txBox="1"/>
          <p:nvPr/>
        </p:nvSpPr>
        <p:spPr>
          <a:xfrm>
            <a:off x="8450422" y="3301490"/>
            <a:ext cx="3716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Приказы в печатной форме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4AB985D-9158-65AA-EAC1-D31D732C86DB}"/>
              </a:ext>
            </a:extLst>
          </p:cNvPr>
          <p:cNvSpPr txBox="1"/>
          <p:nvPr/>
        </p:nvSpPr>
        <p:spPr>
          <a:xfrm>
            <a:off x="9695916" y="3781039"/>
            <a:ext cx="1855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Сертификаты </a:t>
            </a:r>
          </a:p>
        </p:txBody>
      </p: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8E9A7721-320A-8B13-5202-6258178643A3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4711959" y="1688914"/>
            <a:ext cx="18662" cy="754252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4AFE549-C5AB-2C10-251E-E127F6FC497E}"/>
              </a:ext>
            </a:extLst>
          </p:cNvPr>
          <p:cNvCxnSpPr>
            <a:cxnSpLocks/>
          </p:cNvCxnSpPr>
          <p:nvPr/>
        </p:nvCxnSpPr>
        <p:spPr>
          <a:xfrm>
            <a:off x="6002693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608923B-E03B-BCF1-E0D9-9017CC5F4A20}"/>
              </a:ext>
            </a:extLst>
          </p:cNvPr>
          <p:cNvCxnSpPr>
            <a:cxnSpLocks/>
          </p:cNvCxnSpPr>
          <p:nvPr/>
        </p:nvCxnSpPr>
        <p:spPr>
          <a:xfrm>
            <a:off x="7461380" y="658368"/>
            <a:ext cx="0" cy="178479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BEF3A3C-E145-23F0-A73C-AD348D4AC766}"/>
              </a:ext>
            </a:extLst>
          </p:cNvPr>
          <p:cNvSpPr txBox="1"/>
          <p:nvPr/>
        </p:nvSpPr>
        <p:spPr>
          <a:xfrm rot="16200000">
            <a:off x="3939391" y="1504248"/>
            <a:ext cx="1213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152-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97672A-8007-129A-B4D1-8DE2814CAB26}"/>
              </a:ext>
            </a:extLst>
          </p:cNvPr>
          <p:cNvSpPr txBox="1"/>
          <p:nvPr/>
        </p:nvSpPr>
        <p:spPr>
          <a:xfrm rot="16200000">
            <a:off x="5282872" y="1591458"/>
            <a:ext cx="107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 273-</a:t>
            </a:r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ФЗ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E761877-F775-F415-FC2C-053333B0DD5E}"/>
              </a:ext>
            </a:extLst>
          </p:cNvPr>
          <p:cNvSpPr txBox="1"/>
          <p:nvPr/>
        </p:nvSpPr>
        <p:spPr>
          <a:xfrm rot="16200000">
            <a:off x="6560018" y="1124860"/>
            <a:ext cx="178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Внутренние документы РШТ</a:t>
            </a:r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9C8ACC16-79E3-004E-4FD8-987D7F40402D}"/>
              </a:ext>
            </a:extLst>
          </p:cNvPr>
          <p:cNvCxnSpPr>
            <a:cxnSpLocks/>
          </p:cNvCxnSpPr>
          <p:nvPr/>
        </p:nvCxnSpPr>
        <p:spPr>
          <a:xfrm flipV="1">
            <a:off x="4730621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818BF89A-7334-D2AF-2527-41A86945672A}"/>
              </a:ext>
            </a:extLst>
          </p:cNvPr>
          <p:cNvCxnSpPr>
            <a:cxnSpLocks/>
          </p:cNvCxnSpPr>
          <p:nvPr/>
        </p:nvCxnSpPr>
        <p:spPr>
          <a:xfrm flipV="1">
            <a:off x="6234873" y="4406744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D23FDBC-2628-46E8-016D-EE293663C362}"/>
              </a:ext>
            </a:extLst>
          </p:cNvPr>
          <p:cNvCxnSpPr>
            <a:cxnSpLocks/>
          </p:cNvCxnSpPr>
          <p:nvPr/>
        </p:nvCxnSpPr>
        <p:spPr>
          <a:xfrm flipV="1">
            <a:off x="7558578" y="4444473"/>
            <a:ext cx="0" cy="244316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AD7F920-4894-D1ED-0DE2-2E85357FB19D}"/>
              </a:ext>
            </a:extLst>
          </p:cNvPr>
          <p:cNvSpPr txBox="1"/>
          <p:nvPr/>
        </p:nvSpPr>
        <p:spPr>
          <a:xfrm rot="16200000">
            <a:off x="3983864" y="5478503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Директор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ECF7C3C-172F-5E84-F0E3-78824330383F}"/>
              </a:ext>
            </a:extLst>
          </p:cNvPr>
          <p:cNvSpPr txBox="1"/>
          <p:nvPr/>
        </p:nvSpPr>
        <p:spPr>
          <a:xfrm rot="16200000">
            <a:off x="4641285" y="5256322"/>
            <a:ext cx="2817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Руководители отделов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68C2125-9A72-0492-A140-360676A922B9}"/>
              </a:ext>
            </a:extLst>
          </p:cNvPr>
          <p:cNvSpPr txBox="1"/>
          <p:nvPr/>
        </p:nvSpPr>
        <p:spPr>
          <a:xfrm rot="16200000">
            <a:off x="6755837" y="5478504"/>
            <a:ext cx="1148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Педагоги</a:t>
            </a:r>
          </a:p>
        </p:txBody>
      </p:sp>
    </p:spTree>
    <p:extLst>
      <p:ext uri="{BB962C8B-B14F-4D97-AF65-F5344CB8AC3E}">
        <p14:creationId xmlns:p14="http://schemas.microsoft.com/office/powerpoint/2010/main" val="363339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2237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 И РОЛИ ПОЛЬЗОВАЕТЕЛЕЙ В СИСТЕМЕ</a:t>
            </a:r>
          </a:p>
        </p:txBody>
      </p:sp>
      <p:pic>
        <p:nvPicPr>
          <p:cNvPr id="1032" name="Picture 8" descr="Иконка Человека Глюка Черном Фоне Creative Footage Your Video Project —  Стоковое видео © woltersmith5@gmail.com #546511744">
            <a:extLst>
              <a:ext uri="{FF2B5EF4-FFF2-40B4-BE49-F238E27FC236}">
                <a16:creationId xmlns:a16="http://schemas.microsoft.com/office/drawing/2014/main" id="{D596F62C-3CF3-5A7E-FDBB-46530B064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1" y="2320341"/>
            <a:ext cx="2596417" cy="1453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7EF8975D-F743-EAA4-CF42-C6C3C0E6D55A}"/>
              </a:ext>
            </a:extLst>
          </p:cNvPr>
          <p:cNvSpPr/>
          <p:nvPr/>
        </p:nvSpPr>
        <p:spPr>
          <a:xfrm>
            <a:off x="3123391" y="3695187"/>
            <a:ext cx="7974535" cy="647946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учебных планов, загрузка КУГ и журналов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CA2D5008-8486-2FFB-E5BD-3079D33F659A}"/>
              </a:ext>
            </a:extLst>
          </p:cNvPr>
          <p:cNvSpPr/>
          <p:nvPr/>
        </p:nvSpPr>
        <p:spPr>
          <a:xfrm>
            <a:off x="3123392" y="1053849"/>
            <a:ext cx="7974534" cy="605519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приказов об обр. деятельности</a:t>
            </a:r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EFBE566-9156-D49C-EF5F-37455BFDEE9E}"/>
              </a:ext>
            </a:extLst>
          </p:cNvPr>
          <p:cNvSpPr/>
          <p:nvPr/>
        </p:nvSpPr>
        <p:spPr>
          <a:xfrm>
            <a:off x="3123389" y="1955618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 своих учебных групп/явок учащихся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60D819CB-DF8A-4BE4-171A-9066867A5483}"/>
              </a:ext>
            </a:extLst>
          </p:cNvPr>
          <p:cNvSpPr/>
          <p:nvPr/>
        </p:nvSpPr>
        <p:spPr>
          <a:xfrm>
            <a:off x="3177934" y="4726121"/>
            <a:ext cx="7919994" cy="647945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0" i="0" dirty="0"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 </a:t>
            </a:r>
            <a:r>
              <a:rPr lang="ru-RU" b="0" i="0" dirty="0">
                <a:solidFill>
                  <a:schemeClr val="bg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Получение уведомлений об ошибках в своих группах</a:t>
            </a:r>
            <a:endParaRPr lang="ru-RU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B8047FA8-6455-F995-7972-F17CD69C0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571" y="3371215"/>
            <a:ext cx="1934678" cy="501957"/>
          </a:xfrm>
        </p:spPr>
        <p:txBody>
          <a:bodyPr anchor="t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Педагог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C1838CC3-1613-6D2F-C893-559C1252DC24}"/>
              </a:ext>
            </a:extLst>
          </p:cNvPr>
          <p:cNvSpPr/>
          <p:nvPr/>
        </p:nvSpPr>
        <p:spPr>
          <a:xfrm>
            <a:off x="3177934" y="2778714"/>
            <a:ext cx="7974536" cy="592501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Редактирование своих учебных групп/явок учащихся</a:t>
            </a: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4EC1A62-7114-8450-4497-114DF1A62DDC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528006" y="1356609"/>
            <a:ext cx="1595386" cy="1691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84CFA01B-610D-3300-C784-DEA44DE87852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1528005" y="2251869"/>
            <a:ext cx="1595384" cy="7963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86ECB0E5-FB4C-C4FA-5DC9-6FC6C3656CF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1528006" y="3048221"/>
            <a:ext cx="1649928" cy="26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624CE103-7317-CA80-1100-30A766A9572D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1528006" y="3048220"/>
            <a:ext cx="1595385" cy="9709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D06C2E2B-D98B-E0E4-D6D3-81F2E85AF043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528006" y="3048221"/>
            <a:ext cx="1649928" cy="20018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4">
            <a:extLst>
              <a:ext uri="{FF2B5EF4-FFF2-40B4-BE49-F238E27FC236}">
                <a16:creationId xmlns:a16="http://schemas.microsoft.com/office/drawing/2014/main" id="{F55D5809-82DB-4FB9-8D28-F6CC3B84B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852" y="0"/>
            <a:ext cx="1020148" cy="658368"/>
          </a:xfrm>
        </p:spPr>
        <p:txBody>
          <a:bodyPr/>
          <a:lstStyle/>
          <a:p>
            <a:pPr algn="ctr"/>
            <a:fld id="{E674C0A0-8DE9-4942-9F1B-2332F349D007}" type="slidenum">
              <a:rPr lang="ru-RU" sz="220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/>
              <a:t>9</a:t>
            </a:fld>
            <a:endParaRPr lang="ru-RU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TM03457452[[fn=Небесная]]</Template>
  <TotalTime>1812</TotalTime>
  <Words>811</Words>
  <Application>Microsoft Office PowerPoint</Application>
  <PresentationFormat>Широкоэкранный</PresentationFormat>
  <Paragraphs>208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Symbol</vt:lpstr>
      <vt:lpstr>Tahoma</vt:lpstr>
      <vt:lpstr>Times New Roman</vt:lpstr>
      <vt:lpstr>Небесная</vt:lpstr>
      <vt:lpstr>ПРАКТИКА  «Автоматизация СОПРОВОЖДЕНИЯ образовательного процесса в организации Региональный школьный технопарк»</vt:lpstr>
      <vt:lpstr>Введение</vt:lpstr>
      <vt:lpstr>Предметная областЬ</vt:lpstr>
      <vt:lpstr>Предметная область</vt:lpstr>
      <vt:lpstr>Предметная область</vt:lpstr>
      <vt:lpstr>Обзор аналогов </vt:lpstr>
      <vt:lpstr>Цель и задачи</vt:lpstr>
      <vt:lpstr>Презентация PowerPoint</vt:lpstr>
      <vt:lpstr>ПРАВА И РОЛИ ПОЛЬЗОВАЕТЕЛЕЙ В СИСТЕМЕ</vt:lpstr>
      <vt:lpstr>Презентация PowerPoint</vt:lpstr>
      <vt:lpstr>ИНФОЛОГИЧЕСКАЯ МОДЕЛЬ СИСТЕМЫ</vt:lpstr>
      <vt:lpstr>ИНФОЛОГИЧЕСКАЯ МОДЕЛЬ СИСТЕМЫ</vt:lpstr>
      <vt:lpstr>ИНФОЛОГИЧЕСКАЯ МОДЕЛЬ СИСТЕМЫ</vt:lpstr>
      <vt:lpstr>Презентация PowerPoint</vt:lpstr>
      <vt:lpstr>СВЕДЕНИЯ О проекте</vt:lpstr>
      <vt:lpstr>Заключение</vt:lpstr>
      <vt:lpstr>акт внедрения</vt:lpstr>
      <vt:lpstr>СПАСИБО ЗА ВНИМАНИЕ. ДОКЛАД ОКОНЧЕН!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73</cp:revision>
  <dcterms:created xsi:type="dcterms:W3CDTF">2024-12-19T16:39:57Z</dcterms:created>
  <dcterms:modified xsi:type="dcterms:W3CDTF">2025-04-13T08:46:28Z</dcterms:modified>
</cp:coreProperties>
</file>