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3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23" r:id="rId13"/>
    <p:sldId id="286" r:id="rId14"/>
    <p:sldId id="322" r:id="rId15"/>
    <p:sldId id="309" r:id="rId16"/>
    <p:sldId id="326" r:id="rId17"/>
    <p:sldId id="289" r:id="rId18"/>
    <p:sldId id="313" r:id="rId19"/>
    <p:sldId id="274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89831" autoAdjust="0"/>
  </p:normalViewPr>
  <p:slideViewPr>
    <p:cSldViewPr snapToGrid="0">
      <p:cViewPr varScale="1">
        <p:scale>
          <a:sx n="99" d="100"/>
          <a:sy n="99" d="100"/>
        </p:scale>
        <p:origin x="136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Кузургалиев Радмир Алексеевич Руководитель: К.т.н., доцент Лаптев Валерий Викторович.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2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Данном слайде показаны форматы входных и выходных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34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Данном слайде показаны форматы входных и выходных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9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569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2150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изображена контекстная диаграмма разрабатываемой системы с входными и выходными данными. Система получает на вход данные об образовательном процессе. Система должна работать в рамках Федеральных законов №152 и №273 о персональных данных и образовании, а также нормативных документах РШТ. Выходными данными являются различные виды генерируемой документации.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26.06.2025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26.06.2025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26.06.2025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26.06.2025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26.06.2025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26.06.2025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26.06.2025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26.06.2025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26.06.2025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26.06.2025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26.06.2025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26.06.2025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26.06.2025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26.06.2025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26.06.2025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26.06.2025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26.06.2025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26.06.2025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5053263"/>
            <a:ext cx="5082073" cy="18047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Номер слайда 4">
            <a:extLst>
              <a:ext uri="{FF2B5EF4-FFF2-40B4-BE49-F238E27FC236}">
                <a16:creationId xmlns:a16="http://schemas.microsoft.com/office/drawing/2014/main" id="{BFBD2270-FFFD-C0E7-3247-E9F8ED707BF2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57D30-8EC2-EDDB-FC46-0BB45EE52E5F}"/>
              </a:ext>
            </a:extLst>
          </p:cNvPr>
          <p:cNvSpPr/>
          <p:nvPr/>
        </p:nvSpPr>
        <p:spPr>
          <a:xfrm>
            <a:off x="5794408" y="3762861"/>
            <a:ext cx="3243713" cy="1271151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B66339-652A-45FD-2978-480CAF17A894}"/>
              </a:ext>
            </a:extLst>
          </p:cNvPr>
          <p:cNvSpPr/>
          <p:nvPr/>
        </p:nvSpPr>
        <p:spPr>
          <a:xfrm>
            <a:off x="693917" y="3751998"/>
            <a:ext cx="2155374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D3B0BC8-F53B-DAD9-8AC6-1C6DCA954D27}"/>
              </a:ext>
            </a:extLst>
          </p:cNvPr>
          <p:cNvSpPr/>
          <p:nvPr/>
        </p:nvSpPr>
        <p:spPr>
          <a:xfrm>
            <a:off x="9221002" y="3722550"/>
            <a:ext cx="2858702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D5DBBE-FBF2-DFF0-2DCD-E06EFEFE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600077"/>
            <a:ext cx="5986915" cy="625792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1080046-2BB3-597D-5802-40BAD0053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410" y="1785144"/>
            <a:ext cx="6986588" cy="504638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293EA6-6A4E-17FB-61F9-99D09AED6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635" y="600076"/>
            <a:ext cx="7573432" cy="535379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CED9796-13C3-D4F4-A3CF-7ABAFDD5A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3099" y="600075"/>
            <a:ext cx="6276975" cy="62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АКТИВНОСТЕЙ</a:t>
            </a:r>
            <a:endParaRPr lang="ru-RU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EC0439-AF55-4058-ABAD-FBF657F45448}"/>
              </a:ext>
            </a:extLst>
          </p:cNvPr>
          <p:cNvSpPr/>
          <p:nvPr/>
        </p:nvSpPr>
        <p:spPr>
          <a:xfrm>
            <a:off x="0" y="706124"/>
            <a:ext cx="12192000" cy="61569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A670750-6744-481E-A8D1-09B2AC89E896}"/>
              </a:ext>
            </a:extLst>
          </p:cNvPr>
          <p:cNvSpPr/>
          <p:nvPr/>
        </p:nvSpPr>
        <p:spPr>
          <a:xfrm>
            <a:off x="5960554" y="746383"/>
            <a:ext cx="388356" cy="393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F4E03A6-3E96-4B43-97A8-5936F8AA2A1D}"/>
              </a:ext>
            </a:extLst>
          </p:cNvPr>
          <p:cNvSpPr/>
          <p:nvPr/>
        </p:nvSpPr>
        <p:spPr>
          <a:xfrm>
            <a:off x="5960556" y="6239691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7BA7570-5A9D-4D6A-8B36-DC6ED6128363}"/>
              </a:ext>
            </a:extLst>
          </p:cNvPr>
          <p:cNvSpPr/>
          <p:nvPr/>
        </p:nvSpPr>
        <p:spPr>
          <a:xfrm>
            <a:off x="6028277" y="6303735"/>
            <a:ext cx="252913" cy="2656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2A23DDB-8CE9-4BE8-B0E4-E4F9093071C8}"/>
              </a:ext>
            </a:extLst>
          </p:cNvPr>
          <p:cNvSpPr/>
          <p:nvPr/>
        </p:nvSpPr>
        <p:spPr>
          <a:xfrm>
            <a:off x="5440111" y="1669280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Зачислен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EE85D5-2B98-4DF3-B5CF-0DE1DC9DB650}"/>
              </a:ext>
            </a:extLst>
          </p:cNvPr>
          <p:cNvSpPr/>
          <p:nvPr/>
        </p:nvSpPr>
        <p:spPr>
          <a:xfrm>
            <a:off x="2998963" y="3641033"/>
            <a:ext cx="1324841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Переведён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C4F044F-A126-4DAC-9A7F-F1D932313287}"/>
              </a:ext>
            </a:extLst>
          </p:cNvPr>
          <p:cNvSpPr/>
          <p:nvPr/>
        </p:nvSpPr>
        <p:spPr>
          <a:xfrm>
            <a:off x="5501874" y="2591054"/>
            <a:ext cx="1305716" cy="491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Обучается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2F4324E-5011-4BA5-891D-0CDF12D9FEFA}"/>
              </a:ext>
            </a:extLst>
          </p:cNvPr>
          <p:cNvSpPr/>
          <p:nvPr/>
        </p:nvSpPr>
        <p:spPr>
          <a:xfrm>
            <a:off x="5440110" y="3874076"/>
            <a:ext cx="1429244" cy="5324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Получил сертификат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672CB3D-4A80-4235-97C7-FC0644866578}"/>
              </a:ext>
            </a:extLst>
          </p:cNvPr>
          <p:cNvSpPr/>
          <p:nvPr/>
        </p:nvSpPr>
        <p:spPr>
          <a:xfrm>
            <a:off x="5440110" y="5024828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Отчислен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78470E7-2A73-40BE-8FA0-059EC771E0B1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>
            <a:off x="6154732" y="1140083"/>
            <a:ext cx="1" cy="52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65C3FA6-6C7D-4C09-B7B0-24903CF9EDA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6154732" y="2152605"/>
            <a:ext cx="1" cy="43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19DAE76-B8BE-418A-B13A-43FECB0C4EF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154732" y="3082402"/>
            <a:ext cx="0" cy="79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7D38984-1260-4722-961F-4888A466B47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54732" y="4406496"/>
            <a:ext cx="0" cy="61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1493D6A-E09F-48DC-9FE0-ECDD88F15310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6154732" y="5508153"/>
            <a:ext cx="2" cy="7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изогнутый 29">
            <a:extLst>
              <a:ext uri="{FF2B5EF4-FFF2-40B4-BE49-F238E27FC236}">
                <a16:creationId xmlns:a16="http://schemas.microsoft.com/office/drawing/2014/main" id="{82062354-74DF-47C2-A10E-42C738E11FAA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rot="10800000" flipV="1">
            <a:off x="4323804" y="2836728"/>
            <a:ext cx="1178070" cy="1045968"/>
          </a:xfrm>
          <a:prstGeom prst="curvedConnector3">
            <a:avLst>
              <a:gd name="adj1" fmla="val 50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113D8729-B522-4D02-8354-BB431137B496}"/>
              </a:ext>
            </a:extLst>
          </p:cNvPr>
          <p:cNvCxnSpPr>
            <a:endCxn id="10" idx="1"/>
          </p:cNvCxnSpPr>
          <p:nvPr/>
        </p:nvCxnSpPr>
        <p:spPr>
          <a:xfrm flipV="1">
            <a:off x="3661383" y="2836728"/>
            <a:ext cx="1840491" cy="804305"/>
          </a:xfrm>
          <a:prstGeom prst="curvedConnector3">
            <a:avLst>
              <a:gd name="adj1" fmla="val 5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E33042-721E-47E4-A5CC-08533D94E8FF}"/>
              </a:ext>
            </a:extLst>
          </p:cNvPr>
          <p:cNvSpPr txBox="1"/>
          <p:nvPr/>
        </p:nvSpPr>
        <p:spPr>
          <a:xfrm>
            <a:off x="6188096" y="1183031"/>
            <a:ext cx="18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 зачислении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D19B5A-86B7-44CA-9644-E738AFF0A62D}"/>
              </a:ext>
            </a:extLst>
          </p:cNvPr>
          <p:cNvSpPr txBox="1"/>
          <p:nvPr/>
        </p:nvSpPr>
        <p:spPr>
          <a:xfrm>
            <a:off x="6249862" y="2152605"/>
            <a:ext cx="130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начал обучение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360F69-8F31-4379-84A9-9EFF248EDE8D}"/>
              </a:ext>
            </a:extLst>
          </p:cNvPr>
          <p:cNvSpPr txBox="1"/>
          <p:nvPr/>
        </p:nvSpPr>
        <p:spPr>
          <a:xfrm>
            <a:off x="6295134" y="3269323"/>
            <a:ext cx="170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прошёл итоговый контроль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2A883C-29A2-43D8-8FF0-0C403FAE14E9}"/>
              </a:ext>
            </a:extLst>
          </p:cNvPr>
          <p:cNvSpPr txBox="1"/>
          <p:nvPr/>
        </p:nvSpPr>
        <p:spPr>
          <a:xfrm>
            <a:off x="3727686" y="3091338"/>
            <a:ext cx="174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переводе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10996-E31B-441C-855D-3085D269F7D6}"/>
              </a:ext>
            </a:extLst>
          </p:cNvPr>
          <p:cNvSpPr txBox="1"/>
          <p:nvPr/>
        </p:nvSpPr>
        <p:spPr>
          <a:xfrm>
            <a:off x="6188095" y="4500275"/>
            <a:ext cx="17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об отчислении</a:t>
            </a:r>
          </a:p>
        </p:txBody>
      </p: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3FA19E8F-BEA0-4326-AC42-2DD3102C44A0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>
            <a:off x="6807590" y="2836728"/>
            <a:ext cx="61764" cy="2429763"/>
          </a:xfrm>
          <a:prstGeom prst="bentConnector3">
            <a:avLst>
              <a:gd name="adj1" fmla="val 435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4FB0FA-69AD-4704-8376-515CEE828379}"/>
              </a:ext>
            </a:extLst>
          </p:cNvPr>
          <p:cNvSpPr txBox="1"/>
          <p:nvPr/>
        </p:nvSpPr>
        <p:spPr>
          <a:xfrm>
            <a:off x="9508287" y="3662693"/>
            <a:ext cx="184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не прошёл итоговый контроль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E02F1-E660-9186-9460-44CC735D84B2}"/>
              </a:ext>
            </a:extLst>
          </p:cNvPr>
          <p:cNvSpPr txBox="1"/>
          <p:nvPr/>
        </p:nvSpPr>
        <p:spPr>
          <a:xfrm>
            <a:off x="10895798" y="669548"/>
            <a:ext cx="11839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</a:rPr>
              <a:t>Ученик</a:t>
            </a:r>
          </a:p>
        </p:txBody>
      </p:sp>
    </p:spTree>
    <p:extLst>
      <p:ext uri="{BB962C8B-B14F-4D97-AF65-F5344CB8AC3E}">
        <p14:creationId xmlns:p14="http://schemas.microsoft.com/office/powerpoint/2010/main" val="12877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 animBg="1"/>
      <p:bldP spid="9" grpId="0" animBg="1"/>
      <p:bldP spid="10" grpId="0" animBg="1"/>
      <p:bldP spid="11" grpId="0" animBg="1"/>
      <p:bldP spid="12" grpId="0" animBg="1"/>
      <p:bldP spid="36" grpId="0"/>
      <p:bldP spid="37" grpId="0"/>
      <p:bldP spid="38" grpId="0"/>
      <p:bldP spid="39" grpId="0"/>
      <p:bldP spid="43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обучающихся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учебных программах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мероприятиях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Журналы, календарные графики, отчётные данные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09D8DD-ED56-6AF9-423B-B5A9D3D2D1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903" y="499784"/>
            <a:ext cx="7138852" cy="635701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75E812-1E4C-B77F-AE62-A2BA13B6F0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2846" y="499784"/>
            <a:ext cx="6416884" cy="63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1117048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Меры обеспечения безопасности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SHA-256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и обработки паролей в БД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Токены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обмена информации с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Яндекс.Диском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JWT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-авторизация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 в системе;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SSL-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сертификаты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безопасного интернет-соединения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ША 256 – Бесплатные иконки: компьютер">
            <a:extLst>
              <a:ext uri="{FF2B5EF4-FFF2-40B4-BE49-F238E27FC236}">
                <a16:creationId xmlns:a16="http://schemas.microsoft.com/office/drawing/2014/main" id="{C968D534-6B35-F609-6F6B-02DA17CC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485" y="1587367"/>
            <a:ext cx="366562" cy="3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B35991B-F286-B254-0E2E-00BE087F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183" y="2039753"/>
            <a:ext cx="453190" cy="45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SON Web Token color icon in PNG, SVG">
            <a:extLst>
              <a:ext uri="{FF2B5EF4-FFF2-40B4-BE49-F238E27FC236}">
                <a16:creationId xmlns:a16="http://schemas.microsoft.com/office/drawing/2014/main" id="{A7C3A1BD-60C7-03D8-0CEA-321A35FE8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51" y="2492943"/>
            <a:ext cx="567891" cy="5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sl – Бесплатные иконки: безопасность">
            <a:extLst>
              <a:ext uri="{FF2B5EF4-FFF2-40B4-BE49-F238E27FC236}">
                <a16:creationId xmlns:a16="http://schemas.microsoft.com/office/drawing/2014/main" id="{0BE3AD73-5A6D-9C37-FD2B-C55E2253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383" y="3007093"/>
            <a:ext cx="472440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7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jQuery.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900784" y="367237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50 классов содержат около 300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48D29-04A0-F407-B784-474CF76E8979}"/>
              </a:ext>
            </a:extLst>
          </p:cNvPr>
          <p:cNvSpPr txBox="1"/>
          <p:nvPr/>
        </p:nvSpPr>
        <p:spPr>
          <a:xfrm>
            <a:off x="5878371" y="800629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документации: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Word, PowerPoint;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OnlineParadigm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BPMN.io.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Visual Paradigm Онлайн Диаграммы Пресс-кит">
            <a:extLst>
              <a:ext uri="{FF2B5EF4-FFF2-40B4-BE49-F238E27FC236}">
                <a16:creationId xmlns:a16="http://schemas.microsoft.com/office/drawing/2014/main" id="{BDE48AF4-E2D9-E4AF-F66E-7EE29BF9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57" y="1939745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Word — Википедия">
            <a:extLst>
              <a:ext uri="{FF2B5EF4-FFF2-40B4-BE49-F238E27FC236}">
                <a16:creationId xmlns:a16="http://schemas.microsoft.com/office/drawing/2014/main" id="{DE8D445E-4C5F-40E0-EA9B-64A0514A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197" y="1426497"/>
            <a:ext cx="443429" cy="4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icrosoft PowerPoint — Википедия">
            <a:extLst>
              <a:ext uri="{FF2B5EF4-FFF2-40B4-BE49-F238E27FC236}">
                <a16:creationId xmlns:a16="http://schemas.microsoft.com/office/drawing/2014/main" id="{09D27354-978F-8D54-D112-3BDC7E75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949" y="1454897"/>
            <a:ext cx="382433" cy="3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bpmn.io · GitHub">
            <a:extLst>
              <a:ext uri="{FF2B5EF4-FFF2-40B4-BE49-F238E27FC236}">
                <a16:creationId xmlns:a16="http://schemas.microsoft.com/office/drawing/2014/main" id="{44C413AC-1320-A969-5241-402AD46B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9" y="2400006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Веб-браузер клиента: Firefox версии 41.0 и выше, Google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версии 45.0 и выше.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Минимальная скорость входящего и исходящего подключения: 1 Мбит/с.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3738735"/>
            <a:ext cx="11887200" cy="103567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повысилась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5 раз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21668"/>
              </p:ext>
            </p:extLst>
          </p:nvPr>
        </p:nvGraphicFramePr>
        <p:xfrm>
          <a:off x="1853331" y="968447"/>
          <a:ext cx="8169276" cy="255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804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521819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572653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Общие трудозатраты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&gt;2600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 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чел. 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9CDAC-48A7-0FBE-14E9-8BE96595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831979"/>
            <a:ext cx="5242560" cy="6087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6146101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Статья-победитель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 75-ой международной студенческой научно-технической конференции. Секция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«Автоматизированные системы обработки информации и управления»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25000"/>
              </a:lnSpc>
            </a:pPr>
            <a:endParaRPr lang="ru-RU" sz="2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2B6FE-59DC-E2F4-FC3A-3583047090AD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2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4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20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20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89" grpId="0"/>
      <p:bldP spid="89" grpId="1"/>
      <p:bldP spid="124" grpId="0"/>
      <p:bldP spid="124" grpId="1"/>
      <p:bldP spid="125" grpId="0"/>
      <p:bldP spid="125" grpId="1"/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8" grpId="0"/>
      <p:bldP spid="38" grpId="1"/>
      <p:bldP spid="37" grpId="0"/>
      <p:bldP spid="37" grpId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0821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41791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БОЛЬШИЕ ТРУДОЗАТРАТЫ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35" grpId="0"/>
      <p:bldP spid="36" grpId="0" animBg="1"/>
      <p:bldP spid="54" grpId="0" animBg="1"/>
      <p:bldP spid="55" grpId="0" animBg="1"/>
      <p:bldP spid="98" grpId="0"/>
      <p:bldP spid="99" grpId="0"/>
      <p:bldP spid="108" grpId="0" animBg="1"/>
      <p:bldP spid="109" grpId="0" animBg="1"/>
      <p:bldP spid="111" grpId="0" animBg="1"/>
      <p:bldP spid="112" grpId="0" animBg="1"/>
      <p:bldP spid="125" grpId="0" animBg="1"/>
      <p:bldP spid="127" grpId="0" animBg="1"/>
      <p:bldP spid="45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954" y="3153327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96" y="3851684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45" y="4596401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79" y="1977750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9" grpId="0"/>
      <p:bldP spid="67" grpId="0"/>
      <p:bldP spid="78" grpId="0"/>
      <p:bldP spid="80" grpId="0"/>
      <p:bldP spid="81" grpId="0"/>
      <p:bldP spid="82" grpId="0"/>
      <p:bldP spid="3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6931" y="823283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16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/>
      <p:bldP spid="48" grpId="0" animBg="1"/>
      <p:bldP spid="49" grpId="0" animBg="1"/>
      <p:bldP spid="50" grpId="0" animBg="1"/>
      <p:bldP spid="83" grpId="0"/>
      <p:bldP spid="84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9" y="1061751"/>
            <a:ext cx="10241280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анализ образовательного процесса и генерируемых документов;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концепцию клиент-серверного приложения; 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спроектировать базу данных;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определить используемые в приложении технологии;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клиент-серверное приложение;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и внедрить информационную систему в организацию.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13003</TotalTime>
  <Words>1663</Words>
  <Application>Microsoft Office PowerPoint</Application>
  <PresentationFormat>Широкоэкранный</PresentationFormat>
  <Paragraphs>318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ДИАГРАММА АКТИВНОСТЕЙ</vt:lpstr>
      <vt:lpstr>Презентация PowerPoint</vt:lpstr>
      <vt:lpstr>ВХОДНЫЕ и выходные данные</vt:lpstr>
      <vt:lpstr>РАЗРАБОТАННЫЕ ИНТЕРФЕЙСЫ</vt:lpstr>
      <vt:lpstr>БЕЗОПАСНОСТЬ</vt:lpstr>
      <vt:lpstr>СВЕДЕНИЯ О проекте</vt:lpstr>
      <vt:lpstr>Системные требования</vt:lpstr>
      <vt:lpstr>Заключение</vt:lpstr>
      <vt:lpstr>АКТ ВНЕДРЕНИЯ</vt:lpstr>
      <vt:lpstr>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239</cp:revision>
  <dcterms:created xsi:type="dcterms:W3CDTF">2024-12-19T16:39:57Z</dcterms:created>
  <dcterms:modified xsi:type="dcterms:W3CDTF">2025-06-26T15:09:17Z</dcterms:modified>
</cp:coreProperties>
</file>