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1"/>
  </p:notesMasterIdLst>
  <p:sldIdLst>
    <p:sldId id="256" r:id="rId2"/>
    <p:sldId id="266" r:id="rId3"/>
    <p:sldId id="318" r:id="rId4"/>
    <p:sldId id="314" r:id="rId5"/>
    <p:sldId id="305" r:id="rId6"/>
    <p:sldId id="317" r:id="rId7"/>
    <p:sldId id="264" r:id="rId8"/>
    <p:sldId id="300" r:id="rId9"/>
    <p:sldId id="296" r:id="rId10"/>
    <p:sldId id="320" r:id="rId11"/>
    <p:sldId id="302" r:id="rId12"/>
    <p:sldId id="311" r:id="rId13"/>
    <p:sldId id="309" r:id="rId14"/>
    <p:sldId id="286" r:id="rId15"/>
    <p:sldId id="289" r:id="rId16"/>
    <p:sldId id="313" r:id="rId17"/>
    <p:sldId id="274" r:id="rId18"/>
    <p:sldId id="28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87772" autoAdjust="0"/>
  </p:normalViewPr>
  <p:slideViewPr>
    <p:cSldViewPr snapToGrid="0">
      <p:cViewPr varScale="1">
        <p:scale>
          <a:sx n="97" d="100"/>
          <a:sy n="97" d="100"/>
        </p:scale>
        <p:origin x="145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Здравствуйте, уважаемая комиссия. Представляю вашему вниманию выпускную квалификационную работу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теме: «Автоматизация сопровождения образовательного процесса в организации Региональный школьный технопарк». Выполнил: обучающийся гр. ДИНРБ-41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Кузургалиев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Радмир Алексеевич Руководитель: К.т.н., доцент Лаптев Валерий Викторович.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17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отображена диаграмма вариантов использования пользователей с ролями «Администратор» и «Педагог»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32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изображена инфологическая модель основных классов системы.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08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шаблоны генерируемых документов.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61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разработанные интерфейсы системы.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65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отображена архитектура разрабатываемого приложения. Обмен между клиентом и сервером происходит по протоколу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Доступ к архивным файлам, находящимся на Яндекс Диске проходит через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брокер сообщений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Актуальные файлы хранятся непосредственно на сервере для быстрого доступа к ним.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сведения о разработанном программном продукте и средствах разработки.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92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системные требования к серверу и клиенту.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70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 обеспечивает формирование необходимых для сопровождения образовательного процесса документов.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577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317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Спасибо за внимание! Доклад окончен!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73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работа была выполнена по запросу «Регионального школьного технопарка». Региональный школьный технопарк (РШТ) — это образовательная организация, подчиняющаяся Министерству образования Астраханской области. В состав «РШТ» входят следующие отделы: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Технопарк,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Кванториум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Центр одарённых детей (ЦОД), Центр детского научно-технического творчества.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Миссия РШТ заключается в создании условий для погружения детей в мир инженерных профессий и развития их творческого потенциала.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27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данный</a:t>
            </a:r>
            <a:r>
              <a:rPr lang="ru-RU" baseline="0" dirty="0"/>
              <a:t> момент образовательный процесс заказчика состоит из обучения учеников в учебных группах и участия их в различных мероприятиях.</a:t>
            </a:r>
            <a:br>
              <a:rPr lang="ru-RU" baseline="0" dirty="0"/>
            </a:br>
            <a:r>
              <a:rPr lang="ru-RU" baseline="0" dirty="0"/>
              <a:t>Для каждой учебной группы ведётся журнал, в котором педагог отмечает посещаемость и успеваемость, создаётся календарно-учебный план занятий, издаются приказы, которые регламентируют как обучение в учебных группах, так и участие в мероприятиях. По окончанию обучения обучающиеся получают сертификаты</a:t>
            </a:r>
          </a:p>
          <a:p>
            <a:pPr algn="l"/>
            <a:r>
              <a:rPr lang="ru-RU" baseline="0" dirty="0"/>
              <a:t>Для каждой учебной группы, мероприятия и ученика, администратор отдела вынужден вручную формировать советующие задачам документы. </a:t>
            </a:r>
          </a:p>
          <a:p>
            <a:pPr algn="l"/>
            <a:r>
              <a:rPr lang="ru-RU" baseline="0" dirty="0"/>
              <a:t>И так каждый раз как формируется учебная группа, меняется её состав, проводится мероприятие или ученик завершает обучение в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26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Сам процесс создания документа представляет из себя следующее</a:t>
            </a:r>
            <a:r>
              <a:rPr lang="en-US" baseline="0" dirty="0"/>
              <a:t>:</a:t>
            </a:r>
            <a:r>
              <a:rPr lang="ru-RU" baseline="0" dirty="0"/>
              <a:t> Выбирается тип документа, затем в зависимости от типа происходит создание документа: вручную присваивается номер, вносится информация, рассылаются и подписываются документы, если это необходимо. Подобная деятельность приводит к большим трудозатратам.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39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решения данной проблемы предлагается создать систему </a:t>
            </a:r>
            <a:r>
              <a:rPr lang="ru-RU" baseline="0" dirty="0"/>
              <a:t>которая получала бы всё необходимое, а именно данные для его заполнения, а в результате выдавала бы готовые сертификаты, приказы, журналы и календарно-учебные графики.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59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связи с чем задача сводится к упрощению текущего процесса организации до генерации документа на основе данных из единого хранилища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717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основные программные продукты, которые потенциально могли бы автоматизировать обр. процесс в РШТ. Исходя из демонстрируемой таблицы становится очевидным, что ни одна из рассмотренных систем не может полностью подойти под нужды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0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цели и задачи. Цель выпускной квалификационной работы - повысить эффективность деятельности документооборота, обеспечивающего сопровождение образовательного процесса в организации «Региональный школьный технопарк».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Достижение данной цели сопровождается следующими задачами: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предметной области;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проектирование базы данных;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программного продукта;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тестирование полученной системы;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внедрение информационной системы в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791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изображена контекстная диаграмма разрабатываемой системы с входными и выходными данными. Система должна работать в рамках Федеральных законов №152 и №273 о персональных данных и образовании, а также нормативных документах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54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19.05.2025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19.05.2025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19.05.2025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19.05.2025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19.05.2025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19.05.2025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19.05.2025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912" y="5120640"/>
            <a:ext cx="4895088" cy="1737360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валерий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викторович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328D997-96F6-04DC-FE59-1A9652DB525B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A7BD18E-317A-18F0-F4F2-4219F8E4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37" y="39635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41D4696A-A0FA-46AD-F0EB-7BF3E73CF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66" y="14558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A932DD6F-3B71-E562-A595-52A203D0F777}"/>
              </a:ext>
            </a:extLst>
          </p:cNvPr>
          <p:cNvSpPr/>
          <p:nvPr/>
        </p:nvSpPr>
        <p:spPr>
          <a:xfrm>
            <a:off x="3220136" y="2020042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учебной программы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8255C-2AE1-2F03-92C9-42AC7960562B}"/>
              </a:ext>
            </a:extLst>
          </p:cNvPr>
          <p:cNvSpPr txBox="1"/>
          <p:nvPr/>
        </p:nvSpPr>
        <p:spPr>
          <a:xfrm>
            <a:off x="250054" y="4420052"/>
            <a:ext cx="1326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5E193E22-B5AB-8E46-C925-4B45F96A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03" y="1943404"/>
            <a:ext cx="762119" cy="277000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75FD387D-3D2D-A80D-006B-E77E533A05B0}"/>
              </a:ext>
            </a:extLst>
          </p:cNvPr>
          <p:cNvSpPr/>
          <p:nvPr/>
        </p:nvSpPr>
        <p:spPr>
          <a:xfrm>
            <a:off x="3220136" y="118671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групп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548B121-D38E-C84D-A9BC-FE6252CED42B}"/>
              </a:ext>
            </a:extLst>
          </p:cNvPr>
          <p:cNvSpPr/>
          <p:nvPr/>
        </p:nvSpPr>
        <p:spPr>
          <a:xfrm>
            <a:off x="8994591" y="137257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Заполнение журналов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6B3EE1B2-1896-FDEA-4D96-C61BC43D9812}"/>
              </a:ext>
            </a:extLst>
          </p:cNvPr>
          <p:cNvSpPr/>
          <p:nvPr/>
        </p:nvSpPr>
        <p:spPr>
          <a:xfrm>
            <a:off x="3220136" y="2951250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группы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93A3278-50CE-E8DC-FA0D-022D12F53D69}"/>
              </a:ext>
            </a:extLst>
          </p:cNvPr>
          <p:cNvSpPr/>
          <p:nvPr/>
        </p:nvSpPr>
        <p:spPr>
          <a:xfrm>
            <a:off x="3220136" y="5935115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справочной информации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8AB7262-8106-F2B7-B951-C72203372369}"/>
              </a:ext>
            </a:extLst>
          </p:cNvPr>
          <p:cNvSpPr/>
          <p:nvPr/>
        </p:nvSpPr>
        <p:spPr>
          <a:xfrm>
            <a:off x="9097673" y="3422329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программы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03B2B0B-8062-5A1E-F69F-7EE6A73A969E}"/>
              </a:ext>
            </a:extLst>
          </p:cNvPr>
          <p:cNvSpPr/>
          <p:nvPr/>
        </p:nvSpPr>
        <p:spPr>
          <a:xfrm>
            <a:off x="3220136" y="4373471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сертификата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6DE8AFB-E5CE-3147-895E-679AA16B39EC}"/>
              </a:ext>
            </a:extLst>
          </p:cNvPr>
          <p:cNvSpPr/>
          <p:nvPr/>
        </p:nvSpPr>
        <p:spPr>
          <a:xfrm>
            <a:off x="3220136" y="514373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приказа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897AD2D-5F62-3229-594C-A13A09FFD6F0}"/>
              </a:ext>
            </a:extLst>
          </p:cNvPr>
          <p:cNvSpPr/>
          <p:nvPr/>
        </p:nvSpPr>
        <p:spPr>
          <a:xfrm>
            <a:off x="6158904" y="5065938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группы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C9B3574-80B7-6F2A-C94C-E2C945D1AA51}"/>
              </a:ext>
            </a:extLst>
          </p:cNvPr>
          <p:cNvSpPr/>
          <p:nvPr/>
        </p:nvSpPr>
        <p:spPr>
          <a:xfrm>
            <a:off x="6158904" y="6016884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мероприятия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45571C3-1704-DB85-5737-4F3492F11EC6}"/>
              </a:ext>
            </a:extLst>
          </p:cNvPr>
          <p:cNvSpPr/>
          <p:nvPr/>
        </p:nvSpPr>
        <p:spPr>
          <a:xfrm>
            <a:off x="8984627" y="540238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7083F216-92D4-D622-F932-4857D6FB94A5}"/>
              </a:ext>
            </a:extLst>
          </p:cNvPr>
          <p:cNvSpPr/>
          <p:nvPr/>
        </p:nvSpPr>
        <p:spPr>
          <a:xfrm>
            <a:off x="9097673" y="265090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44794BC6-D421-6F51-A67B-028DDE1BC63C}"/>
              </a:ext>
            </a:extLst>
          </p:cNvPr>
          <p:cNvSpPr/>
          <p:nvPr/>
        </p:nvSpPr>
        <p:spPr>
          <a:xfrm>
            <a:off x="8994591" y="4286866"/>
            <a:ext cx="176299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</a:t>
            </a:r>
            <a:r>
              <a:rPr lang="ru-RU" sz="1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КУГа</a:t>
            </a:r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/журнала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065A8B5-1E51-DB9F-A4B9-D991C5F52F79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 flipV="1">
            <a:off x="1444318" y="1489477"/>
            <a:ext cx="1775818" cy="28395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1DC0971-6C7D-8EA9-39D6-14AC694EA984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1444318" y="1773431"/>
            <a:ext cx="1775818" cy="54937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681B9C0-05ED-D9DF-FDF7-30699A4AC272}"/>
              </a:ext>
            </a:extLst>
          </p:cNvPr>
          <p:cNvCxnSpPr>
            <a:cxnSpLocks/>
            <a:stCxn id="6" idx="3"/>
            <a:endCxn id="19" idx="2"/>
          </p:cNvCxnSpPr>
          <p:nvPr/>
        </p:nvCxnSpPr>
        <p:spPr>
          <a:xfrm>
            <a:off x="1422689" y="4281131"/>
            <a:ext cx="1797447" cy="11653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46CEFD3-E011-266D-5774-21BE630E7B45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>
            <a:off x="1422689" y="4281131"/>
            <a:ext cx="1797447" cy="19567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C14EB34-BCF8-12F7-0F19-A85E54A00F05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 flipV="1">
            <a:off x="1422689" y="3254010"/>
            <a:ext cx="1797447" cy="102712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A9E3AC85-24C6-B903-C4A9-7439FF090B39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5040738" y="1675336"/>
            <a:ext cx="3953853" cy="6474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BF938372-064D-857D-B3BE-22B4AC538EDD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7979506" y="5368698"/>
            <a:ext cx="1005121" cy="336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4EDC922-71A2-5D7A-1DE5-B1016A061A1F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5040738" y="3254010"/>
            <a:ext cx="4056935" cy="47107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1BF65A6-4C75-6433-9C5B-FB8A9B9E56E1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 flipV="1">
            <a:off x="5040738" y="2953666"/>
            <a:ext cx="4056935" cy="3003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117238-A65A-6AB7-2AF6-9C5394F5666E}"/>
              </a:ext>
            </a:extLst>
          </p:cNvPr>
          <p:cNvCxnSpPr>
            <a:cxnSpLocks/>
            <a:stCxn id="101" idx="1"/>
            <a:endCxn id="13" idx="5"/>
          </p:cNvCxnSpPr>
          <p:nvPr/>
        </p:nvCxnSpPr>
        <p:spPr>
          <a:xfrm flipH="1" flipV="1">
            <a:off x="4774117" y="3468093"/>
            <a:ext cx="1014518" cy="825818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53EEB20C-25BE-2AB6-3C8C-B5CA541D5AF0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 flipV="1">
            <a:off x="5040738" y="5446497"/>
            <a:ext cx="1118166" cy="87314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68524C73-8A58-51E4-D930-0FCF76AB5CDA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7979506" y="5705147"/>
            <a:ext cx="1005121" cy="61449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FB40F6FB-B5EE-360C-83A7-7795410C8561}"/>
              </a:ext>
            </a:extLst>
          </p:cNvPr>
          <p:cNvCxnSpPr>
            <a:cxnSpLocks/>
            <a:stCxn id="18" idx="0"/>
            <a:endCxn id="13" idx="4"/>
          </p:cNvCxnSpPr>
          <p:nvPr/>
        </p:nvCxnSpPr>
        <p:spPr>
          <a:xfrm flipV="1">
            <a:off x="4130437" y="3556769"/>
            <a:ext cx="0" cy="816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92C1A32A-2D93-69D7-C475-5A1EB6B610F8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5040738" y="5368698"/>
            <a:ext cx="1118166" cy="7779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535DBAFB-18AE-9452-9170-69150118D657}"/>
              </a:ext>
            </a:extLst>
          </p:cNvPr>
          <p:cNvCxnSpPr>
            <a:cxnSpLocks/>
            <a:stCxn id="24" idx="1"/>
            <a:endCxn id="13" idx="5"/>
          </p:cNvCxnSpPr>
          <p:nvPr/>
        </p:nvCxnSpPr>
        <p:spPr>
          <a:xfrm flipH="1" flipV="1">
            <a:off x="4774117" y="3468093"/>
            <a:ext cx="4478658" cy="907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Овал 100">
            <a:extLst>
              <a:ext uri="{FF2B5EF4-FFF2-40B4-BE49-F238E27FC236}">
                <a16:creationId xmlns:a16="http://schemas.microsoft.com/office/drawing/2014/main" id="{7BCDA00A-2168-A01F-CE17-96ED9FE28FAE}"/>
              </a:ext>
            </a:extLst>
          </p:cNvPr>
          <p:cNvSpPr/>
          <p:nvPr/>
        </p:nvSpPr>
        <p:spPr>
          <a:xfrm>
            <a:off x="5513761" y="4205235"/>
            <a:ext cx="1876959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расписания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ABF51-DADC-AC7D-2981-663BDF35D5CC}"/>
              </a:ext>
            </a:extLst>
          </p:cNvPr>
          <p:cNvSpPr txBox="1"/>
          <p:nvPr/>
        </p:nvSpPr>
        <p:spPr>
          <a:xfrm>
            <a:off x="4840960" y="397852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1C9DC-A155-5C8E-B84E-309C88980AD1}"/>
              </a:ext>
            </a:extLst>
          </p:cNvPr>
          <p:cNvSpPr txBox="1"/>
          <p:nvPr/>
        </p:nvSpPr>
        <p:spPr>
          <a:xfrm>
            <a:off x="7214217" y="2816533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7E2D23-D113-CC68-AE1B-57624E61848C}"/>
              </a:ext>
            </a:extLst>
          </p:cNvPr>
          <p:cNvSpPr txBox="1"/>
          <p:nvPr/>
        </p:nvSpPr>
        <p:spPr>
          <a:xfrm>
            <a:off x="7464331" y="3300459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662019-8878-E422-25D8-C9A0F161A2A1}"/>
              </a:ext>
            </a:extLst>
          </p:cNvPr>
          <p:cNvSpPr txBox="1"/>
          <p:nvPr/>
        </p:nvSpPr>
        <p:spPr>
          <a:xfrm>
            <a:off x="8183651" y="521469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7FF3AC-5C7D-345E-2AB4-BE8E2FF62FDD}"/>
              </a:ext>
            </a:extLst>
          </p:cNvPr>
          <p:cNvSpPr txBox="1"/>
          <p:nvPr/>
        </p:nvSpPr>
        <p:spPr>
          <a:xfrm>
            <a:off x="8332424" y="605109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244DD5-1BA5-BF7C-E78A-E982DC5EFCAB}"/>
              </a:ext>
            </a:extLst>
          </p:cNvPr>
          <p:cNvSpPr txBox="1"/>
          <p:nvPr/>
        </p:nvSpPr>
        <p:spPr>
          <a:xfrm>
            <a:off x="5257602" y="510059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A3741B-8C6F-6C22-44BC-E41AFB3D2ACE}"/>
              </a:ext>
            </a:extLst>
          </p:cNvPr>
          <p:cNvSpPr txBox="1"/>
          <p:nvPr/>
        </p:nvSpPr>
        <p:spPr>
          <a:xfrm>
            <a:off x="3563837" y="387043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695EEB-3A05-497E-E021-596F5216303B}"/>
              </a:ext>
            </a:extLst>
          </p:cNvPr>
          <p:cNvSpPr txBox="1"/>
          <p:nvPr/>
        </p:nvSpPr>
        <p:spPr>
          <a:xfrm>
            <a:off x="7091040" y="164982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7184B0-B93F-6310-3B24-73BE7A694C1F}"/>
              </a:ext>
            </a:extLst>
          </p:cNvPr>
          <p:cNvSpPr txBox="1"/>
          <p:nvPr/>
        </p:nvSpPr>
        <p:spPr>
          <a:xfrm>
            <a:off x="6858537" y="367345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0008C6-F937-4A38-6A99-7A06A43E48FC}"/>
              </a:ext>
            </a:extLst>
          </p:cNvPr>
          <p:cNvSpPr txBox="1"/>
          <p:nvPr/>
        </p:nvSpPr>
        <p:spPr>
          <a:xfrm>
            <a:off x="5668214" y="5744571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7F711F22-3B89-C901-16C7-6306BA35C5FF}"/>
              </a:ext>
            </a:extLst>
          </p:cNvPr>
          <p:cNvCxnSpPr>
            <a:cxnSpLocks/>
            <a:stCxn id="6" idx="0"/>
            <a:endCxn id="54" idx="3"/>
          </p:cNvCxnSpPr>
          <p:nvPr/>
        </p:nvCxnSpPr>
        <p:spPr>
          <a:xfrm flipH="1" flipV="1">
            <a:off x="855662" y="2492499"/>
            <a:ext cx="1" cy="147109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Равнобедренный треугольник 53">
            <a:extLst>
              <a:ext uri="{FF2B5EF4-FFF2-40B4-BE49-F238E27FC236}">
                <a16:creationId xmlns:a16="http://schemas.microsoft.com/office/drawing/2014/main" id="{84C12255-96E0-BD63-3116-76E5F748B662}"/>
              </a:ext>
            </a:extLst>
          </p:cNvPr>
          <p:cNvSpPr/>
          <p:nvPr/>
        </p:nvSpPr>
        <p:spPr>
          <a:xfrm>
            <a:off x="748982" y="2229886"/>
            <a:ext cx="213359" cy="262613"/>
          </a:xfrm>
          <a:prstGeom prst="triangl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46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build="p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01" grpId="0" animBg="1"/>
      <p:bldP spid="3" grpId="0"/>
      <p:bldP spid="14" grpId="0"/>
      <p:bldP spid="17" grpId="0"/>
      <p:bldP spid="25" grpId="0"/>
      <p:bldP spid="28" grpId="0"/>
      <p:bldP spid="29" grpId="0"/>
      <p:bldP spid="30" grpId="0"/>
      <p:bldP spid="31" grpId="0"/>
      <p:bldP spid="32" grpId="0"/>
      <p:bldP spid="33" grpId="0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BFD0B9-08CC-70D2-0F45-72D26D4E3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728"/>
            <a:ext cx="12192000" cy="6249272"/>
          </a:xfrm>
          <a:prstGeom prst="rect">
            <a:avLst/>
          </a:prstGeom>
        </p:spPr>
      </p:pic>
      <p:pic>
        <p:nvPicPr>
          <p:cNvPr id="1026" name="Picture 2" descr="Знак копирайта — Википедия">
            <a:extLst>
              <a:ext uri="{FF2B5EF4-FFF2-40B4-BE49-F238E27FC236}">
                <a16:creationId xmlns:a16="http://schemas.microsoft.com/office/drawing/2014/main" id="{6333932B-90B5-A953-32BD-A04552E7E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626" y="653971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к копирайта — Википедия">
            <a:extLst>
              <a:ext uri="{FF2B5EF4-FFF2-40B4-BE49-F238E27FC236}">
                <a16:creationId xmlns:a16="http://schemas.microsoft.com/office/drawing/2014/main" id="{AB5DD7AA-BD79-CE9C-DFDD-8F5EF6B9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21" y="987765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к копирайта — Википедия">
            <a:extLst>
              <a:ext uri="{FF2B5EF4-FFF2-40B4-BE49-F238E27FC236}">
                <a16:creationId xmlns:a16="http://schemas.microsoft.com/office/drawing/2014/main" id="{617F6F76-89AF-F2BF-D749-CF4DFBF4D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12" y="2499597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к копирайта — Википедия">
            <a:extLst>
              <a:ext uri="{FF2B5EF4-FFF2-40B4-BE49-F238E27FC236}">
                <a16:creationId xmlns:a16="http://schemas.microsoft.com/office/drawing/2014/main" id="{4BC67FEB-9004-FD41-E7D1-242BE8565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132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Знак копирайта — Википедия">
            <a:extLst>
              <a:ext uri="{FF2B5EF4-FFF2-40B4-BE49-F238E27FC236}">
                <a16:creationId xmlns:a16="http://schemas.microsoft.com/office/drawing/2014/main" id="{C842367E-328E-AD0A-9B93-F869C63A7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2" y="538695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Знак копирайта — Википедия">
            <a:extLst>
              <a:ext uri="{FF2B5EF4-FFF2-40B4-BE49-F238E27FC236}">
                <a16:creationId xmlns:a16="http://schemas.microsoft.com/office/drawing/2014/main" id="{7AEFA20F-9261-55A4-07D0-F12CB254E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0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Знак копирайта — Википедия">
            <a:extLst>
              <a:ext uri="{FF2B5EF4-FFF2-40B4-BE49-F238E27FC236}">
                <a16:creationId xmlns:a16="http://schemas.microsoft.com/office/drawing/2014/main" id="{BB4CB8C9-31DA-912E-EBFE-33CD26526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64" y="2233819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Знак копирайта — Википедия">
            <a:extLst>
              <a:ext uri="{FF2B5EF4-FFF2-40B4-BE49-F238E27FC236}">
                <a16:creationId xmlns:a16="http://schemas.microsoft.com/office/drawing/2014/main" id="{561E06E0-A666-F78C-E220-0C5067721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55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Знак копирайта — Википедия">
            <a:extLst>
              <a:ext uri="{FF2B5EF4-FFF2-40B4-BE49-F238E27FC236}">
                <a16:creationId xmlns:a16="http://schemas.microsoft.com/office/drawing/2014/main" id="{78BE9C7B-D931-5FA7-8AF3-A4E60F198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5" y="63458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0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ШАБЛОНЫ ДОКУМЕНТОВ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95A2B9-5525-44A9-B2C2-4B66D2B1C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3142"/>
            <a:ext cx="6986588" cy="490793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9EA75D-49FE-4668-AF6E-A1A6A5475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025" y="733142"/>
            <a:ext cx="6276975" cy="61248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FD1320-6529-40C5-86D9-474C552A5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811612"/>
            <a:ext cx="6986588" cy="50463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F428C2-6385-49C6-B63E-3B1E36F0A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0965" y="733140"/>
            <a:ext cx="6250069" cy="61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ИНТЕРФЕЙСЫ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7E34A2-3FE4-50FE-E4A5-DA1F47C7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784"/>
            <a:ext cx="6260841" cy="32750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417EE5-FD0B-8E04-7955-D30E5F30F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89" y="499784"/>
            <a:ext cx="6353109" cy="52441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228E07-24D2-5E4D-8A13-B0D1E5D44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325" y="1379255"/>
            <a:ext cx="6651389" cy="54787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2600B0-24F4-21E9-F6CD-174AA3C35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8792" y="1578950"/>
            <a:ext cx="5763206" cy="52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432147" y="815970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455017" y="827728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1" y="1317736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01" y="2631501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8565593" y="4934185"/>
            <a:ext cx="2772708" cy="129039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599679" y="2917396"/>
            <a:ext cx="1804762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0287" y="5268195"/>
            <a:ext cx="1879437" cy="778276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950182" y="5526919"/>
            <a:ext cx="18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566744" y="2631267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 rot="16200000">
            <a:off x="9316063" y="4162842"/>
            <a:ext cx="1349024" cy="35673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732714" y="5742261"/>
            <a:ext cx="987573" cy="157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7562616" y="5496226"/>
            <a:ext cx="1058490" cy="33272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8800678" y="2233134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62707" y="899690"/>
            <a:ext cx="5978769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клиентской части системы: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5, CSS 3, JavaScript;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jQuery;</a:t>
            </a:r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5829300" y="799106"/>
            <a:ext cx="636269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 таблиц базы данных.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200 классов содержат около 1000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15 уникальных интерфейсов и форм.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jQuery · GitHub">
            <a:extLst>
              <a:ext uri="{FF2B5EF4-FFF2-40B4-BE49-F238E27FC236}">
                <a16:creationId xmlns:a16="http://schemas.microsoft.com/office/drawing/2014/main" id="{6F43245B-D665-82AA-E6DC-3F2425B42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0" y="5614849"/>
            <a:ext cx="425048" cy="42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Html Js Css PNG - Html Js Css Веб разработка Программирование прозрачная  иллюстрация">
            <a:extLst>
              <a:ext uri="{FF2B5EF4-FFF2-40B4-BE49-F238E27FC236}">
                <a16:creationId xmlns:a16="http://schemas.microsoft.com/office/drawing/2014/main" id="{2B707A11-A244-8FB2-3D36-6A6D6D327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Javascript Html5 And Css - Html Css Js Badge PNG Transparent With Clear  Background ID 191472 | TopPNG">
            <a:extLst>
              <a:ext uri="{FF2B5EF4-FFF2-40B4-BE49-F238E27FC236}">
                <a16:creationId xmlns:a16="http://schemas.microsoft.com/office/drawing/2014/main" id="{85015783-37F7-BDD4-D06A-F5358E662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5017105"/>
            <a:ext cx="1020149" cy="59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клиенту: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 на основе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chromium.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Соответствие минимальным характеристикам браузера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серверу: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Cent OS 7 / Linux Debian 11.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не ниже 2,6 ГГц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ОЗУ не меньше 8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  200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58368"/>
            <a:ext cx="11887200" cy="5590749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результате выполнения ВКР была спроектирована и разработана система, которая 	обеспечивает формирование необходимых для сопровождения образовательного процесса 	документов.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2150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3FD2AD0-950A-4E52-B5BB-898BF2937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373242"/>
              </p:ext>
            </p:extLst>
          </p:nvPr>
        </p:nvGraphicFramePr>
        <p:xfrm>
          <a:off x="1631950" y="3788649"/>
          <a:ext cx="8169276" cy="212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092">
                  <a:extLst>
                    <a:ext uri="{9D8B030D-6E8A-4147-A177-3AD203B41FA5}">
                      <a16:colId xmlns:a16="http://schemas.microsoft.com/office/drawing/2014/main" val="3981311441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1526139312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3526557165"/>
                    </a:ext>
                  </a:extLst>
                </a:gridCol>
              </a:tblGrid>
              <a:tr h="425275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97055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сертификата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минуты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52478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приказа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991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1508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журнала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72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921933-52A3-0F96-9FB0-AE9928E96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886" y="740664"/>
            <a:ext cx="5202227" cy="60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4523460" y="5661844"/>
            <a:ext cx="3989699" cy="1194064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03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есть»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E9FC6B60-753D-4F76-72DA-2157C2C5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75" y="1147615"/>
            <a:ext cx="874708" cy="87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AFC916FE-EF44-2256-652B-87619929B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15" y="460987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лендарь – Бесплатные иконки: логотип">
            <a:extLst>
              <a:ext uri="{FF2B5EF4-FFF2-40B4-BE49-F238E27FC236}">
                <a16:creationId xmlns:a16="http://schemas.microsoft.com/office/drawing/2014/main" id="{B531215C-8649-1E54-8134-30DDD48A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540" y="3708313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2E196A52-DEDF-F531-5A44-C133EC69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75" y="2591075"/>
            <a:ext cx="737431" cy="73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DE8EB504-2D00-9EA1-C4AB-5374FE27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575" y="516038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15B7AEDA-6119-42D9-033D-363C6E52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000" y="1161530"/>
            <a:ext cx="846877" cy="84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D08ADE19-5EED-20C4-30AF-1BEEE77B8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79" y="272594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Группа – Бесплатные иконки: люди">
            <a:extLst>
              <a:ext uri="{FF2B5EF4-FFF2-40B4-BE49-F238E27FC236}">
                <a16:creationId xmlns:a16="http://schemas.microsoft.com/office/drawing/2014/main" id="{631D585D-76BE-3D06-7085-2AEDD90A0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9" y="3310197"/>
            <a:ext cx="1442304" cy="144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C2232BB2-0CEF-2D7F-36F0-EDD794464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55" y="439326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D557860-5E6F-68D5-7328-4BECD60AC31B}"/>
              </a:ext>
            </a:extLst>
          </p:cNvPr>
          <p:cNvSpPr txBox="1"/>
          <p:nvPr/>
        </p:nvSpPr>
        <p:spPr>
          <a:xfrm>
            <a:off x="4585865" y="1919368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Мероприятие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0D6E9F-B069-7061-3643-B96433BFF304}"/>
              </a:ext>
            </a:extLst>
          </p:cNvPr>
          <p:cNvSpPr txBox="1"/>
          <p:nvPr/>
        </p:nvSpPr>
        <p:spPr>
          <a:xfrm>
            <a:off x="6255973" y="4415722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Учебная группа</a:t>
            </a:r>
          </a:p>
        </p:txBody>
      </p:sp>
      <p:pic>
        <p:nvPicPr>
          <p:cNvPr id="9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FD4914AC-C1EF-A1AA-98ED-C1197C5F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688" y="293721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05E33693-F76E-96BD-E765-3B82E3D137DA}"/>
              </a:ext>
            </a:extLst>
          </p:cNvPr>
          <p:cNvCxnSpPr>
            <a:cxnSpLocks/>
            <a:stCxn id="1036" idx="3"/>
            <a:endCxn id="27" idx="1"/>
          </p:cNvCxnSpPr>
          <p:nvPr/>
        </p:nvCxnSpPr>
        <p:spPr>
          <a:xfrm flipV="1">
            <a:off x="8038293" y="2959791"/>
            <a:ext cx="426382" cy="1071558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158091A2-98F1-9AB4-8AF4-5F53581BA50F}"/>
              </a:ext>
            </a:extLst>
          </p:cNvPr>
          <p:cNvCxnSpPr>
            <a:cxnSpLocks/>
            <a:stCxn id="86" idx="1"/>
            <a:endCxn id="20" idx="3"/>
          </p:cNvCxnSpPr>
          <p:nvPr/>
        </p:nvCxnSpPr>
        <p:spPr>
          <a:xfrm flipH="1">
            <a:off x="4212686" y="4927575"/>
            <a:ext cx="392669" cy="533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86EA0382-2A1A-FF5E-039B-F873DE248C3B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6003283" y="1584969"/>
            <a:ext cx="75871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7684EBB-3D55-C111-7CD3-B0679F7FC65C}"/>
              </a:ext>
            </a:extLst>
          </p:cNvPr>
          <p:cNvCxnSpPr>
            <a:cxnSpLocks/>
            <a:stCxn id="1036" idx="3"/>
            <a:endCxn id="1032" idx="1"/>
          </p:cNvCxnSpPr>
          <p:nvPr/>
        </p:nvCxnSpPr>
        <p:spPr>
          <a:xfrm>
            <a:off x="8038293" y="4031349"/>
            <a:ext cx="50624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2EE6718A-3B27-3207-ED6C-83C0D35DFCDD}"/>
              </a:ext>
            </a:extLst>
          </p:cNvPr>
          <p:cNvCxnSpPr>
            <a:cxnSpLocks/>
            <a:stCxn id="1036" idx="3"/>
            <a:endCxn id="28" idx="1"/>
          </p:cNvCxnSpPr>
          <p:nvPr/>
        </p:nvCxnSpPr>
        <p:spPr>
          <a:xfrm>
            <a:off x="8038293" y="4031349"/>
            <a:ext cx="448282" cy="151003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645F0119-753E-1AEA-C2DF-5751E87E685C}"/>
              </a:ext>
            </a:extLst>
          </p:cNvPr>
          <p:cNvCxnSpPr>
            <a:cxnSpLocks/>
            <a:stCxn id="77" idx="3"/>
            <a:endCxn id="1036" idx="1"/>
          </p:cNvCxnSpPr>
          <p:nvPr/>
        </p:nvCxnSpPr>
        <p:spPr>
          <a:xfrm>
            <a:off x="5766706" y="3260255"/>
            <a:ext cx="829283" cy="77109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95C9CA3A-8F3A-679C-5763-C2D4C077AB22}"/>
              </a:ext>
            </a:extLst>
          </p:cNvPr>
          <p:cNvCxnSpPr>
            <a:cxnSpLocks/>
            <a:stCxn id="86" idx="3"/>
            <a:endCxn id="1036" idx="1"/>
          </p:cNvCxnSpPr>
          <p:nvPr/>
        </p:nvCxnSpPr>
        <p:spPr>
          <a:xfrm flipV="1">
            <a:off x="5673982" y="4031349"/>
            <a:ext cx="922007" cy="89622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932CB788-5FB2-B28C-216D-1E90E42982DD}"/>
              </a:ext>
            </a:extLst>
          </p:cNvPr>
          <p:cNvCxnSpPr>
            <a:cxnSpLocks/>
            <a:stCxn id="77" idx="1"/>
            <a:endCxn id="90" idx="3"/>
          </p:cNvCxnSpPr>
          <p:nvPr/>
        </p:nvCxnSpPr>
        <p:spPr>
          <a:xfrm flipH="1" flipV="1">
            <a:off x="4173759" y="3260254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B3EAF0C-42E2-A112-251E-60630BD4B54B}"/>
              </a:ext>
            </a:extLst>
          </p:cNvPr>
          <p:cNvSpPr txBox="1"/>
          <p:nvPr/>
        </p:nvSpPr>
        <p:spPr>
          <a:xfrm>
            <a:off x="8349168" y="3275779"/>
            <a:ext cx="96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Журнал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707C67-0AA4-3A67-F98B-0D99333F7DDC}"/>
              </a:ext>
            </a:extLst>
          </p:cNvPr>
          <p:cNvSpPr txBox="1"/>
          <p:nvPr/>
        </p:nvSpPr>
        <p:spPr>
          <a:xfrm>
            <a:off x="4071994" y="3741139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7DCB5-41F7-6E2D-A9CD-400B79CEE3CE}"/>
              </a:ext>
            </a:extLst>
          </p:cNvPr>
          <p:cNvSpPr txBox="1"/>
          <p:nvPr/>
        </p:nvSpPr>
        <p:spPr>
          <a:xfrm>
            <a:off x="-5258638" y="1106053"/>
            <a:ext cx="525863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</a:pPr>
            <a:r>
              <a:rPr lang="ru-RU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en-US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заполнение календарно-учебного плана и электронного журнала;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приказов;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сертификатов.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pPr marL="384048" indent="-384048" defTabSz="914400"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80348EFA-9CF2-48AE-8DEC-B4EC91EA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697" y="1001397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F2B6F4-582A-47B8-BDD5-5A353828074F}"/>
              </a:ext>
            </a:extLst>
          </p:cNvPr>
          <p:cNvSpPr txBox="1"/>
          <p:nvPr/>
        </p:nvSpPr>
        <p:spPr>
          <a:xfrm>
            <a:off x="2923234" y="2018389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2EAEF3E-3CCA-4ECB-9602-4F4B2D417D00}"/>
              </a:ext>
            </a:extLst>
          </p:cNvPr>
          <p:cNvCxnSpPr>
            <a:cxnSpLocks/>
          </p:cNvCxnSpPr>
          <p:nvPr/>
        </p:nvCxnSpPr>
        <p:spPr>
          <a:xfrm flipH="1" flipV="1">
            <a:off x="4497175" y="1644915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CBCA78-494D-4429-9A36-BCA6B7B99F1E}"/>
              </a:ext>
            </a:extLst>
          </p:cNvPr>
          <p:cNvSpPr txBox="1"/>
          <p:nvPr/>
        </p:nvSpPr>
        <p:spPr>
          <a:xfrm>
            <a:off x="6613864" y="18507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69E73A-7B6C-4B8B-A03C-32FF15072081}"/>
              </a:ext>
            </a:extLst>
          </p:cNvPr>
          <p:cNvSpPr txBox="1"/>
          <p:nvPr/>
        </p:nvSpPr>
        <p:spPr>
          <a:xfrm>
            <a:off x="8291416" y="57950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67A9A3-AA69-460F-9587-8231D03CB341}"/>
              </a:ext>
            </a:extLst>
          </p:cNvPr>
          <p:cNvSpPr txBox="1"/>
          <p:nvPr/>
        </p:nvSpPr>
        <p:spPr>
          <a:xfrm>
            <a:off x="3152157" y="5204314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267249-0024-4280-AFC6-9088C38CCEA9}"/>
              </a:ext>
            </a:extLst>
          </p:cNvPr>
          <p:cNvSpPr txBox="1"/>
          <p:nvPr/>
        </p:nvSpPr>
        <p:spPr>
          <a:xfrm>
            <a:off x="3110442" y="3494655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406951-E222-4014-B9E0-1F30D8E4CCAD}"/>
              </a:ext>
            </a:extLst>
          </p:cNvPr>
          <p:cNvSpPr txBox="1"/>
          <p:nvPr/>
        </p:nvSpPr>
        <p:spPr>
          <a:xfrm>
            <a:off x="8046500" y="4250433"/>
            <a:ext cx="164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Календарно-учебный график</a:t>
            </a:r>
          </a:p>
        </p:txBody>
      </p:sp>
    </p:spTree>
    <p:extLst>
      <p:ext uri="{BB962C8B-B14F-4D97-AF65-F5344CB8AC3E}">
        <p14:creationId xmlns:p14="http://schemas.microsoft.com/office/powerpoint/2010/main" val="227151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-3.54167E-6 0.00023 L 0.04453 0.00139 L 0.11029 0.00278 C 0.11198 0.00301 0.11615 0.00509 0.11784 0.00579 C 0.12657 0.00903 0.12605 0.00857 0.13386 0.01042 C 0.14323 0.00972 0.15248 0.00996 0.16172 0.0088 C 0.16381 0.00857 0.16563 0.00602 0.16758 0.00579 C 0.18125 0.00417 0.19271 0.0044 0.2056 0.0044 " pathEditMode="relative" rAng="0" ptsTypes="AAAAAAAAA">
                                      <p:cBhvr>
                                        <p:cTn id="10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0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2.08333E-6 0.00023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rAng="0" ptsTypes="AAAAAAAAA">
                                      <p:cBhvr>
                                        <p:cTn id="3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0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4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8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0.00972 L 0.13139 0.04444 C 0.15821 0.05671 0.19922 0.06366 0.24154 0.06366 C 0.29076 0.06366 0.3293 0.05671 0.35626 0.04444 L 0.48894 -0.00972 " pathEditMode="relative" rAng="0" ptsTypes="AAAAA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0" y="365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124" grpId="0"/>
      <p:bldP spid="125" grpId="0"/>
      <p:bldP spid="12" grpId="0"/>
      <p:bldP spid="31" grpId="0"/>
      <p:bldP spid="33" grpId="0"/>
      <p:bldP spid="34" grpId="0"/>
      <p:bldP spid="35" grpId="0"/>
      <p:bldP spid="36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4238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есть»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4322C4-E05A-734C-E3DE-6059B6CA23E5}"/>
              </a:ext>
            </a:extLst>
          </p:cNvPr>
          <p:cNvSpPr/>
          <p:nvPr/>
        </p:nvSpPr>
        <p:spPr>
          <a:xfrm>
            <a:off x="1" y="823283"/>
            <a:ext cx="12191999" cy="6037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126AE09-EF07-33A5-D44A-4BEBCDF1B497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6951F7B-9D47-0C2D-5477-C49342167AA3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3087711-9EA5-4835-A118-F23D195F878D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6990AFAB-BEFF-6B58-FEA5-64E9642DCF67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" name="Умножение 77">
            <a:extLst>
              <a:ext uri="{FF2B5EF4-FFF2-40B4-BE49-F238E27FC236}">
                <a16:creationId xmlns:a16="http://schemas.microsoft.com/office/drawing/2014/main" id="{EE4F6C37-1973-314A-E80D-A982A499218E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867BD26B-B9C4-F0E3-C89B-52E2EAA08E21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3BEB785-5D40-012C-8236-D7C93C9DD21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4FAD071E-AD8E-1FD7-1A6A-F4BA1F02FB93}"/>
              </a:ext>
            </a:extLst>
          </p:cNvPr>
          <p:cNvSpPr/>
          <p:nvPr/>
        </p:nvSpPr>
        <p:spPr>
          <a:xfrm>
            <a:off x="5517469" y="1703710"/>
            <a:ext cx="1405212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сертификата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E610398-8A29-3CFD-9BD0-27019413CC29}"/>
              </a:ext>
            </a:extLst>
          </p:cNvPr>
          <p:cNvSpPr/>
          <p:nvPr/>
        </p:nvSpPr>
        <p:spPr>
          <a:xfrm>
            <a:off x="7158874" y="1703710"/>
            <a:ext cx="1522170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Обращение к подписи директора 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B8F0AA5-FBA3-F2C7-9BE2-146297C1AAC7}"/>
              </a:ext>
            </a:extLst>
          </p:cNvPr>
          <p:cNvSpPr/>
          <p:nvPr/>
        </p:nvSpPr>
        <p:spPr>
          <a:xfrm>
            <a:off x="8928081" y="1703710"/>
            <a:ext cx="1614441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Рассылка сертификатов</a:t>
            </a:r>
          </a:p>
        </p:txBody>
      </p: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33B04470-6759-5E36-2033-AFE1F41C986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922681" y="2129623"/>
            <a:ext cx="236193" cy="12700"/>
          </a:xfrm>
          <a:prstGeom prst="bentConnector3">
            <a:avLst>
              <a:gd name="adj1" fmla="val -24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E02F19DB-C4BB-B636-3063-A1DADCF6CE9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8681044" y="2129623"/>
            <a:ext cx="247037" cy="12700"/>
          </a:xfrm>
          <a:prstGeom prst="bentConnector3">
            <a:avLst>
              <a:gd name="adj1" fmla="val 8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15B63C-9915-D56A-10C8-6C719E87DD2D}"/>
              </a:ext>
            </a:extLst>
          </p:cNvPr>
          <p:cNvSpPr txBox="1"/>
          <p:nvPr/>
        </p:nvSpPr>
        <p:spPr>
          <a:xfrm>
            <a:off x="4493862" y="2331988"/>
            <a:ext cx="100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FA316FC4-F853-20CD-2C6B-8D303699D375}"/>
              </a:ext>
            </a:extLst>
          </p:cNvPr>
          <p:cNvSpPr/>
          <p:nvPr/>
        </p:nvSpPr>
        <p:spPr>
          <a:xfrm>
            <a:off x="6456268" y="3323091"/>
            <a:ext cx="1405212" cy="62372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заполнение расписания</a:t>
            </a: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5C3DCAD8-8D2E-22CC-DC9A-172B6766D7B4}"/>
              </a:ext>
            </a:extLst>
          </p:cNvPr>
          <p:cNvSpPr/>
          <p:nvPr/>
        </p:nvSpPr>
        <p:spPr>
          <a:xfrm>
            <a:off x="6222272" y="4731995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00F51BA2-D060-25E2-9D51-90D71EB0267E}"/>
              </a:ext>
            </a:extLst>
          </p:cNvPr>
          <p:cNvSpPr/>
          <p:nvPr/>
        </p:nvSpPr>
        <p:spPr>
          <a:xfrm>
            <a:off x="8330089" y="4542373"/>
            <a:ext cx="1405212" cy="100296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приказа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D53593A7-F08A-83C6-FE70-5D5830F8E27F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7627484" y="5043856"/>
            <a:ext cx="70260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8C68DF7D-8DB2-A2A1-D669-472C3BE37273}"/>
              </a:ext>
            </a:extLst>
          </p:cNvPr>
          <p:cNvCxnSpPr>
            <a:stCxn id="36" idx="3"/>
            <a:endCxn id="7" idx="2"/>
          </p:cNvCxnSpPr>
          <p:nvPr/>
        </p:nvCxnSpPr>
        <p:spPr>
          <a:xfrm>
            <a:off x="7861480" y="3634954"/>
            <a:ext cx="3585501" cy="1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5F6C3D9-6BE0-F3C6-CC89-A9F4F8D6E83C}"/>
              </a:ext>
            </a:extLst>
          </p:cNvPr>
          <p:cNvCxnSpPr>
            <a:cxnSpLocks/>
            <a:stCxn id="18" idx="3"/>
            <a:endCxn id="7" idx="2"/>
          </p:cNvCxnSpPr>
          <p:nvPr/>
        </p:nvCxnSpPr>
        <p:spPr>
          <a:xfrm>
            <a:off x="10542522" y="2129623"/>
            <a:ext cx="904459" cy="1515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C6B2BF76-34E3-1E11-CEAC-DF552EDAD575}"/>
              </a:ext>
            </a:extLst>
          </p:cNvPr>
          <p:cNvCxnSpPr>
            <a:cxnSpLocks/>
            <a:stCxn id="55" idx="3"/>
            <a:endCxn id="7" idx="2"/>
          </p:cNvCxnSpPr>
          <p:nvPr/>
        </p:nvCxnSpPr>
        <p:spPr>
          <a:xfrm flipV="1">
            <a:off x="9735301" y="3645023"/>
            <a:ext cx="1711680" cy="1398833"/>
          </a:xfrm>
          <a:prstGeom prst="bentConnector3">
            <a:avLst>
              <a:gd name="adj1" fmla="val 734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2F77F0A-05A9-529C-309F-54C0F8FBBF74}"/>
              </a:ext>
            </a:extLst>
          </p:cNvPr>
          <p:cNvSpPr txBox="1"/>
          <p:nvPr/>
        </p:nvSpPr>
        <p:spPr>
          <a:xfrm>
            <a:off x="4782201" y="5245845"/>
            <a:ext cx="93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AABCFD-2DDE-9D0E-0549-424A56285664}"/>
              </a:ext>
            </a:extLst>
          </p:cNvPr>
          <p:cNvSpPr txBox="1"/>
          <p:nvPr/>
        </p:nvSpPr>
        <p:spPr>
          <a:xfrm>
            <a:off x="4753784" y="3852827"/>
            <a:ext cx="129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F28FAF50-83A8-ABD7-2931-B4A33B333CCA}"/>
              </a:ext>
            </a:extLst>
          </p:cNvPr>
          <p:cNvSpPr/>
          <p:nvPr/>
        </p:nvSpPr>
        <p:spPr>
          <a:xfrm>
            <a:off x="5054550" y="4851875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BC063B53-4E12-E1E8-A81F-298853AD0DF3}"/>
              </a:ext>
            </a:extLst>
          </p:cNvPr>
          <p:cNvSpPr/>
          <p:nvPr/>
        </p:nvSpPr>
        <p:spPr>
          <a:xfrm>
            <a:off x="5003318" y="4797139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CAC57C8A-EC66-A512-D02B-2FA3422FD9AE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8286349F-8773-B33E-8DCC-CECF3040D064}"/>
              </a:ext>
            </a:extLst>
          </p:cNvPr>
          <p:cNvSpPr/>
          <p:nvPr/>
        </p:nvSpPr>
        <p:spPr>
          <a:xfrm>
            <a:off x="5257528" y="3438119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8105DC74-8D39-D6B7-251E-D76BCB41DD32}"/>
              </a:ext>
            </a:extLst>
          </p:cNvPr>
          <p:cNvSpPr/>
          <p:nvPr/>
        </p:nvSpPr>
        <p:spPr>
          <a:xfrm>
            <a:off x="4757927" y="1877901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CAEE4C05-F268-2FD9-88EC-8EC96B015A13}"/>
              </a:ext>
            </a:extLst>
          </p:cNvPr>
          <p:cNvSpPr/>
          <p:nvPr/>
        </p:nvSpPr>
        <p:spPr>
          <a:xfrm>
            <a:off x="4809140" y="1929154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32FE5E54-1097-341A-F7B3-33F35F498BED}"/>
              </a:ext>
            </a:extLst>
          </p:cNvPr>
          <p:cNvCxnSpPr>
            <a:cxnSpLocks/>
            <a:stCxn id="125" idx="6"/>
            <a:endCxn id="16" idx="1"/>
          </p:cNvCxnSpPr>
          <p:nvPr/>
        </p:nvCxnSpPr>
        <p:spPr>
          <a:xfrm>
            <a:off x="5248746" y="2124619"/>
            <a:ext cx="268723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0E88A696-A7B8-FDEF-BBA0-B1B9F6AA00DF}"/>
              </a:ext>
            </a:extLst>
          </p:cNvPr>
          <p:cNvCxnSpPr>
            <a:stCxn id="111" idx="6"/>
            <a:endCxn id="36" idx="1"/>
          </p:cNvCxnSpPr>
          <p:nvPr/>
        </p:nvCxnSpPr>
        <p:spPr>
          <a:xfrm flipV="1">
            <a:off x="5693549" y="3634954"/>
            <a:ext cx="762719" cy="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4B81B577-79EC-9E5B-6813-039207E1FE58}"/>
              </a:ext>
            </a:extLst>
          </p:cNvPr>
          <p:cNvCxnSpPr>
            <a:stCxn id="10" idx="3"/>
            <a:endCxn id="111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14DE0B79-ED63-B763-4D95-2A13A123BFD0}"/>
              </a:ext>
            </a:extLst>
          </p:cNvPr>
          <p:cNvCxnSpPr>
            <a:endCxn id="54" idx="1"/>
          </p:cNvCxnSpPr>
          <p:nvPr/>
        </p:nvCxnSpPr>
        <p:spPr>
          <a:xfrm>
            <a:off x="5494137" y="5043856"/>
            <a:ext cx="72813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Соединитель: уступ 137">
            <a:extLst>
              <a:ext uri="{FF2B5EF4-FFF2-40B4-BE49-F238E27FC236}">
                <a16:creationId xmlns:a16="http://schemas.microsoft.com/office/drawing/2014/main" id="{B02BF795-EF8F-E0DD-4FB3-370545353F5B}"/>
              </a:ext>
            </a:extLst>
          </p:cNvPr>
          <p:cNvCxnSpPr>
            <a:endCxn id="125" idx="2"/>
          </p:cNvCxnSpPr>
          <p:nvPr/>
        </p:nvCxnSpPr>
        <p:spPr>
          <a:xfrm rot="5400000" flipH="1" flipV="1">
            <a:off x="3985813" y="2477986"/>
            <a:ext cx="1125480" cy="418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Соединитель: уступ 139">
            <a:extLst>
              <a:ext uri="{FF2B5EF4-FFF2-40B4-BE49-F238E27FC236}">
                <a16:creationId xmlns:a16="http://schemas.microsoft.com/office/drawing/2014/main" id="{A676EE29-7E55-FD12-6043-F68C19F553AA}"/>
              </a:ext>
            </a:extLst>
          </p:cNvPr>
          <p:cNvCxnSpPr>
            <a:endCxn id="109" idx="2"/>
          </p:cNvCxnSpPr>
          <p:nvPr/>
        </p:nvCxnSpPr>
        <p:spPr>
          <a:xfrm rot="16200000" flipH="1">
            <a:off x="4144651" y="4185190"/>
            <a:ext cx="1050782" cy="666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3EAD4FE8-7581-16BB-165B-58F0737EA4C1}"/>
              </a:ext>
            </a:extLst>
          </p:cNvPr>
          <p:cNvSpPr/>
          <p:nvPr/>
        </p:nvSpPr>
        <p:spPr>
          <a:xfrm>
            <a:off x="356663" y="1057828"/>
            <a:ext cx="11437198" cy="551751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 </a:t>
            </a: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в более чем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группах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проведено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150000 учебных занятий.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Трудозатраты при формировании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(&gt; 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минут на каждый документ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endParaRPr lang="ru-RU" sz="2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Й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ПРОЦЕСС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 2400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человеко-часов в год)</a:t>
            </a:r>
            <a:endParaRPr lang="ru-RU" sz="20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30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E3F750-7708-C8C6-59B8-7BEE1828BF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43" y="2813156"/>
            <a:ext cx="1723088" cy="1099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A26D22-EC24-19F1-7A2C-30AAAACBA18C}"/>
              </a:ext>
            </a:extLst>
          </p:cNvPr>
          <p:cNvSpPr txBox="1"/>
          <p:nvPr/>
        </p:nvSpPr>
        <p:spPr>
          <a:xfrm>
            <a:off x="5518559" y="3913723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Система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5134F7-51DB-01F5-21E3-394B8F2244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41" y="4659063"/>
            <a:ext cx="932992" cy="932992"/>
          </a:xfrm>
          <a:prstGeom prst="rect">
            <a:avLst/>
          </a:prstGeom>
        </p:spPr>
      </p:pic>
      <p:pic>
        <p:nvPicPr>
          <p:cNvPr id="2054" name="Picture 6" descr="Цветная иконка Microsoft Word 2019 в PNG, SVG">
            <a:extLst>
              <a:ext uri="{FF2B5EF4-FFF2-40B4-BE49-F238E27FC236}">
                <a16:creationId xmlns:a16="http://schemas.microsoft.com/office/drawing/2014/main" id="{21626196-6994-28AA-05BE-80E876775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173" y="2852493"/>
            <a:ext cx="1020465" cy="102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E43815A9-8496-1DDD-133E-DD3DCD6D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84" y="1336964"/>
            <a:ext cx="856718" cy="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85007C4-74DC-4A91-A5B7-3F1798CBC3C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6891731" y="1765323"/>
            <a:ext cx="2235753" cy="159740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778628F-6A29-FDE8-2DC0-7EF3A132719A}"/>
              </a:ext>
            </a:extLst>
          </p:cNvPr>
          <p:cNvCxnSpPr>
            <a:cxnSpLocks/>
            <a:stCxn id="7" idx="3"/>
            <a:endCxn id="2054" idx="1"/>
          </p:cNvCxnSpPr>
          <p:nvPr/>
        </p:nvCxnSpPr>
        <p:spPr>
          <a:xfrm>
            <a:off x="6891731" y="3362726"/>
            <a:ext cx="1997442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866AA44-F3C9-23C6-0077-6B933A8E6A6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891731" y="3362726"/>
            <a:ext cx="2168810" cy="176283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1C11C6C1-1318-B6CB-79C0-7C41EBC0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23" y="4935294"/>
            <a:ext cx="955171" cy="95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A5FC93E-3E22-3DE4-4E1F-668FDF77DB1B}"/>
              </a:ext>
            </a:extLst>
          </p:cNvPr>
          <p:cNvSpPr txBox="1"/>
          <p:nvPr/>
        </p:nvSpPr>
        <p:spPr>
          <a:xfrm>
            <a:off x="930329" y="5806442"/>
            <a:ext cx="233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Обучающиеся «РШТ»</a:t>
            </a: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9A14343-748A-6993-A20D-B0CDEF0699BB}"/>
              </a:ext>
            </a:extLst>
          </p:cNvPr>
          <p:cNvCxnSpPr>
            <a:cxnSpLocks/>
            <a:stCxn id="2064" idx="3"/>
            <a:endCxn id="7" idx="1"/>
          </p:cNvCxnSpPr>
          <p:nvPr/>
        </p:nvCxnSpPr>
        <p:spPr>
          <a:xfrm>
            <a:off x="2393990" y="3043817"/>
            <a:ext cx="2774653" cy="31890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AA6F343-E4EB-30A7-321C-BCDEA3C918D8}"/>
              </a:ext>
            </a:extLst>
          </p:cNvPr>
          <p:cNvCxnSpPr>
            <a:cxnSpLocks/>
            <a:stCxn id="2062" idx="3"/>
            <a:endCxn id="7" idx="1"/>
          </p:cNvCxnSpPr>
          <p:nvPr/>
        </p:nvCxnSpPr>
        <p:spPr>
          <a:xfrm flipV="1">
            <a:off x="2386874" y="3362726"/>
            <a:ext cx="2781769" cy="88141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20251855-FF3C-2183-28AD-A4B40F4178D7}"/>
              </a:ext>
            </a:extLst>
          </p:cNvPr>
          <p:cNvCxnSpPr>
            <a:cxnSpLocks/>
            <a:stCxn id="2060" idx="3"/>
            <a:endCxn id="7" idx="1"/>
          </p:cNvCxnSpPr>
          <p:nvPr/>
        </p:nvCxnSpPr>
        <p:spPr>
          <a:xfrm flipV="1">
            <a:off x="2544894" y="3362726"/>
            <a:ext cx="2623749" cy="205015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2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96AD53F5-73A1-1DCF-75F5-F82E3B11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58" y="3851684"/>
            <a:ext cx="784916" cy="7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733DC4D-3E28-C987-2CF0-6863C4AFB1F8}"/>
              </a:ext>
            </a:extLst>
          </p:cNvPr>
          <p:cNvSpPr txBox="1"/>
          <p:nvPr/>
        </p:nvSpPr>
        <p:spPr>
          <a:xfrm>
            <a:off x="1208449" y="4475843"/>
            <a:ext cx="1562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Мероприятия</a:t>
            </a:r>
          </a:p>
        </p:txBody>
      </p:sp>
      <p:pic>
        <p:nvPicPr>
          <p:cNvPr id="2064" name="Picture 16" descr="Учебный план – Бесплатные иконки: файлы и папки">
            <a:extLst>
              <a:ext uri="{FF2B5EF4-FFF2-40B4-BE49-F238E27FC236}">
                <a16:creationId xmlns:a16="http://schemas.microsoft.com/office/drawing/2014/main" id="{A3610B60-28A2-6E52-0947-64D49B9C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99" y="2577321"/>
            <a:ext cx="932991" cy="9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71EA735-E2E1-387E-8032-8AC882483311}"/>
              </a:ext>
            </a:extLst>
          </p:cNvPr>
          <p:cNvSpPr txBox="1"/>
          <p:nvPr/>
        </p:nvSpPr>
        <p:spPr>
          <a:xfrm>
            <a:off x="923499" y="3464821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Учебные материалы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790313-D7E8-2340-0B8E-D5921CD544BD}"/>
              </a:ext>
            </a:extLst>
          </p:cNvPr>
          <p:cNvSpPr txBox="1"/>
          <p:nvPr/>
        </p:nvSpPr>
        <p:spPr>
          <a:xfrm>
            <a:off x="9984202" y="1435194"/>
            <a:ext cx="165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Создание сертификатов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1B90B4-CF4C-1B74-F091-72E244A60E97}"/>
              </a:ext>
            </a:extLst>
          </p:cNvPr>
          <p:cNvSpPr txBox="1"/>
          <p:nvPr/>
        </p:nvSpPr>
        <p:spPr>
          <a:xfrm>
            <a:off x="9846353" y="3059461"/>
            <a:ext cx="212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Формирование приказов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6F0BA6-1058-79CC-0072-3FC77CF5EAB2}"/>
              </a:ext>
            </a:extLst>
          </p:cNvPr>
          <p:cNvSpPr txBox="1"/>
          <p:nvPr/>
        </p:nvSpPr>
        <p:spPr>
          <a:xfrm>
            <a:off x="10094766" y="4477391"/>
            <a:ext cx="17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Выгрузка календарно-учебного плана и электронного журнала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F8AD05F-EC58-4E5C-B793-B3F0D45302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24" y="6262541"/>
            <a:ext cx="1010152" cy="68786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2F8B9D-284B-484A-9EDF-7044A40565F5}"/>
              </a:ext>
            </a:extLst>
          </p:cNvPr>
          <p:cNvSpPr txBox="1"/>
          <p:nvPr/>
        </p:nvSpPr>
        <p:spPr>
          <a:xfrm>
            <a:off x="5654708" y="6077875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Данные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312D042-C60E-4143-9F91-F4CCA300177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46" y="3115732"/>
            <a:ext cx="751181" cy="51151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FC3AC2A-229B-4DE3-948B-688F7BAAC85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589" y="3955449"/>
            <a:ext cx="751181" cy="51151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01A4738-0DAA-4589-9799-FD8262BE6F6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28" y="4720764"/>
            <a:ext cx="751181" cy="511519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AD0E74E-1CAC-913D-2013-54B0A118B3C7}"/>
              </a:ext>
            </a:extLst>
          </p:cNvPr>
          <p:cNvCxnSpPr>
            <a:cxnSpLocks/>
            <a:stCxn id="3074" idx="3"/>
            <a:endCxn id="7" idx="1"/>
          </p:cNvCxnSpPr>
          <p:nvPr/>
        </p:nvCxnSpPr>
        <p:spPr>
          <a:xfrm>
            <a:off x="2536307" y="1675630"/>
            <a:ext cx="2632336" cy="168709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Группа – Бесплатные иконки: люди">
            <a:extLst>
              <a:ext uri="{FF2B5EF4-FFF2-40B4-BE49-F238E27FC236}">
                <a16:creationId xmlns:a16="http://schemas.microsoft.com/office/drawing/2014/main" id="{0D2111A9-31E6-9A29-DA5E-D9F96631B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78" y="1128915"/>
            <a:ext cx="1093429" cy="10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D68F7A-C2A3-7760-599F-605448196CB4}"/>
              </a:ext>
            </a:extLst>
          </p:cNvPr>
          <p:cNvSpPr txBox="1"/>
          <p:nvPr/>
        </p:nvSpPr>
        <p:spPr>
          <a:xfrm>
            <a:off x="1005202" y="1941468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Сотрудники РШТ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ED88057-F06F-8372-3ED0-DC3261274CA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86" y="2161068"/>
            <a:ext cx="718386" cy="4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C623FC6-CC02-47FC-82E9-4D955AEB6000}"/>
              </a:ext>
            </a:extLst>
          </p:cNvPr>
          <p:cNvSpPr/>
          <p:nvPr/>
        </p:nvSpPr>
        <p:spPr>
          <a:xfrm>
            <a:off x="1" y="813536"/>
            <a:ext cx="12192000" cy="60371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46D5ED2B-8BF9-0EAB-A2AF-B693A5E31EAC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159E4B1-7AA9-33EC-4348-0EC9EA3656A2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5D2727B-FE63-F9EB-C588-0278B7A93811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5BC479DB-5829-76B4-00B0-F3109688CA53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Умножение 77">
            <a:extLst>
              <a:ext uri="{FF2B5EF4-FFF2-40B4-BE49-F238E27FC236}">
                <a16:creationId xmlns:a16="http://schemas.microsoft.com/office/drawing/2014/main" id="{73733A6D-E041-5687-48FC-E4F0FD423193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FC4E0395-EFCB-C580-26D5-217EAAED3BF6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6C4440F-9532-EE4D-36B4-7A4C7F0BC07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9D7A95-4E03-CE2C-97BF-018C40F2100E}"/>
              </a:ext>
            </a:extLst>
          </p:cNvPr>
          <p:cNvSpPr txBox="1"/>
          <p:nvPr/>
        </p:nvSpPr>
        <p:spPr>
          <a:xfrm>
            <a:off x="4911365" y="2716923"/>
            <a:ext cx="10002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919722-7440-AF98-0F51-1B05D2D8513D}"/>
              </a:ext>
            </a:extLst>
          </p:cNvPr>
          <p:cNvSpPr txBox="1"/>
          <p:nvPr/>
        </p:nvSpPr>
        <p:spPr>
          <a:xfrm>
            <a:off x="4961201" y="5282412"/>
            <a:ext cx="9330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5F75C1-E33E-D72E-0736-E0B4437C3933}"/>
              </a:ext>
            </a:extLst>
          </p:cNvPr>
          <p:cNvSpPr txBox="1"/>
          <p:nvPr/>
        </p:nvSpPr>
        <p:spPr>
          <a:xfrm>
            <a:off x="4805781" y="3889184"/>
            <a:ext cx="12971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635266B-E7B1-8E7C-AA14-B169DB9DF046}"/>
              </a:ext>
            </a:extLst>
          </p:cNvPr>
          <p:cNvSpPr/>
          <p:nvPr/>
        </p:nvSpPr>
        <p:spPr>
          <a:xfrm>
            <a:off x="5231975" y="4841400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6EC8D609-CC2E-786D-DBA0-2653831FE5FB}"/>
              </a:ext>
            </a:extLst>
          </p:cNvPr>
          <p:cNvSpPr/>
          <p:nvPr/>
        </p:nvSpPr>
        <p:spPr>
          <a:xfrm>
            <a:off x="5180744" y="4791533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59DFBA42-CBBD-FD3D-1AE3-133A7C4C233F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030A35F-0C6E-1188-091B-FB7E24A07FFC}"/>
              </a:ext>
            </a:extLst>
          </p:cNvPr>
          <p:cNvSpPr/>
          <p:nvPr/>
        </p:nvSpPr>
        <p:spPr>
          <a:xfrm>
            <a:off x="5253961" y="3439932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F02A161D-6442-5BBA-E7CB-61678AC22AB4}"/>
              </a:ext>
            </a:extLst>
          </p:cNvPr>
          <p:cNvSpPr/>
          <p:nvPr/>
        </p:nvSpPr>
        <p:spPr>
          <a:xfrm>
            <a:off x="5160857" y="226740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FE945DE-574D-05F8-96FC-30354389B542}"/>
              </a:ext>
            </a:extLst>
          </p:cNvPr>
          <p:cNvSpPr/>
          <p:nvPr/>
        </p:nvSpPr>
        <p:spPr>
          <a:xfrm>
            <a:off x="5212505" y="2317275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8A32667-EE73-0CA2-868B-09092A25C846}"/>
              </a:ext>
            </a:extLst>
          </p:cNvPr>
          <p:cNvCxnSpPr>
            <a:cxnSpLocks/>
            <a:stCxn id="30" idx="6"/>
            <a:endCxn id="50" idx="1"/>
          </p:cNvCxnSpPr>
          <p:nvPr/>
        </p:nvCxnSpPr>
        <p:spPr>
          <a:xfrm flipV="1">
            <a:off x="5651676" y="2514125"/>
            <a:ext cx="2381371" cy="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90D9386-C46C-CC79-90D3-18C6A812EA46}"/>
              </a:ext>
            </a:extLst>
          </p:cNvPr>
          <p:cNvCxnSpPr>
            <a:cxnSpLocks/>
            <a:stCxn id="28" idx="6"/>
            <a:endCxn id="48" idx="1"/>
          </p:cNvCxnSpPr>
          <p:nvPr/>
        </p:nvCxnSpPr>
        <p:spPr>
          <a:xfrm>
            <a:off x="5693549" y="3635786"/>
            <a:ext cx="2339498" cy="92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C9E7838-975C-0C77-D951-09C8A490DF40}"/>
              </a:ext>
            </a:extLst>
          </p:cNvPr>
          <p:cNvCxnSpPr>
            <a:stCxn id="6" idx="3"/>
            <a:endCxn id="28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F8389F2-132C-EF24-1630-D36AE0D623AB}"/>
              </a:ext>
            </a:extLst>
          </p:cNvPr>
          <p:cNvCxnSpPr>
            <a:cxnSpLocks/>
            <a:stCxn id="27" idx="6"/>
            <a:endCxn id="49" idx="1"/>
          </p:cNvCxnSpPr>
          <p:nvPr/>
        </p:nvCxnSpPr>
        <p:spPr>
          <a:xfrm>
            <a:off x="5671563" y="5038251"/>
            <a:ext cx="2361484" cy="560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B8269F3A-9D79-4153-C447-5CE6A0E05935}"/>
              </a:ext>
            </a:extLst>
          </p:cNvPr>
          <p:cNvCxnSpPr>
            <a:cxnSpLocks/>
            <a:stCxn id="6" idx="0"/>
            <a:endCxn id="30" idx="2"/>
          </p:cNvCxnSpPr>
          <p:nvPr/>
        </p:nvCxnSpPr>
        <p:spPr>
          <a:xfrm rot="5400000" flipH="1" flipV="1">
            <a:off x="4375542" y="2480495"/>
            <a:ext cx="751683" cy="818947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D226A84F-526A-418A-982C-EEEB18193100}"/>
              </a:ext>
            </a:extLst>
          </p:cNvPr>
          <p:cNvCxnSpPr>
            <a:cxnSpLocks/>
            <a:stCxn id="6" idx="2"/>
            <a:endCxn id="27" idx="2"/>
          </p:cNvCxnSpPr>
          <p:nvPr/>
        </p:nvCxnSpPr>
        <p:spPr>
          <a:xfrm rot="16200000" flipH="1">
            <a:off x="4235146" y="4092653"/>
            <a:ext cx="1052362" cy="838834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Вектор Иконки Хранилища Базы Данных Для Дизайна Вашего Сайта Логотипа  Приложения Пользовательского Интерфейса Иллюстрация — стоковая векторная  графика и другие изображения на тему Иконка - iStock">
            <a:extLst>
              <a:ext uri="{FF2B5EF4-FFF2-40B4-BE49-F238E27FC236}">
                <a16:creationId xmlns:a16="http://schemas.microsoft.com/office/drawing/2014/main" id="{AE5D1E4D-F822-F09C-7B64-820E86665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555" y="1109439"/>
            <a:ext cx="827648" cy="82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0FA6395-98A0-F87E-B951-B729B25A1E75}"/>
              </a:ext>
            </a:extLst>
          </p:cNvPr>
          <p:cNvSpPr txBox="1"/>
          <p:nvPr/>
        </p:nvSpPr>
        <p:spPr>
          <a:xfrm>
            <a:off x="6102931" y="910807"/>
            <a:ext cx="162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Единое хранилище</a:t>
            </a: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34D835DE-6941-C4E3-419A-346B9B60F1DA}"/>
              </a:ext>
            </a:extLst>
          </p:cNvPr>
          <p:cNvSpPr/>
          <p:nvPr/>
        </p:nvSpPr>
        <p:spPr>
          <a:xfrm>
            <a:off x="8033047" y="3318595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05B455D0-1A28-09D1-CACB-F9D0172CED83}"/>
              </a:ext>
            </a:extLst>
          </p:cNvPr>
          <p:cNvSpPr/>
          <p:nvPr/>
        </p:nvSpPr>
        <p:spPr>
          <a:xfrm>
            <a:off x="8033047" y="4717429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D44522CF-802F-9E39-D41D-B44863940F2D}"/>
              </a:ext>
            </a:extLst>
          </p:cNvPr>
          <p:cNvSpPr/>
          <p:nvPr/>
        </p:nvSpPr>
        <p:spPr>
          <a:xfrm>
            <a:off x="8033047" y="2187697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44FA33D8-FDD1-813E-06CD-E7402C8F6905}"/>
              </a:ext>
            </a:extLst>
          </p:cNvPr>
          <p:cNvCxnSpPr>
            <a:cxnSpLocks/>
            <a:stCxn id="50" idx="3"/>
            <a:endCxn id="3" idx="2"/>
          </p:cNvCxnSpPr>
          <p:nvPr/>
        </p:nvCxnSpPr>
        <p:spPr>
          <a:xfrm>
            <a:off x="9438259" y="2514125"/>
            <a:ext cx="2008722" cy="1130898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94DBB45C-274C-D441-764E-C200E085A166}"/>
              </a:ext>
            </a:extLst>
          </p:cNvPr>
          <p:cNvCxnSpPr>
            <a:stCxn id="49" idx="3"/>
            <a:endCxn id="3" idx="2"/>
          </p:cNvCxnSpPr>
          <p:nvPr/>
        </p:nvCxnSpPr>
        <p:spPr>
          <a:xfrm flipV="1">
            <a:off x="9438259" y="3645023"/>
            <a:ext cx="2008722" cy="1398834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58BA909E-7126-2102-5A2E-7C4A00EFA4F5}"/>
              </a:ext>
            </a:extLst>
          </p:cNvPr>
          <p:cNvCxnSpPr>
            <a:stCxn id="48" idx="3"/>
            <a:endCxn id="3" idx="2"/>
          </p:cNvCxnSpPr>
          <p:nvPr/>
        </p:nvCxnSpPr>
        <p:spPr>
          <a:xfrm>
            <a:off x="9438259" y="3645023"/>
            <a:ext cx="2008722" cy="12700"/>
          </a:xfrm>
          <a:prstGeom prst="bentConnector3">
            <a:avLst>
              <a:gd name="adj1" fmla="val 9963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BDE2F8E2-FCE7-E5AF-0E62-22832025AD96}"/>
              </a:ext>
            </a:extLst>
          </p:cNvPr>
          <p:cNvCxnSpPr>
            <a:stCxn id="2050" idx="2"/>
            <a:endCxn id="48" idx="0"/>
          </p:cNvCxnSpPr>
          <p:nvPr/>
        </p:nvCxnSpPr>
        <p:spPr>
          <a:xfrm rot="16200000" flipH="1">
            <a:off x="7132762" y="1715704"/>
            <a:ext cx="1381508" cy="1824274"/>
          </a:xfrm>
          <a:prstGeom prst="bentConnector3">
            <a:avLst>
              <a:gd name="adj1" fmla="val 80603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Соединитель: уступ 78">
            <a:extLst>
              <a:ext uri="{FF2B5EF4-FFF2-40B4-BE49-F238E27FC236}">
                <a16:creationId xmlns:a16="http://schemas.microsoft.com/office/drawing/2014/main" id="{0AFEC1C6-84A4-504A-B445-2043793F16AE}"/>
              </a:ext>
            </a:extLst>
          </p:cNvPr>
          <p:cNvCxnSpPr>
            <a:endCxn id="50" idx="0"/>
          </p:cNvCxnSpPr>
          <p:nvPr/>
        </p:nvCxnSpPr>
        <p:spPr>
          <a:xfrm>
            <a:off x="7324725" y="1524000"/>
            <a:ext cx="1410928" cy="663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9C38F5DE-B0F7-0F48-5907-BBFDAD19E753}"/>
              </a:ext>
            </a:extLst>
          </p:cNvPr>
          <p:cNvCxnSpPr>
            <a:stCxn id="2050" idx="2"/>
          </p:cNvCxnSpPr>
          <p:nvPr/>
        </p:nvCxnSpPr>
        <p:spPr>
          <a:xfrm rot="16200000" flipH="1">
            <a:off x="6433345" y="2415121"/>
            <a:ext cx="2780342" cy="1824274"/>
          </a:xfrm>
          <a:prstGeom prst="bentConnector3">
            <a:avLst>
              <a:gd name="adj1" fmla="val 8631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3772E86-9435-F03F-6A26-6979FAB3B4FC}"/>
              </a:ext>
            </a:extLst>
          </p:cNvPr>
          <p:cNvSpPr txBox="1"/>
          <p:nvPr/>
        </p:nvSpPr>
        <p:spPr>
          <a:xfrm>
            <a:off x="7541255" y="1286520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810F27-B84B-7C99-9C43-3CD34C7DE64B}"/>
              </a:ext>
            </a:extLst>
          </p:cNvPr>
          <p:cNvSpPr txBox="1"/>
          <p:nvPr/>
        </p:nvSpPr>
        <p:spPr>
          <a:xfrm>
            <a:off x="7315802" y="2810276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0923F4-0FE5-BF28-FBBA-D418F2207BF9}"/>
              </a:ext>
            </a:extLst>
          </p:cNvPr>
          <p:cNvSpPr txBox="1"/>
          <p:nvPr/>
        </p:nvSpPr>
        <p:spPr>
          <a:xfrm>
            <a:off x="7304021" y="4086349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</p:spTree>
    <p:extLst>
      <p:ext uri="{BB962C8B-B14F-4D97-AF65-F5344CB8AC3E}">
        <p14:creationId xmlns:p14="http://schemas.microsoft.com/office/powerpoint/2010/main" val="100465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41986"/>
              </p:ext>
            </p:extLst>
          </p:nvPr>
        </p:nvGraphicFramePr>
        <p:xfrm>
          <a:off x="0" y="1197204"/>
          <a:ext cx="12191999" cy="568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900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100866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97096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 (заполнение расписания)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84833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Электронный 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Нормативно-правовое сопровождение образовательного процесса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файлов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деятельности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25538" y="2640073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37982" y="3019560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470614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25540" y="387320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678926" y="2337978"/>
            <a:ext cx="241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о сотрудниках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171599" y="3360183"/>
            <a:ext cx="344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учебных программах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3" y="2299620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92249" y="2702208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92249" y="3101282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44545" y="3503870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400358" y="1067941"/>
            <a:ext cx="210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Нормативные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документы «РШТ»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5020436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99542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15F7A5-B379-4C8C-92A3-2CC5D3C07CFB}"/>
              </a:ext>
            </a:extLst>
          </p:cNvPr>
          <p:cNvSpPr txBox="1"/>
          <p:nvPr/>
        </p:nvSpPr>
        <p:spPr>
          <a:xfrm rot="16200000">
            <a:off x="3932616" y="5478502"/>
            <a:ext cx="179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Администратор</a:t>
            </a:r>
          </a:p>
        </p:txBody>
      </p: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E77D2843-276F-4660-A995-444F441F4DC7}"/>
              </a:ext>
            </a:extLst>
          </p:cNvPr>
          <p:cNvCxnSpPr/>
          <p:nvPr/>
        </p:nvCxnSpPr>
        <p:spPr>
          <a:xfrm>
            <a:off x="8425539" y="4243399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91E41F-16F1-6E0D-C67A-977F491C2DBD}"/>
              </a:ext>
            </a:extLst>
          </p:cNvPr>
          <p:cNvSpPr txBox="1"/>
          <p:nvPr/>
        </p:nvSpPr>
        <p:spPr>
          <a:xfrm>
            <a:off x="9280966" y="3916903"/>
            <a:ext cx="226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Отчётные документы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11061</TotalTime>
  <Words>1445</Words>
  <Application>Microsoft Office PowerPoint</Application>
  <PresentationFormat>Широкоэкранный</PresentationFormat>
  <Paragraphs>271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8" baseType="lpstr">
      <vt:lpstr>Aptos</vt:lpstr>
      <vt:lpstr>Arial</vt:lpstr>
      <vt:lpstr>Calibri</vt:lpstr>
      <vt:lpstr>Calibri Light</vt:lpstr>
      <vt:lpstr>Franklin Gothic Book</vt:lpstr>
      <vt:lpstr>Symbol</vt:lpstr>
      <vt:lpstr>Tahoma</vt:lpstr>
      <vt:lpstr>Times New Roman</vt:lpstr>
      <vt:lpstr>Небесная</vt:lpstr>
      <vt:lpstr>ВЫПУСКНАЯ КВАЛИФИКАЦИОННАЯ РАБОТА «Автоматизация СОПРОВОЖДЕНИЯ образовательного процесса в организации Региональный школьный технопарк»</vt:lpstr>
      <vt:lpstr>Введение</vt:lpstr>
      <vt:lpstr>ПРОЦЕСС «КАК есть»</vt:lpstr>
      <vt:lpstr>ПРОЦЕСС «КАК есть»</vt:lpstr>
      <vt:lpstr>ПРОЦЕСС «КАК БУДЕТ»</vt:lpstr>
      <vt:lpstr>ПРОЦЕСС «КАК Будет»</vt:lpstr>
      <vt:lpstr>Обзор аналогов </vt:lpstr>
      <vt:lpstr>Цель и задачи</vt:lpstr>
      <vt:lpstr>Презентация PowerPoint</vt:lpstr>
      <vt:lpstr>Презентация PowerPoint</vt:lpstr>
      <vt:lpstr>ИНФОЛОГИЧЕСКАЯ МОДЕЛЬ СИСТЕМЫ</vt:lpstr>
      <vt:lpstr>ШАБЛОНЫ ДОКУМЕНТОВ</vt:lpstr>
      <vt:lpstr>РАЗРАБОТАННЫЕ ИНТЕРФЕЙСЫ</vt:lpstr>
      <vt:lpstr>Презентация PowerPoint</vt:lpstr>
      <vt:lpstr>СВЕДЕНИЯ О проекте</vt:lpstr>
      <vt:lpstr>Системные требования</vt:lpstr>
      <vt:lpstr>Заключение</vt:lpstr>
      <vt:lpstr>акт внедрения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190</cp:revision>
  <dcterms:created xsi:type="dcterms:W3CDTF">2024-12-19T16:39:57Z</dcterms:created>
  <dcterms:modified xsi:type="dcterms:W3CDTF">2025-05-19T18:24:48Z</dcterms:modified>
</cp:coreProperties>
</file>