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5" r:id="rId1"/>
  </p:sldMasterIdLst>
  <p:sldIdLst>
    <p:sldId id="256" r:id="rId2"/>
    <p:sldId id="266" r:id="rId3"/>
    <p:sldId id="257" r:id="rId4"/>
    <p:sldId id="268" r:id="rId5"/>
    <p:sldId id="269" r:id="rId6"/>
    <p:sldId id="258" r:id="rId7"/>
    <p:sldId id="270" r:id="rId8"/>
    <p:sldId id="265" r:id="rId9"/>
    <p:sldId id="281" r:id="rId10"/>
    <p:sldId id="279" r:id="rId11"/>
    <p:sldId id="264" r:id="rId12"/>
    <p:sldId id="259" r:id="rId13"/>
    <p:sldId id="267" r:id="rId14"/>
    <p:sldId id="260" r:id="rId15"/>
    <p:sldId id="271" r:id="rId16"/>
    <p:sldId id="276" r:id="rId17"/>
    <p:sldId id="277" r:id="rId18"/>
    <p:sldId id="274" r:id="rId19"/>
    <p:sldId id="273" r:id="rId20"/>
    <p:sldId id="26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292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53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02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73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2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187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873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7077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09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6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50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848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7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469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8457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42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AA23-66BC-4D18-B172-603E1DD06669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375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5E2AA23-66BC-4D18-B172-603E1DD06669}" type="datetimeFigureOut">
              <a:rPr lang="ru-RU" smtClean="0"/>
              <a:t>02.02.2025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C0A0-8DE9-4942-9F1B-2332F349D00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9348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  <p:sldLayoutId id="2147483937" r:id="rId12"/>
    <p:sldLayoutId id="2147483938" r:id="rId13"/>
    <p:sldLayoutId id="2147483939" r:id="rId14"/>
    <p:sldLayoutId id="2147483940" r:id="rId15"/>
    <p:sldLayoutId id="2147483941" r:id="rId16"/>
    <p:sldLayoutId id="2147483942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47B5D4-7211-3A7A-1F23-7EAAE6B7E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78964"/>
            <a:ext cx="12191999" cy="1898904"/>
          </a:xfrm>
        </p:spPr>
        <p:txBody>
          <a:bodyPr>
            <a:normAutofit/>
          </a:bodyPr>
          <a:lstStyle/>
          <a:p>
            <a:pPr algn="ctr"/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ЭКСПЛУАТАЦИОННАЯ ПРАКТИКА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«Автоматизация планирования образовательного процесса в организации «Региональный школьный технопарк»»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B19B86-2B83-A910-EFA1-A26475E88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96912" y="5120640"/>
            <a:ext cx="4895088" cy="1737360"/>
          </a:xfrm>
        </p:spPr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обучающийся гр. ДИНРБ-41      Кузургалиев Радмир Алексеевич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</a:p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 ХОМЕНКО ТАТЬЯНА ВЛАДИМИРОВНА</a:t>
            </a: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E1A4E15-5579-B7B5-7AF1-6EA4432CA0D6}"/>
              </a:ext>
            </a:extLst>
          </p:cNvPr>
          <p:cNvSpPr/>
          <p:nvPr/>
        </p:nvSpPr>
        <p:spPr>
          <a:xfrm>
            <a:off x="2569440" y="0"/>
            <a:ext cx="6870240" cy="2610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5600" tIns="37800" rIns="75600" bIns="37800" numCol="1" spcCol="0" anchor="ctr">
            <a:spAutoFit/>
          </a:bodyPr>
          <a:lstStyle/>
          <a:p>
            <a:pPr algn="ctr" defTabSz="756000">
              <a:lnSpc>
                <a:spcPct val="100000"/>
              </a:lnSpc>
            </a:pPr>
            <a:r>
              <a:rPr lang="ru-RU" sz="1200" strike="noStrike" spc="-1" dirty="0">
                <a:latin typeface="Times New Roman"/>
                <a:ea typeface="Calibri"/>
              </a:rPr>
              <a:t> «Астраханский государственный технический университет»</a:t>
            </a:r>
            <a:endParaRPr lang="ru-RU" sz="120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507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5F82F-1EB5-583F-6A4F-D81FA709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E9281-6987-B9AF-B3B0-20591D33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A0FC47-BF08-714A-A548-0EDAAC3CB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983"/>
            <a:ext cx="12192000" cy="5705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2562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58E96D-BFC8-7CAA-1F2A-C07C48E8E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Обзор аналогов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AF7395E8-8E25-6BD2-768A-9DC1651A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426397"/>
              </p:ext>
            </p:extLst>
          </p:nvPr>
        </p:nvGraphicFramePr>
        <p:xfrm>
          <a:off x="0" y="1527048"/>
          <a:ext cx="12192000" cy="5330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565">
                  <a:extLst>
                    <a:ext uri="{9D8B030D-6E8A-4147-A177-3AD203B41FA5}">
                      <a16:colId xmlns:a16="http://schemas.microsoft.com/office/drawing/2014/main" val="4024464323"/>
                    </a:ext>
                  </a:extLst>
                </a:gridCol>
                <a:gridCol w="2390759">
                  <a:extLst>
                    <a:ext uri="{9D8B030D-6E8A-4147-A177-3AD203B41FA5}">
                      <a16:colId xmlns:a16="http://schemas.microsoft.com/office/drawing/2014/main" val="789667970"/>
                    </a:ext>
                  </a:extLst>
                </a:gridCol>
                <a:gridCol w="1992302">
                  <a:extLst>
                    <a:ext uri="{9D8B030D-6E8A-4147-A177-3AD203B41FA5}">
                      <a16:colId xmlns:a16="http://schemas.microsoft.com/office/drawing/2014/main" val="96791430"/>
                    </a:ext>
                  </a:extLst>
                </a:gridCol>
                <a:gridCol w="3415374">
                  <a:extLst>
                    <a:ext uri="{9D8B030D-6E8A-4147-A177-3AD203B41FA5}">
                      <a16:colId xmlns:a16="http://schemas.microsoft.com/office/drawing/2014/main" val="856223068"/>
                    </a:ext>
                  </a:extLst>
                </a:gridCol>
              </a:tblGrid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Характеристики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«Моя школа»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</a:t>
                      </a:r>
                      <a:r>
                        <a:rPr lang="ru-RU" dirty="0" err="1"/>
                        <a:t>Сферум</a:t>
                      </a:r>
                      <a:r>
                        <a:rPr lang="ru-RU" dirty="0"/>
                        <a:t>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«</a:t>
                      </a:r>
                      <a:r>
                        <a:rPr lang="en-US" dirty="0"/>
                        <a:t>Google </a:t>
                      </a:r>
                      <a:r>
                        <a:rPr lang="ru-RU" dirty="0"/>
                        <a:t>Класс»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119770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 планирования</a:t>
                      </a:r>
                      <a:r>
                        <a:rPr lang="ru-RU" baseline="0" dirty="0"/>
                        <a:t> занятий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85184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</a:t>
                      </a:r>
                      <a:r>
                        <a:rPr lang="ru-RU" baseline="0" dirty="0"/>
                        <a:t> учёта учебных и </a:t>
                      </a:r>
                      <a:r>
                        <a:rPr lang="ru-RU" baseline="0" dirty="0" err="1"/>
                        <a:t>внеучебных</a:t>
                      </a:r>
                      <a:r>
                        <a:rPr lang="ru-RU" baseline="0" dirty="0"/>
                        <a:t> мероприятий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47314"/>
                  </a:ext>
                </a:extLst>
              </a:tr>
              <a:tr h="691049">
                <a:tc>
                  <a:txBody>
                    <a:bodyPr/>
                    <a:lstStyle/>
                    <a:p>
                      <a:r>
                        <a:rPr lang="ru-RU" dirty="0"/>
                        <a:t>Возможность</a:t>
                      </a:r>
                      <a:r>
                        <a:rPr lang="ru-RU" baseline="0" dirty="0"/>
                        <a:t> учёта достижений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550379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Аналитика</a:t>
                      </a:r>
                      <a:r>
                        <a:rPr lang="ru-RU" baseline="0" dirty="0"/>
                        <a:t> образовательного процесса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0762573"/>
                  </a:ext>
                </a:extLst>
              </a:tr>
              <a:tr h="987213">
                <a:tc>
                  <a:txBody>
                    <a:bodyPr/>
                    <a:lstStyle/>
                    <a:p>
                      <a:r>
                        <a:rPr lang="ru-RU" dirty="0"/>
                        <a:t>Управление</a:t>
                      </a:r>
                      <a:r>
                        <a:rPr lang="ru-RU" baseline="0" dirty="0"/>
                        <a:t> административным процессом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541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56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228CCA-5492-A6D2-6987-20C1B13B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15C425-27BE-08A5-B553-85EB3DF1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Цель разработки информационной системы для организации "Региональный школьный технопарк" заключается в создании эффективной информационной системы, способной обеспечить планирование образовательного процесса и документооборота в организации «Региональный школьный технопарк».</a:t>
            </a:r>
          </a:p>
        </p:txBody>
      </p:sp>
    </p:spTree>
    <p:extLst>
      <p:ext uri="{BB962C8B-B14F-4D97-AF65-F5344CB8AC3E}">
        <p14:creationId xmlns:p14="http://schemas.microsoft.com/office/powerpoint/2010/main" val="428512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D779D-A178-FFC4-2917-0727610A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DEDEFFF-C6ED-5668-24F3-A487D5BE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201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Достижение данной цели сопровождается следующими задачами:</a:t>
            </a:r>
          </a:p>
          <a:p>
            <a:pPr marL="685800"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проектирование базы данных;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полученной системы;</a:t>
            </a:r>
          </a:p>
          <a:p>
            <a:pPr lvl="1" indent="-3429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информационной системы в организации.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28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b="0" strike="noStrike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Назначение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F0795-2645-DA34-3D5E-2F3C4441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Назначение автоматизированной (информационной) системы «Регионального школьного технопарка» заключается в обеспечении бесперебойной и эффективной работы системы автоматизации образовательного процесса. Программный продукт позволяет автоматизировать планирование образовательного и административный процесс в организации.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715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C178F-897F-72DD-D2CE-5CE78BCC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C758F2-E6BA-E1F5-FE07-2A0CB69D6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Изображение3">
            <a:extLst>
              <a:ext uri="{FF2B5EF4-FFF2-40B4-BE49-F238E27FC236}">
                <a16:creationId xmlns:a16="http://schemas.microsoft.com/office/drawing/2014/main" id="{D4CCEEE3-29C3-6CB8-62F3-172222F86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1243584"/>
            <a:ext cx="12192000" cy="561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25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Прототипы интерфейсов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F0795-2645-DA34-3D5E-2F3C4441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4DB14D-AB40-5624-4058-955D57173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3409"/>
            <a:ext cx="12192000" cy="5684591"/>
          </a:xfrm>
          <a:prstGeom prst="rect">
            <a:avLst/>
          </a:prstGeom>
          <a:solidFill>
            <a:sysClr val="windowText" lastClr="000000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1732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F8BD60-0C5B-416F-3A2E-06B21B6C0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pc="-1" dirty="0">
                <a:solidFill>
                  <a:schemeClr val="tx1"/>
                </a:solidFill>
                <a:latin typeface="Times New Roman" panose="02020603050405020304" pitchFamily="18" charset="0"/>
                <a:ea typeface="DejaVu Sans"/>
                <a:cs typeface="Times New Roman" panose="02020603050405020304" pitchFamily="18" charset="0"/>
              </a:rPr>
              <a:t>Прототипы интерфейсов</a:t>
            </a:r>
            <a:endParaRPr lang="ru-RU" sz="4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9F0795-2645-DA34-3D5E-2F3C44412E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33723D-5019-E252-D605-6175B0BE2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2983"/>
            <a:ext cx="12192000" cy="570501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142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AF62D-63AD-D33F-E646-0AF822E3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493FAAC-FCD8-63EF-49A3-DDD17E492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процессе выполнения курсового проекта проектированию были решены следующие задачи: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изучена предметная область;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различных диаграмм, иллюстрирующих работу системы;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 рабочий проект.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Дальнейшее развитие информационной системы: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продукта;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написание рабочего проекта;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дизайна форм.</a:t>
            </a:r>
          </a:p>
          <a:p>
            <a:pPr marL="0" indent="0" algn="just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0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264DB7-F091-EE41-9BEF-BF6549F4C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использованной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43E48C-5D97-7D29-5B11-FBFC370D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9548467" cy="4195481"/>
          </a:xfrm>
        </p:spPr>
        <p:txBody>
          <a:bodyPr>
            <a:no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Левитин А. В. Алгоритмы. Введение в разработку и анализ — 2006.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Белов С.В., Лаптев В.В., Морозов А.В.,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Толасова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В.В., Мамлеева А.Р. Требования к оформлению студенческих работ. / АГТУ – Астрахань, 2019.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Алгоритмы и структуры данных —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Кормен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- 2022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Грокаем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алгоритмы. Иллюстрированное пособие для программистов и любопытствующих” -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Адитья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Бхаргава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(2022) Издательство: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Литрес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“Чистый код. Создание, анализ и рефакторинг” Мартин Роберт С. Издательство: Питер (2022)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Дэвид Скляр "Изучаем PHP 7. Руководство по созданию веб-сайтов". (2017)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Сборник рецептов» Автор: Макаров А. (2012).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2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C44B47-A033-6506-472B-905E7EA1E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62BBA5-83D1-D73C-3724-A136E4A00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77669"/>
            <a:ext cx="8946541" cy="4869090"/>
          </a:xfrm>
        </p:spPr>
        <p:txBody>
          <a:bodyPr/>
          <a:lstStyle/>
          <a:p>
            <a:pPr indent="0" algn="just" defTabSz="914400">
              <a:lnSpc>
                <a:spcPct val="150000"/>
              </a:lnSpc>
              <a:spcBef>
                <a:spcPts val="1417"/>
              </a:spcBef>
              <a:buNone/>
            </a:pPr>
            <a:r>
              <a:rPr lang="en-US" sz="2000" b="0" strike="noStrike" spc="-1" dirty="0">
                <a:latin typeface="Times New Roman"/>
                <a:ea typeface="DejaVu Sans"/>
              </a:rPr>
              <a:t>	</a:t>
            </a:r>
            <a:r>
              <a:rPr lang="ru-RU" sz="2000" b="0" strike="noStrike" spc="-1" dirty="0">
                <a:latin typeface="Times New Roman"/>
                <a:ea typeface="DejaVu Sans"/>
              </a:rPr>
              <a:t>«Региональный школьный технопарк» – это динамичное место, где активно развивается техническое и инженерное образование для школьников. Благодаря разнообразию образовательных программ и технических возможностей новых технологий, сотрудникам технопарка необходимо обладать эффективными инструментами для управления программами и ресурсами.</a:t>
            </a:r>
            <a:endParaRPr lang="ru-RU" sz="2000" b="0" strike="noStrike" spc="-1" dirty="0">
              <a:latin typeface="Times New Roman"/>
            </a:endParaRPr>
          </a:p>
          <a:p>
            <a:pPr indent="0" algn="just" defTabSz="914400">
              <a:lnSpc>
                <a:spcPct val="100000"/>
              </a:lnSpc>
              <a:spcBef>
                <a:spcPts val="1417"/>
              </a:spcBef>
              <a:buNone/>
              <a:tabLst>
                <a:tab pos="0" algn="l"/>
              </a:tabLst>
            </a:pPr>
            <a:endParaRPr lang="ru-RU" sz="2000" b="0" strike="noStrike" spc="-1" dirty="0">
              <a:latin typeface="Times New Roman"/>
            </a:endParaRPr>
          </a:p>
          <a:p>
            <a:pPr algn="just"/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D9A3D8-D475-7449-0080-C89CD1F451D1}"/>
              </a:ext>
            </a:extLst>
          </p:cNvPr>
          <p:cNvPicPr/>
          <p:nvPr/>
        </p:nvPicPr>
        <p:blipFill>
          <a:blip r:embed="rId2"/>
          <a:stretch/>
        </p:blipFill>
        <p:spPr>
          <a:xfrm rot="21596400">
            <a:off x="3499202" y="4964187"/>
            <a:ext cx="4154760" cy="14389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30857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E7D94F-D533-2196-84C1-24D4245AF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638" y="2728735"/>
            <a:ext cx="9404723" cy="1400530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17234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8DBC9-2575-5FA0-3F31-F6EBE5D0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02F76-C7A4-D26B-1327-AE889C9A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5170125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en-US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«Региональный школьный технопарк» в рамках образовательного процесса в течение учебного года проводит приёмные кампании и летние смены для школьников. Это приводит к созданию огромного объёма данных, которые необходимо хранить и обрабатывать. Так со второй половины 2018 года по настоящий момент в «РШТ»: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было подано более 10000 заявок;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прошли обучение более 8000 учеников;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обучающиеся были представлены на 435 мероприятиях по всей России;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17843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был получен 3861 сертификат. 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260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18DBC9-2575-5FA0-3F31-F6EBE5D06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02F76-C7A4-D26B-1327-AE889C9A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727" y="1331259"/>
            <a:ext cx="8946541" cy="4195481"/>
          </a:xfrm>
        </p:spPr>
        <p:txBody>
          <a:bodyPr>
            <a:noAutofit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За </a:t>
            </a:r>
            <a:r>
              <a:rPr lang="ru-RU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период времени с 2018 по 2024</a:t>
            </a:r>
            <a:r>
              <a:rPr lang="ru-RU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год были образованы</a:t>
            </a:r>
            <a:r>
              <a:rPr lang="en-US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:</a:t>
            </a:r>
            <a:endParaRPr lang="ru-RU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1361 учебная группа;</a:t>
            </a:r>
          </a:p>
          <a:p>
            <a:pPr lvl="1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r>
              <a:rPr lang="ru-RU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403 конкурсная команда.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  <a:tabLst>
                <a:tab pos="221615" algn="l"/>
              </a:tabLst>
            </a:pPr>
            <a:r>
              <a:rPr lang="ru-RU" kern="100" dirty="0">
                <a:latin typeface="Liberation Serif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		</a:t>
            </a:r>
            <a:r>
              <a:rPr lang="ru-RU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Становится очевидным, что такой объём информации невозможно обработать вручную, становится актуальной проблема планирования образовательного процесса. </a:t>
            </a:r>
            <a:endParaRPr lang="ru-RU" kern="100" dirty="0">
              <a:effectLst/>
              <a:latin typeface="Liberation Serif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  <a:tabLst>
                <a:tab pos="221615" algn="l"/>
              </a:tabLst>
            </a:pPr>
            <a:endParaRPr lang="ru-RU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520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9C6B9-10E2-EC8F-64AE-13D83E9D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261927-BA40-A3A0-9299-30CBCF100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Документооборот играет важную роль в современных организациях. Он позволяет обеспечить прозрачность бизнес-процессов, сохраняя следы действий и решений, разграничивать доступ к конфиденциальным данным. А также способствует соблюдению законодательных требований, повышает эффективность бизнес-процессов, упрощает аудит и анализ.</a:t>
            </a:r>
          </a:p>
        </p:txBody>
      </p:sp>
    </p:spTree>
    <p:extLst>
      <p:ext uri="{BB962C8B-B14F-4D97-AF65-F5344CB8AC3E}">
        <p14:creationId xmlns:p14="http://schemas.microsoft.com/office/powerpoint/2010/main" val="985008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CFF78D-AB0F-F464-E3EA-C4BAA4D89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D01BF9-90FF-1077-6DF2-841F60C9B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Изображение1">
            <a:extLst>
              <a:ext uri="{FF2B5EF4-FFF2-40B4-BE49-F238E27FC236}">
                <a16:creationId xmlns:a16="http://schemas.microsoft.com/office/drawing/2014/main" id="{B3FDEB60-BAB1-DD28-64DB-F297D9A0D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" y="1333500"/>
            <a:ext cx="12192000" cy="552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100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5F82F-1EB5-583F-6A4F-D81FA709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E9281-6987-B9AF-B3B0-20591D331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31259"/>
            <a:ext cx="8946541" cy="419548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Приказы об участии в мероприятиях определяют участие технопарка и его учеников в различных научных, культурных и спортивных мероприятиях. Они могут касаться как внутренней организации мероприятий (конкурсов, выставок, олимпиад), так и внешнего сотрудничества с другими учреждениями. Основная цель — активное участие учеников в разнообразных событиях для повышения их навыков, расширения кругозора и развития социальных связей.</a:t>
            </a:r>
          </a:p>
        </p:txBody>
      </p:sp>
    </p:spTree>
    <p:extLst>
      <p:ext uri="{BB962C8B-B14F-4D97-AF65-F5344CB8AC3E}">
        <p14:creationId xmlns:p14="http://schemas.microsoft.com/office/powerpoint/2010/main" val="139929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0D809-BD8F-4A15-3BDB-DD1E68662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9C5426-0DCF-B700-F9C6-024E3CFEE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977BAAA-C3E6-AA6C-9A15-B07043572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0482"/>
            <a:ext cx="12192000" cy="5537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7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5F82F-1EB5-583F-6A4F-D81FA7090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54C3402-D04E-CE9B-601B-75D154EC0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218297"/>
            <a:ext cx="12192000" cy="56397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8466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482</TotalTime>
  <Words>666</Words>
  <Application>Microsoft Office PowerPoint</Application>
  <PresentationFormat>Широкоэкранный</PresentationFormat>
  <Paragraphs>84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7" baseType="lpstr">
      <vt:lpstr>Arial</vt:lpstr>
      <vt:lpstr>Century Gothic</vt:lpstr>
      <vt:lpstr>Liberation Serif</vt:lpstr>
      <vt:lpstr>Symbol</vt:lpstr>
      <vt:lpstr>Times New Roman</vt:lpstr>
      <vt:lpstr>Wingdings 3</vt:lpstr>
      <vt:lpstr>Ион</vt:lpstr>
      <vt:lpstr>ЭКСПЛУАТАЦИОННАЯ ПРАКТИКА «Автоматизация планирования образовательного процесса в организации «Региональный школьный технопарк»»</vt:lpstr>
      <vt:lpstr>Введение</vt:lpstr>
      <vt:lpstr>Проблема</vt:lpstr>
      <vt:lpstr>Проблема</vt:lpstr>
      <vt:lpstr>Предметная область</vt:lpstr>
      <vt:lpstr>Предметная область</vt:lpstr>
      <vt:lpstr>Предметная область</vt:lpstr>
      <vt:lpstr>Предметная область</vt:lpstr>
      <vt:lpstr>Диаграмма классов</vt:lpstr>
      <vt:lpstr>Диаграмма классов</vt:lpstr>
      <vt:lpstr>Обзор аналогов </vt:lpstr>
      <vt:lpstr>Цель</vt:lpstr>
      <vt:lpstr>Задачи</vt:lpstr>
      <vt:lpstr>Назначение</vt:lpstr>
      <vt:lpstr>Диаграмма вариантов использования</vt:lpstr>
      <vt:lpstr>Прототипы интерфейсов</vt:lpstr>
      <vt:lpstr>Прототипы интерфейсов</vt:lpstr>
      <vt:lpstr>Заключение</vt:lpstr>
      <vt:lpstr>Список использованной литературы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 по дисциплине «Проектирование и архитектура автоматизированных систем» «Автоматизация планирования образовательного процесса в организации «Региональный школьный технопарк»»</dc:title>
  <dc:creator>Радмир Кузургалиев</dc:creator>
  <cp:lastModifiedBy>Радмир Кузургалиев</cp:lastModifiedBy>
  <cp:revision>23</cp:revision>
  <dcterms:created xsi:type="dcterms:W3CDTF">2024-12-19T16:39:57Z</dcterms:created>
  <dcterms:modified xsi:type="dcterms:W3CDTF">2025-02-02T10:31:17Z</dcterms:modified>
</cp:coreProperties>
</file>