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756" y="144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8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C183639-7EEA-499F-AEE8-3E3BB9049584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13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507E4F-3CD2-4550-963F-69D98F6F53B3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lnSpc>
                  <a:spcPct val="100000"/>
                </a:lnSpc>
                <a:buNone/>
              </a:pPr>
              <a:t>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63815F-F8CF-46D6-955D-57DDA488B899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A3AD41-D32F-4E96-986E-127745C32523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AF2328B-F26B-4009-ACDB-7EC264753E4A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5259" y="1134110"/>
            <a:ext cx="9072563" cy="1512147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C9956-3ACE-482A-842E-2A9865412187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512094" y="2754820"/>
            <a:ext cx="7056438" cy="14491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CA17379-4FCA-435C-B32F-343CA16E8C1B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556E175-05EA-473A-B1D1-E57D4309F7D5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9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/>
          <p:cNvSpPr/>
          <p:nvPr/>
        </p:nvSpPr>
        <p:spPr>
          <a:xfrm>
            <a:off x="0" y="36360"/>
            <a:ext cx="152280" cy="30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5600" tIns="37800" rIns="75600" bIns="37800" numCol="1" spcCol="0" anchor="ctr">
            <a:spAutoFit/>
          </a:bodyPr>
          <a:lstStyle/>
          <a:p>
            <a:pPr defTabSz="914400">
              <a:lnSpc>
                <a:spcPct val="100000"/>
              </a:lnSpc>
            </a:pPr>
            <a:endParaRPr lang="ru-RU" sz="1490" b="0" strike="noStrike" spc="-1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1254098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b="1" strike="noStrike" spc="-1" dirty="0">
                <a:solidFill>
                  <a:schemeClr val="dk1"/>
                </a:solidFill>
                <a:latin typeface="Times New Roman"/>
                <a:ea typeface="Calibri"/>
              </a:rPr>
              <a:t> «Астраханский государственный технический университет»</a:t>
            </a:r>
            <a:endParaRPr lang="ru-RU" sz="12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Прямоугольник 10"/>
          <p:cNvSpPr/>
          <p:nvPr/>
        </p:nvSpPr>
        <p:spPr>
          <a:xfrm>
            <a:off x="1070640" y="2420280"/>
            <a:ext cx="7652880" cy="104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166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ВЫПУСКНАЯ КВАЛИФИКАЦИОННАЯ РАБОТА БАКАЛАВРА</a:t>
            </a:r>
            <a:br>
              <a:rPr sz="1660"/>
            </a:br>
            <a:r>
              <a:rPr lang="ru-RU" sz="132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ТЕМА</a:t>
            </a:r>
            <a:br>
              <a:rPr sz="1660"/>
            </a:br>
            <a:r>
              <a:rPr lang="ru-RU" sz="1660" b="1" u="sng" strike="noStrike" spc="-1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«АВТОМАТИЗАЦИЯ УПРАВЛЕНИЯ ОБРАЗОВАТЕЛЬНЫМ ПРОЦЕССОМ В «РШТ»»</a:t>
            </a:r>
            <a:endParaRPr lang="ru-RU" sz="16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Прямоугольник 11"/>
          <p:cNvSpPr/>
          <p:nvPr/>
        </p:nvSpPr>
        <p:spPr>
          <a:xfrm>
            <a:off x="6035400" y="4680000"/>
            <a:ext cx="4045320" cy="101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90000"/>
              </a:lnSpc>
              <a:spcBef>
                <a:spcPts val="828"/>
              </a:spcBef>
            </a:pPr>
            <a:r>
              <a:rPr lang="ru-RU" sz="149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Выполнил: обучающийся гр. ДИНРБ-41      Кузургалиев Радмир Алексеевич</a:t>
            </a:r>
            <a:endParaRPr lang="ru-RU" sz="149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828"/>
              </a:spcBef>
            </a:pPr>
            <a:r>
              <a:rPr lang="ru-RU" sz="149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Руководитель: к.т.н., доцент Лаптев Валерий Викторович</a:t>
            </a:r>
            <a:endParaRPr lang="ru-RU" sz="149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+mj-lt"/>
              </a:rPr>
              <a:t>Обзор аналогов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/>
          </p:nvPr>
        </p:nvGraphicFramePr>
        <p:xfrm>
          <a:off x="396842" y="1120763"/>
          <a:ext cx="918054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</a:t>
                      </a:r>
                      <a:r>
                        <a:rPr lang="ru-RU" dirty="0" err="1"/>
                        <a:t>Сферум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«Навигатор</a:t>
                      </a:r>
                      <a:r>
                        <a:rPr lang="ru-RU" baseline="0" dirty="0"/>
                        <a:t> дополнительного образования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планирования</a:t>
                      </a:r>
                      <a:r>
                        <a:rPr lang="ru-RU" baseline="0" dirty="0"/>
                        <a:t> занятий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учебных и </a:t>
                      </a:r>
                      <a:r>
                        <a:rPr lang="ru-RU" baseline="0" dirty="0" err="1"/>
                        <a:t>внеучебных</a:t>
                      </a:r>
                      <a:r>
                        <a:rPr lang="ru-RU" baseline="0" dirty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достижений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  <a:r>
                        <a:rPr lang="ru-RU" baseline="0" dirty="0"/>
                        <a:t> образовательного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r>
                        <a:rPr lang="ru-RU" baseline="0" dirty="0"/>
                        <a:t> административным процессом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99008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Введение</a:t>
            </a:r>
            <a:br>
              <a:rPr sz="4400"/>
            </a:br>
            <a:endParaRPr lang="ru-RU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326600"/>
            <a:ext cx="8640000" cy="43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150000"/>
              </a:lnSpc>
              <a:spcBef>
                <a:spcPts val="1417"/>
              </a:spcBef>
              <a:buNone/>
            </a:pPr>
            <a:r>
              <a:rPr lang="ru-RU" sz="1800" b="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  <a:endParaRPr lang="ru-RU" sz="1800" b="0" strike="noStrike" spc="-1" dirty="0">
              <a:solidFill>
                <a:schemeClr val="dk1"/>
              </a:solidFill>
              <a:latin typeface="Times New Roman"/>
            </a:endParaRPr>
          </a:p>
          <a:p>
            <a:pPr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 rot="21596400">
            <a:off x="2880720" y="3778560"/>
            <a:ext cx="4154760" cy="143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Проблема</a:t>
            </a:r>
            <a:endParaRPr lang="ru-RU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«Региональный школьный технопарк» уже имеет информационную систему, но она обладает несколькими недостатками: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Ненормированная БД;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Отсутствие целостности у запросов к БД;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Проблемы масштабировании системы;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Отсутствие строгой архитектуры;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Проблемы с обеспечением доступа к файлам</a:t>
            </a:r>
          </a:p>
          <a:p>
            <a:pPr indent="0" algn="just">
              <a:lnSpc>
                <a:spcPct val="150000"/>
              </a:lnSpc>
              <a:buNone/>
            </a:pPr>
            <a:endParaRPr lang="ru-RU" sz="1600" b="0" strike="noStrike" spc="-1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Актуальность</a:t>
            </a: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Times New Roman"/>
              </a:rPr>
              <a:t>Таким образом становится актуальным автоматизация управления образовательным процессом, так как существующая система не способна обеспечить эффективное управление и аналитику.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</a:rPr>
              <a:t>Предметная область</a:t>
            </a: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4" name="Рисунок 43"/>
          <p:cNvPicPr/>
          <p:nvPr/>
        </p:nvPicPr>
        <p:blipFill>
          <a:blip r:embed="rId2"/>
          <a:stretch/>
        </p:blipFill>
        <p:spPr>
          <a:xfrm>
            <a:off x="3240" y="1055350"/>
            <a:ext cx="10080360" cy="372725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  <a:ea typeface="DejaVu Sans"/>
              </a:rPr>
              <a:t>Существующая система</a:t>
            </a:r>
            <a:endParaRPr lang="ru-RU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7" name="Рисунок 46"/>
          <p:cNvPicPr/>
          <p:nvPr/>
        </p:nvPicPr>
        <p:blipFill>
          <a:blip r:embed="rId2"/>
          <a:stretch/>
        </p:blipFill>
        <p:spPr>
          <a:xfrm>
            <a:off x="221760" y="1235880"/>
            <a:ext cx="9678240" cy="4344120"/>
          </a:xfrm>
          <a:prstGeom prst="rect">
            <a:avLst/>
          </a:prstGeom>
          <a:ln w="0">
            <a:noFill/>
          </a:ln>
        </p:spPr>
      </p:pic>
      <p:pic>
        <p:nvPicPr>
          <p:cNvPr id="48" name="Рисунок 47"/>
          <p:cNvPicPr/>
          <p:nvPr/>
        </p:nvPicPr>
        <p:blipFill>
          <a:blip r:embed="rId3"/>
          <a:stretch/>
        </p:blipFill>
        <p:spPr>
          <a:xfrm>
            <a:off x="164520" y="1174680"/>
            <a:ext cx="9916200" cy="4496040"/>
          </a:xfrm>
          <a:prstGeom prst="rect">
            <a:avLst/>
          </a:prstGeom>
          <a:ln w="0">
            <a:noFill/>
          </a:ln>
        </p:spPr>
      </p:pic>
      <p:sp>
        <p:nvSpPr>
          <p:cNvPr id="49" name="Крест 48"/>
          <p:cNvSpPr/>
          <p:nvPr/>
        </p:nvSpPr>
        <p:spPr>
          <a:xfrm rot="18900000">
            <a:off x="6560280" y="2790720"/>
            <a:ext cx="1272960" cy="1263960"/>
          </a:xfrm>
          <a:prstGeom prst="plus">
            <a:avLst>
              <a:gd name="adj" fmla="val 43253"/>
            </a:avLst>
          </a:prstGeom>
          <a:solidFill>
            <a:srgbClr val="FF0000">
              <a:alpha val="57000"/>
            </a:srgbClr>
          </a:solidFill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660000" y="1980000"/>
            <a:ext cx="1080000" cy="900000"/>
          </a:xfrm>
          <a:prstGeom prst="rect">
            <a:avLst/>
          </a:prstGeom>
          <a:noFill/>
          <a:ln w="29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4400" tIns="59400" rIns="104400" bIns="594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width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 fmla="width*sin(2.5*pi*$)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chemeClr val="dk1"/>
                </a:solidFill>
                <a:latin typeface="Arial"/>
                <a:ea typeface="DejaVu Sans"/>
              </a:rPr>
              <a:t>Желаемый принцип работы</a:t>
            </a:r>
            <a:endParaRPr lang="ru-RU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3" name="Рисунок 52"/>
          <p:cNvPicPr/>
          <p:nvPr/>
        </p:nvPicPr>
        <p:blipFill>
          <a:blip r:embed="rId2"/>
          <a:stretch/>
        </p:blipFill>
        <p:spPr>
          <a:xfrm>
            <a:off x="21960" y="1799640"/>
            <a:ext cx="10080360" cy="3075840"/>
          </a:xfrm>
          <a:prstGeom prst="rect">
            <a:avLst/>
          </a:prstGeom>
          <a:ln w="0">
            <a:noFill/>
          </a:ln>
        </p:spPr>
      </p:pic>
      <p:sp>
        <p:nvSpPr>
          <p:cNvPr id="54" name="Прямоугольник 53"/>
          <p:cNvSpPr/>
          <p:nvPr/>
        </p:nvSpPr>
        <p:spPr>
          <a:xfrm>
            <a:off x="3780000" y="2160000"/>
            <a:ext cx="4500000" cy="1620000"/>
          </a:xfrm>
          <a:prstGeom prst="rect">
            <a:avLst/>
          </a:prstGeom>
          <a:noFill/>
          <a:ln w="38160">
            <a:solidFill>
              <a:srgbClr val="1584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64080" rIns="109080" bIns="6408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Цели и задачи</a:t>
            </a:r>
            <a:endParaRPr lang="ru-RU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407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222"/>
          </a:bodyPr>
          <a:lstStyle/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Цель: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автоматизировать управление образовательным процессом и документооборотом в организации «Региональный школьный технопарк» путём создания эффективной информационной системы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Задачи: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432000" indent="-324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изучение необходимого теоретического материала;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проведение анализа предметной области, требований заказчика; </a:t>
            </a:r>
            <a:endParaRPr lang="ru-RU" sz="1800" b="0" strike="noStrike" spc="-1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составление примерного плана разработки;</a:t>
            </a:r>
            <a:endParaRPr lang="ru-RU" sz="1800" b="0" strike="noStrike" spc="-1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проектирование базы данных;</a:t>
            </a: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разработка и тестирование программного продукта;</a:t>
            </a:r>
            <a:endParaRPr lang="ru-RU" sz="1800" b="0" strike="noStrike" spc="-1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написание технической документации;</a:t>
            </a:r>
            <a:endParaRPr lang="ru-RU" sz="1800" b="0" strike="noStrike" spc="-1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678240" indent="-2286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внедрение информационной системы в организации.</a:t>
            </a:r>
            <a:endParaRPr lang="ru-RU" sz="1800" b="0" strike="noStrike" spc="-1">
              <a:solidFill>
                <a:schemeClr val="dk1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Назначение</a:t>
            </a:r>
            <a:endParaRPr lang="ru-RU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algn="just">
              <a:lnSpc>
                <a:spcPct val="150000"/>
              </a:lnSpc>
              <a:spcBef>
                <a:spcPts val="1417"/>
              </a:spcBef>
              <a:buNone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образовательного процесса. Программный продукт позволяет автоматизировать образовательный и административный процесс в организации.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309</Words>
  <Application>Microsoft Office PowerPoint</Application>
  <PresentationFormat>Произвольный</PresentationFormat>
  <Paragraphs>57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DejaVu Sans</vt:lpstr>
      <vt:lpstr>Symbol</vt:lpstr>
      <vt:lpstr>Times New Roman</vt:lpstr>
      <vt:lpstr>Wingdings</vt:lpstr>
      <vt:lpstr>Office</vt:lpstr>
      <vt:lpstr>Office</vt:lpstr>
      <vt:lpstr>Презентация PowerPoint</vt:lpstr>
      <vt:lpstr>Введение </vt:lpstr>
      <vt:lpstr>Проблема</vt:lpstr>
      <vt:lpstr>Актуальность</vt:lpstr>
      <vt:lpstr>Предметная область</vt:lpstr>
      <vt:lpstr>Существующая система</vt:lpstr>
      <vt:lpstr>Желаемый принцип работы</vt:lpstr>
      <vt:lpstr>Цели и задачи</vt:lpstr>
      <vt:lpstr>Назначение</vt:lpstr>
      <vt:lpstr>Обзор аналогов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PR P.</cp:lastModifiedBy>
  <cp:revision>21</cp:revision>
  <dcterms:created xsi:type="dcterms:W3CDTF">2024-10-05T18:28:30Z</dcterms:created>
  <dcterms:modified xsi:type="dcterms:W3CDTF">2024-10-10T09:58:30Z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Произвольный</vt:lpwstr>
  </property>
  <property fmtid="{D5CDD505-2E9C-101B-9397-08002B2CF9AE}" pid="4" name="Slides">
    <vt:i4>7</vt:i4>
  </property>
</Properties>
</file>