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5" r:id="rId1"/>
  </p:sldMasterIdLst>
  <p:sldIdLst>
    <p:sldId id="256" r:id="rId2"/>
    <p:sldId id="266" r:id="rId3"/>
    <p:sldId id="257" r:id="rId4"/>
    <p:sldId id="268" r:id="rId5"/>
    <p:sldId id="269" r:id="rId6"/>
    <p:sldId id="258" r:id="rId7"/>
    <p:sldId id="270" r:id="rId8"/>
    <p:sldId id="265" r:id="rId9"/>
    <p:sldId id="259" r:id="rId10"/>
    <p:sldId id="267" r:id="rId11"/>
    <p:sldId id="260" r:id="rId12"/>
    <p:sldId id="264" r:id="rId13"/>
    <p:sldId id="271" r:id="rId14"/>
    <p:sldId id="272" r:id="rId15"/>
    <p:sldId id="274" r:id="rId16"/>
    <p:sldId id="273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29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53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02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773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28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1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87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07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95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6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50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84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46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45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42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75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E2AA23-66BC-4D18-B172-603E1DD0666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348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  <p:sldLayoutId id="2147483938" r:id="rId13"/>
    <p:sldLayoutId id="2147483939" r:id="rId14"/>
    <p:sldLayoutId id="2147483940" r:id="rId15"/>
    <p:sldLayoutId id="2147483941" r:id="rId16"/>
    <p:sldLayoutId id="214748394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78964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 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«Проектирование и архитектура автоматизированных систем»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планирования образовательного процесса в организации «Региональный школьный технопарк»»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ЛАПТЕВ ВАЛЕРИЙ ВИКТОРОВИЧ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«Астраханский государственный технический университет»</a:t>
            </a:r>
            <a:endParaRPr lang="ru-RU" sz="12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D779D-A178-FFC4-2917-0727610A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EDEFFF-C6ED-5668-24F3-A487D5BE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31259"/>
            <a:ext cx="8946541" cy="419548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Достижение данной цели сопровождается следующими задачами:</a:t>
            </a:r>
          </a:p>
          <a:p>
            <a:pPr marL="685800"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28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8BD60-0C5B-416F-3A2E-06B21B6C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200" b="0" strike="noStrike" spc="-1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Назначение</a:t>
            </a:r>
            <a:endParaRPr lang="ru-RU" sz="4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9F0795-2645-DA34-3D5E-2F3C44412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Назначение автоматизированной (информационной) системы «Регионального школьного технопарка» заключается в обеспечении бесперебойной и эффективной работы системы автоматизации образовательного процесса. Программный продукт позволяет автоматизировать планирование образовательного и административный процесс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1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93618"/>
              </p:ext>
            </p:extLst>
          </p:nvPr>
        </p:nvGraphicFramePr>
        <p:xfrm>
          <a:off x="0" y="1527048"/>
          <a:ext cx="12192000" cy="533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18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1867587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1556325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2667985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  <a:gridCol w="2667985">
                  <a:extLst>
                    <a:ext uri="{9D8B030D-6E8A-4147-A177-3AD203B41FA5}">
                      <a16:colId xmlns:a16="http://schemas.microsoft.com/office/drawing/2014/main" val="3514066845"/>
                    </a:ext>
                  </a:extLst>
                </a:gridCol>
              </a:tblGrid>
              <a:tr h="987213">
                <a:tc>
                  <a:txBody>
                    <a:bodyPr/>
                    <a:lstStyle/>
                    <a:p>
                      <a:r>
                        <a:rPr lang="ru-RU" dirty="0"/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«</a:t>
                      </a:r>
                      <a:r>
                        <a:rPr lang="ru-RU" dirty="0" err="1"/>
                        <a:t>Сферум</a:t>
                      </a:r>
                      <a:r>
                        <a:rPr lang="ru-RU" dirty="0"/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«</a:t>
                      </a:r>
                      <a:r>
                        <a:rPr lang="en-US" dirty="0"/>
                        <a:t>Google </a:t>
                      </a:r>
                      <a:r>
                        <a:rPr lang="ru-RU" dirty="0"/>
                        <a:t>Класс»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Разрабатываемая система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dirty="0"/>
                        <a:t>Возможность планирования</a:t>
                      </a:r>
                      <a:r>
                        <a:rPr lang="ru-RU" baseline="0" dirty="0"/>
                        <a:t> занятий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/>
                        <a:t>Возможность</a:t>
                      </a:r>
                      <a:r>
                        <a:rPr lang="ru-RU" baseline="0" dirty="0"/>
                        <a:t> учёта учебных и </a:t>
                      </a:r>
                      <a:r>
                        <a:rPr lang="ru-RU" baseline="0" dirty="0" err="1"/>
                        <a:t>внеучебных</a:t>
                      </a:r>
                      <a:r>
                        <a:rPr lang="ru-RU" baseline="0" dirty="0"/>
                        <a:t> мероприятий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dirty="0"/>
                        <a:t>Возможность</a:t>
                      </a:r>
                      <a:r>
                        <a:rPr lang="ru-RU" baseline="0" dirty="0"/>
                        <a:t> учёта достижений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/>
                        <a:t>Аналитика</a:t>
                      </a:r>
                      <a:r>
                        <a:rPr lang="ru-RU" baseline="0" dirty="0"/>
                        <a:t> образовательного процесса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/>
                        <a:t>Управление</a:t>
                      </a:r>
                      <a:r>
                        <a:rPr lang="ru-RU" baseline="0" dirty="0"/>
                        <a:t> административным процессом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178F-897F-72DD-D2CE-5CE78BCC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C758F2-E6BA-E1F5-FE07-2A0CB69D6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Изображение3">
            <a:extLst>
              <a:ext uri="{FF2B5EF4-FFF2-40B4-BE49-F238E27FC236}">
                <a16:creationId xmlns:a16="http://schemas.microsoft.com/office/drawing/2014/main" id="{D4CCEEE3-29C3-6CB8-62F3-172222F86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243584"/>
            <a:ext cx="12192000" cy="561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898F4-A952-823E-4DA5-08E59AF2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C13E97-45D5-206B-474C-543005F68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pPr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Входные данные:</a:t>
            </a:r>
          </a:p>
          <a:p>
            <a:pPr lvl="1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текстовые данные или файлы;</a:t>
            </a:r>
          </a:p>
          <a:p>
            <a:pPr lvl="1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выбор пунктов меню.</a:t>
            </a: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221615" algn="l"/>
              </a:tabLst>
            </a:pP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	  Выходные данные:</a:t>
            </a:r>
          </a:p>
          <a:p>
            <a:pPr lvl="1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сгенерированные документы в различных форматах;</a:t>
            </a:r>
          </a:p>
          <a:p>
            <a:pPr lvl="1" indent="-342900" algn="just">
              <a:lnSpc>
                <a:spcPct val="150000"/>
              </a:lnSpc>
              <a:spcBef>
                <a:spcPts val="0"/>
              </a:spcBef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текстовые данные или файлы, полученные от пользователей.</a:t>
            </a:r>
          </a:p>
          <a:p>
            <a:pPr algn="just">
              <a:spcBef>
                <a:spcPts val="0"/>
              </a:spcBef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11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процессе выполнения курсового проекта проектированию были решены следующие задачи: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изучена предметная область;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различных диаграмм, иллюстрирующих работу системы;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 рабочий проект.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Дальнейшее развитие информационной системы: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рабочего проекта;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дизайна форм.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64DB7-F091-EE41-9BEF-BF6549F4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использованной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43E48C-5D97-7D29-5B11-FBFC370D7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9548467" cy="4195481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Левитин А. В. Алгоритмы. Введение в разработку и анализ — 2006.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Белов С.В., Лаптев В.В., Морозов А.В.,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Толасова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В.В., Мамлеева А.Р. Требования к оформлению студенческих работ. / АГТУ – Астрахань, 2019.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и структуры данных 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- 2022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Грокаем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алгоритмы. Иллюстрированное пособие для программистов и любопытствующих” 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Адитья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Бхаргава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(2022) Издательство: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Литрес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“Чистый код. Создание, анализ и рефакторинг” Мартин Роберт С. Издательство: Питер (2022)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Дэвид Скляр "Изучаем PHP 7. Руководство по созданию веб-сайтов". (2017)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Сборник рецептов» Автор: Макаров А. (2012).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52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7D94F-D533-2196-84C1-24D4245AF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17234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77669"/>
            <a:ext cx="8946541" cy="4869090"/>
          </a:xfrm>
        </p:spPr>
        <p:txBody>
          <a:bodyPr/>
          <a:lstStyle/>
          <a:p>
            <a:pPr indent="0" algn="just" defTabSz="914400">
              <a:lnSpc>
                <a:spcPct val="150000"/>
              </a:lnSpc>
              <a:spcBef>
                <a:spcPts val="1417"/>
              </a:spcBef>
              <a:buNone/>
            </a:pPr>
            <a:r>
              <a:rPr lang="en-US" sz="2000" b="0" strike="noStrike" spc="-1" dirty="0">
                <a:latin typeface="Times New Roman"/>
                <a:ea typeface="DejaVu Sans"/>
              </a:rPr>
              <a:t>	</a:t>
            </a:r>
            <a:r>
              <a:rPr lang="ru-RU" sz="2000" b="0" strike="noStrike" spc="-1" dirty="0">
                <a:latin typeface="Times New Roman"/>
                <a:ea typeface="DejaVu Sans"/>
              </a:rPr>
              <a:t>«Региональный школьный технопарк» – это динамичное место, где активно развивается техническое и инженерное образование для школьников. Благодаря разнообразию образовательных программ и технических возможностей новых технологий, сотрудникам технопарка необходимо обладать эффективными инструментами для управления программами и ресурсами.</a:t>
            </a:r>
            <a:endParaRPr lang="ru-RU" sz="2000" b="0" strike="noStrike" spc="-1" dirty="0">
              <a:latin typeface="Times New Roman"/>
            </a:endParaRPr>
          </a:p>
          <a:p>
            <a:pPr indent="0" algn="just" defTabSz="91440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ru-RU" sz="2000" b="0" strike="noStrike" spc="-1" dirty="0">
              <a:latin typeface="Times New Roman"/>
            </a:endParaRPr>
          </a:p>
          <a:p>
            <a:pPr algn="just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3499202" y="4964187"/>
            <a:ext cx="4154760" cy="14389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8DBC9-2575-5FA0-3F31-F6EBE5D0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802F76-C7A4-D26B-1327-AE889C9A5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5170125"/>
          </a:xfrm>
        </p:spPr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en-US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		</a:t>
            </a: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«Региональный школьный технопарк» в рамках образовательного процесса в течение учебного года проводит приёмные кампании и летние смены для школьников. Это приводит к созданию огромного объёма данных, которые необходимо хранить и обрабатывать. Так 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подано более 10000 заявок;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8000 учеников;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обучающиеся были представлены на 435 мероприятиях по всей России;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 получен 3861 сертификат.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26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8DBC9-2575-5FA0-3F31-F6EBE5D0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802F76-C7A4-D26B-1327-AE889C9A5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27" y="1331259"/>
            <a:ext cx="8946541" cy="4195481"/>
          </a:xfrm>
        </p:spPr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За </a:t>
            </a:r>
            <a:r>
              <a:rPr lang="ru-RU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период времени с 2018 по 2024</a:t>
            </a: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год были образованы</a:t>
            </a:r>
            <a:r>
              <a:rPr lang="en-US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:</a:t>
            </a:r>
            <a:endParaRPr lang="ru-RU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1361 учебная группа;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403 конкурсная команда.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221615" algn="l"/>
              </a:tabLst>
            </a:pPr>
            <a:r>
              <a:rPr lang="ru-RU" kern="100" dirty="0">
                <a:latin typeface="Liberation Serif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		</a:t>
            </a:r>
            <a:r>
              <a:rPr lang="ru-RU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Становится очевидным, что такой объём информации невозможно обработать вручную, становится актуальной проблема планирования образовательного процесса. </a:t>
            </a:r>
            <a:endParaRPr lang="ru-RU" kern="100" dirty="0">
              <a:effectLst/>
              <a:latin typeface="Liberation Serif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221615" algn="l"/>
              </a:tabLst>
            </a:pPr>
            <a:endParaRPr lang="ru-RU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52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9C6B9-10E2-EC8F-64AE-13D83E9D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261927-BA40-A3A0-9299-30CBCF100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Документооборот играет важную роль в современных организациях. Он позволяет обеспечить прозрачность бизнес-процессов, сохраняя следы действий и решений, разграничивать доступ к конфиденциальным данным. А также способствует соблюдению законодательных требований, повышает эффективность бизнес-процессов, упрощает аудит и анализ.</a:t>
            </a:r>
          </a:p>
        </p:txBody>
      </p:sp>
    </p:spTree>
    <p:extLst>
      <p:ext uri="{BB962C8B-B14F-4D97-AF65-F5344CB8AC3E}">
        <p14:creationId xmlns:p14="http://schemas.microsoft.com/office/powerpoint/2010/main" val="98500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FF78D-AB0F-F464-E3EA-C4BAA4D8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D01BF9-90FF-1077-6DF2-841F60C9B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1">
            <a:extLst>
              <a:ext uri="{FF2B5EF4-FFF2-40B4-BE49-F238E27FC236}">
                <a16:creationId xmlns:a16="http://schemas.microsoft.com/office/drawing/2014/main" id="{B3FDEB60-BAB1-DD28-64DB-F297D9A0D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" y="1333500"/>
            <a:ext cx="12192000" cy="552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0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5F82F-1EB5-583F-6A4F-D81FA709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9E9281-6987-B9AF-B3B0-20591D33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об участии в мероприятиях определяют участие технопарка и его учеников в различных научных, культурных и спортивных мероприятиях. Они могут касаться как внутренней организации мероприятий (конкурсов, выставок, олимпиад), так и внешнего сотрудничества с другими учреждениями. Основная цель — активное участие учеников в разнообразных событиях для повышения их навыков, расширения кругозора и развития социальных связей.</a:t>
            </a:r>
          </a:p>
        </p:txBody>
      </p:sp>
    </p:spTree>
    <p:extLst>
      <p:ext uri="{BB962C8B-B14F-4D97-AF65-F5344CB8AC3E}">
        <p14:creationId xmlns:p14="http://schemas.microsoft.com/office/powerpoint/2010/main" val="139929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0D809-BD8F-4A15-3BDB-DD1E6866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C5426-0DCF-B700-F9C6-024E3CFEE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77BAAA-C3E6-AA6C-9A15-B07043572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482"/>
            <a:ext cx="12192000" cy="553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7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Цель разработки информационной системы для организации "Региональный школьный технопарк" заключается в создании эффективной информационной системы, способной обеспечить планирование образовательного процесса и документооборота в организации «Региональный школьный технопарк».</a:t>
            </a:r>
          </a:p>
        </p:txBody>
      </p:sp>
    </p:spTree>
    <p:extLst>
      <p:ext uri="{BB962C8B-B14F-4D97-AF65-F5344CB8AC3E}">
        <p14:creationId xmlns:p14="http://schemas.microsoft.com/office/powerpoint/2010/main" val="428512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253</TotalTime>
  <Words>708</Words>
  <Application>Microsoft Office PowerPoint</Application>
  <PresentationFormat>Широкоэкранный</PresentationFormat>
  <Paragraphs>92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8" baseType="lpstr">
      <vt:lpstr>NSimSun</vt:lpstr>
      <vt:lpstr>Arial</vt:lpstr>
      <vt:lpstr>Calibri</vt:lpstr>
      <vt:lpstr>Century Gothic</vt:lpstr>
      <vt:lpstr>DejaVu Sans</vt:lpstr>
      <vt:lpstr>Liberation Serif</vt:lpstr>
      <vt:lpstr>Lucida Sans</vt:lpstr>
      <vt:lpstr>Symbol</vt:lpstr>
      <vt:lpstr>Times New Roman</vt:lpstr>
      <vt:lpstr>Wingdings 3</vt:lpstr>
      <vt:lpstr>Ион</vt:lpstr>
      <vt:lpstr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vt:lpstr>
      <vt:lpstr>Введение</vt:lpstr>
      <vt:lpstr>Проблема</vt:lpstr>
      <vt:lpstr>Проблема</vt:lpstr>
      <vt:lpstr>Предметная область</vt:lpstr>
      <vt:lpstr>Предметная область</vt:lpstr>
      <vt:lpstr>Предметная область</vt:lpstr>
      <vt:lpstr>Предметная область</vt:lpstr>
      <vt:lpstr>Цель</vt:lpstr>
      <vt:lpstr>Задачи</vt:lpstr>
      <vt:lpstr>Назначение</vt:lpstr>
      <vt:lpstr>Обзор аналогов </vt:lpstr>
      <vt:lpstr>Диаграмма вариантов использования</vt:lpstr>
      <vt:lpstr>Форматы данных</vt:lpstr>
      <vt:lpstr>Заключение</vt:lpstr>
      <vt:lpstr>Список использованной литературы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PR P.</cp:lastModifiedBy>
  <cp:revision>20</cp:revision>
  <dcterms:created xsi:type="dcterms:W3CDTF">2024-12-19T16:39:57Z</dcterms:created>
  <dcterms:modified xsi:type="dcterms:W3CDTF">2024-12-26T05:13:24Z</dcterms:modified>
</cp:coreProperties>
</file>