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49" r:id="rId1"/>
  </p:sldMasterIdLst>
  <p:notesMasterIdLst>
    <p:notesMasterId r:id="rId22"/>
  </p:notesMasterIdLst>
  <p:sldIdLst>
    <p:sldId id="256" r:id="rId2"/>
    <p:sldId id="266" r:id="rId3"/>
    <p:sldId id="297" r:id="rId4"/>
    <p:sldId id="308" r:id="rId5"/>
    <p:sldId id="305" r:id="rId6"/>
    <p:sldId id="307" r:id="rId7"/>
    <p:sldId id="264" r:id="rId8"/>
    <p:sldId id="300" r:id="rId9"/>
    <p:sldId id="296" r:id="rId10"/>
    <p:sldId id="271" r:id="rId11"/>
    <p:sldId id="285" r:id="rId12"/>
    <p:sldId id="302" r:id="rId13"/>
    <p:sldId id="311" r:id="rId14"/>
    <p:sldId id="309" r:id="rId15"/>
    <p:sldId id="286" r:id="rId16"/>
    <p:sldId id="289" r:id="rId17"/>
    <p:sldId id="313" r:id="rId18"/>
    <p:sldId id="274" r:id="rId19"/>
    <p:sldId id="287" r:id="rId20"/>
    <p:sldId id="288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91" autoAdjust="0"/>
    <p:restoredTop sz="72300" autoAdjust="0"/>
  </p:normalViewPr>
  <p:slideViewPr>
    <p:cSldViewPr snapToGrid="0">
      <p:cViewPr varScale="1">
        <p:scale>
          <a:sx n="118" d="100"/>
          <a:sy n="118" d="100"/>
        </p:scale>
        <p:origin x="239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52C715-6935-41AD-9984-2334D42D2383}" type="datetimeFigureOut">
              <a:rPr lang="ru-RU" smtClean="0"/>
              <a:t>13.05.2025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F07621-6DF5-40C9-BD08-EFBFABC0EB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2349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Здравствуйте, уважаемая комиссия. Представляю вашему вниманию выпускную квалификационную работу «Автоматизация сопровождения образовательного процесса в организации Региональный школьный технопарк». Выполнил: обучающийся гр. ДИНРБ-41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Кузургалиев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Радмир Алексеевич Руководитель: К.т.н., доцент Лаптев Валерий Викторович.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0171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Были определены следующие возможности пользователя Администратор: 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Просмотр/редактирование/удаление приказов.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Просмотр/редактирование/удаление документации.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Просмотр/редактирование/удаление учебных групп, участников, явок.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Просмотр/редактирование/удаление пользователей и их прав.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Просмотр/редактирование/удаление учебных планов.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Просмотр/редактирование/удаление мероприятий и актов участия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41555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данном слайде изображена инфологическая модель основных классов системы.</a:t>
            </a:r>
            <a:r>
              <a:rPr lang="ru-RU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8084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данном слайде отображены основные шаблоны генерируемых документов.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99612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данном слайде отображены основные разработанные интерфейсы системы.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52654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данном слайде отображена архитектура разрабатываемого приложения. Обмен между клиентом и сервером происходит по протоколу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Доступ к архивным файлам, находящимся на Яндекс Диске проходит через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брокер сообщений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RabbitMQ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Актуальные файлы хранятся непосредственно на сервере для быстрого доступа к ним.</a:t>
            </a:r>
            <a:r>
              <a:rPr lang="ru-RU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67938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данном слайде отображены основные сведения о разработанном программном продукте и средствах разработки. 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94920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данном слайде отображены системные требования к серверу и клиенту.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6701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результате выполнения ВКР была спроектирована и разработана система, которая: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обеспечивает сопровождение и учёт образовательного процесса;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обеспечивает аналитику образовательной деятельности.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результате внедрения системы в эксплуатацию удалось повысить эффективность сопровождения образовательного процесса более чем на 1800 человеко-часов в год.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15779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Система была внедрена в «Региональный школьный технопарк» 14 апреля 2025 года. Соответствующий акт о внедрении представлен на слайде.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33170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Спасибо за внимание! Доклад окончен!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70732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Данная работа была выполнена по запросу «Регионального школьного технопарка». Региональный школьный технопарк (РШТ) — это образовательная организация, подчиняющаяся Министерству образования Астраханской области. В состав «РШТ» входят: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Технопарк — подразделение, где проводится инновационные образовательные программы.</a:t>
            </a:r>
          </a:p>
          <a:p>
            <a:pPr lvl="0"/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Кванториум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— подразделение, ориентированное на изучение инженерных дисциплин.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Центр одарённых детей (ЦОД) — отдел, специализирующееся на работе с талантливыми детьми.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Центр детского научно-технического творчества — площадка, где дети занимаются прикладным творчеством.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Миссия РШТ заключается в создании условий для погружения детей в мир инженерных профессий и развития их творческого потенциала.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57276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РШТ взаимодействует с другими организациями, например, Министерство образования АО. Так в рамках взаимодействия, министерство может приказать провести обучение детей по определённой тематике (например, естественные науки), после получения соответствующего распоряжения Директор инициирует набор и создание учебных групп путем создания приказа об образовательной деятельности. В ходе проведений занятий педагог отмечает явки обучающихся (формируется журнал посещаемости и КУГ), а после успешного завершения обучения ученик получает сертификат. </a:t>
            </a:r>
            <a:b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Также министерство может инициировать проведение мероприятий, в которых ученики РШТ принимают участие, регламентировать которое направлен приказ об участии в мероприятии.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0663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слайде отображен процесс формирования документа в рамках текущей деятельности организации в нотации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bpmn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На данный момент приказы, графики, журналы и сертификаты создаются вручную.</a:t>
            </a:r>
            <a:r>
              <a:rPr lang="ru-RU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итуация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усугубляется большим объёмом данным (статистика приведена на слайде)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72428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слайде отображен процесс формирования документа в рамках текущей деятельности организации.</a:t>
            </a:r>
            <a:r>
              <a:rPr lang="ru-RU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Задача сводится к упрощению процесса «Подготовка шаблона к использованию» и ручного создания файлов на основе шаблона.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94685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ходе анализа предметной области были определены основные программные продукты, которые потенциально могли бы автоматизировать обр. процесс в РШТ. Исходя из демонстрируемой таблицы становится очевидным, что ни одна из рассмотренных систем не может полностью подойти под нужды организации.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32035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ходе анализа предметной области были определены цели и задачи. Цель выпускной квалификационной работы - повысить эффективность деятельности документооборота, обеспечивающего сопровождение образовательного процесса в организации «Региональный школьный технопарк».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Достижение данной цели сопровождается следующими задачами: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анализ предметной области;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проектирование базы данных;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разработка программного продукта;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тестирование полученной системы;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внедрение информационной системы в организации.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97913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слайде изображена контекстная диаграмма разрабатываемой системы с входными и выходными данными. Система должна работать в рамках Федеральных законов №152 и №273 о персональных данных и образовании, а также Устава РШТ, и других внутренних документах РШТ. 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15473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Были определены следующие роли пользователей в системе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Педагог и администратор: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Были определены следующие возможности пользователя Педагог: 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Просмотр приказов об обр. деятельности.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Просмотр своих учебных групп/явок учащихся.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Редактирование своих учебных групп/явок учащихся.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Просмотр учебных планов, загрузка КУГ и журналов.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Получение уведомлений об ошибках в своих группах.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02507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A592AB9E-B3E0-40A8-9D13-59617F3F8A64}" type="datetime1">
              <a:rPr lang="ru-RU" smtClean="0"/>
              <a:t>13.05.2025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52442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7B1CA-4C4F-4F8D-803D-8A6A8A906241}" type="datetime1">
              <a:rPr lang="ru-RU" smtClean="0"/>
              <a:t>13.05.2025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0206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FFC90-8D51-4E14-AFBA-129AE5402BF2}" type="datetime1">
              <a:rPr lang="ru-RU" smtClean="0"/>
              <a:t>13.05.2025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64265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67253-3793-4A20-98DF-36EA880F85F5}" type="datetime1">
              <a:rPr lang="ru-RU" smtClean="0"/>
              <a:t>13.05.2025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67163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AF644-49BB-4732-B227-064E7E8E9B75}" type="datetime1">
              <a:rPr lang="ru-RU" smtClean="0"/>
              <a:t>13.05.2025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2183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41DF7-081A-43E1-AEC0-7A6A5EFC3E04}" type="datetime1">
              <a:rPr lang="ru-RU" smtClean="0"/>
              <a:t>13.05.2025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58212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04587-5AD3-4566-AED6-7C5642B16C64}" type="datetime1">
              <a:rPr lang="ru-RU" smtClean="0"/>
              <a:t>13.05.2025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49589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48D8C-8A56-4364-A29B-FC848D70BD3E}" type="datetime1">
              <a:rPr lang="ru-RU" smtClean="0"/>
              <a:t>13.05.2025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443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60C62-4747-4C40-80B5-9506A6478873}" type="datetime1">
              <a:rPr lang="ru-RU" smtClean="0"/>
              <a:t>13.05.2025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9442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C5391-6D11-49BE-9D35-F1852430608C}" type="datetime1">
              <a:rPr lang="ru-RU" smtClean="0"/>
              <a:t>13.05.2025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016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7E046-787A-42F0-988E-D94C46E094ED}" type="datetime1">
              <a:rPr lang="ru-RU" smtClean="0"/>
              <a:t>13.05.2025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2003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F2D25-E9E1-4E54-81F0-1D2FE8854B0E}" type="datetime1">
              <a:rPr lang="ru-RU" smtClean="0"/>
              <a:t>13.05.2025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7908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59C09-903E-4473-BBE2-D44EED2E9BB9}" type="datetime1">
              <a:rPr lang="ru-RU" smtClean="0"/>
              <a:t>13.05.2025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7794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FB42A-193B-4E6D-9002-E4C3450AA4B1}" type="datetime1">
              <a:rPr lang="ru-RU" smtClean="0"/>
              <a:t>13.05.2025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0513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0A1C7-BCFA-4491-ABEA-F198E9E80238}" type="datetime1">
              <a:rPr lang="ru-RU" smtClean="0"/>
              <a:t>13.05.2025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8148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D87D1-A00E-4856-B035-ABE302A2367C}" type="datetime1">
              <a:rPr lang="ru-RU" smtClean="0"/>
              <a:t>13.05.2025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1872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82220-A412-481B-B026-9F63F21200E0}" type="datetime1">
              <a:rPr lang="ru-RU" smtClean="0"/>
              <a:t>13.05.2025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1694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BF3DBF7-CC75-4132-A774-E3960ACCECD6}" type="datetime1">
              <a:rPr lang="ru-RU" smtClean="0"/>
              <a:t>13.05.2025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23202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50" r:id="rId1"/>
    <p:sldLayoutId id="2147484051" r:id="rId2"/>
    <p:sldLayoutId id="2147484052" r:id="rId3"/>
    <p:sldLayoutId id="2147484053" r:id="rId4"/>
    <p:sldLayoutId id="2147484054" r:id="rId5"/>
    <p:sldLayoutId id="2147484055" r:id="rId6"/>
    <p:sldLayoutId id="2147484056" r:id="rId7"/>
    <p:sldLayoutId id="2147484057" r:id="rId8"/>
    <p:sldLayoutId id="2147484058" r:id="rId9"/>
    <p:sldLayoutId id="2147484059" r:id="rId10"/>
    <p:sldLayoutId id="2147484060" r:id="rId11"/>
    <p:sldLayoutId id="2147484061" r:id="rId12"/>
    <p:sldLayoutId id="2147484062" r:id="rId13"/>
    <p:sldLayoutId id="2147484063" r:id="rId14"/>
    <p:sldLayoutId id="2147484064" r:id="rId15"/>
    <p:sldLayoutId id="2147484065" r:id="rId16"/>
    <p:sldLayoutId id="2147484066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1.png"/><Relationship Id="rId7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3.png"/><Relationship Id="rId10" Type="http://schemas.openxmlformats.org/officeDocument/2006/relationships/image" Target="../media/image16.png"/><Relationship Id="rId4" Type="http://schemas.openxmlformats.org/officeDocument/2006/relationships/image" Target="../media/image12.png"/><Relationship Id="rId9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47B5D4-7211-3A7A-1F23-7EAAE6B7ED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07797"/>
            <a:ext cx="12191999" cy="1898904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ВЫПУСКНАЯ КВАЛИФИКАЦИОННАЯ РАБОТА</a:t>
            </a:r>
            <a:b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«Автоматизация СОПРОВОЖДЕНИЯ образовательного процесса в организации Региональный школьный технопарк»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CB19B86-2B83-A910-EFA1-A26475E881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96912" y="5120640"/>
            <a:ext cx="4895088" cy="1737360"/>
          </a:xfrm>
        </p:spPr>
        <p:txBody>
          <a:bodyPr>
            <a:normAutofit fontScale="85000" lnSpcReduction="20000"/>
          </a:bodyPr>
          <a:lstStyle/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Выполнил: </a:t>
            </a:r>
          </a:p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обучающийся гр. ДИНРБ-41      </a:t>
            </a:r>
          </a:p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Кузургалиев Радмир Алексеевич</a:t>
            </a:r>
          </a:p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Руководитель: </a:t>
            </a:r>
          </a:p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К.т.н., доцент 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лаптев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валерий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викторович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EE1A4E15-5579-B7B5-7AF1-6EA4432CA0D6}"/>
              </a:ext>
            </a:extLst>
          </p:cNvPr>
          <p:cNvSpPr/>
          <p:nvPr/>
        </p:nvSpPr>
        <p:spPr>
          <a:xfrm>
            <a:off x="2569440" y="0"/>
            <a:ext cx="6870240" cy="26100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5600" tIns="37800" rIns="75600" bIns="37800" numCol="1" spcCol="0" anchor="ctr">
            <a:spAutoFit/>
          </a:bodyPr>
          <a:lstStyle/>
          <a:p>
            <a:pPr algn="ctr" defTabSz="756000">
              <a:lnSpc>
                <a:spcPct val="100000"/>
              </a:lnSpc>
            </a:pPr>
            <a:r>
              <a:rPr lang="ru-RU" sz="1200" strike="noStrike" spc="-1" dirty="0">
                <a:latin typeface="Times New Roman"/>
                <a:ea typeface="Calibri"/>
              </a:rPr>
              <a:t> </a:t>
            </a:r>
            <a:r>
              <a:rPr lang="ru-RU" sz="1200" strike="noStrike" spc="-1" dirty="0">
                <a:solidFill>
                  <a:srgbClr val="FFFF00"/>
                </a:solidFill>
                <a:latin typeface="Times New Roman"/>
                <a:ea typeface="Calibri"/>
              </a:rPr>
              <a:t>«Астраханский государственный технический университет»</a:t>
            </a:r>
            <a:endParaRPr lang="ru-RU" sz="1200" strike="noStrike" spc="-1" dirty="0">
              <a:solidFill>
                <a:srgbClr val="FFFF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25072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2C178F-897F-72DD-D2CE-5CE78BCCB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1999" cy="722376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ПРАВА И РОЛИ ПОЛЬЗОВАЕТЕЛЕЙ В СИСТЕМЕ</a:t>
            </a:r>
          </a:p>
        </p:txBody>
      </p:sp>
      <p:pic>
        <p:nvPicPr>
          <p:cNvPr id="1032" name="Picture 8" descr="Иконка Человека Глюка Черном Фоне Creative Footage Your Video Project —  Стоковое видео © woltersmith5@gmail.com #546511744">
            <a:extLst>
              <a:ext uri="{FF2B5EF4-FFF2-40B4-BE49-F238E27FC236}">
                <a16:creationId xmlns:a16="http://schemas.microsoft.com/office/drawing/2014/main" id="{D596F62C-3CF3-5A7E-FDBB-46530B0641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1" y="2320341"/>
            <a:ext cx="2596417" cy="1453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Овал 4">
            <a:extLst>
              <a:ext uri="{FF2B5EF4-FFF2-40B4-BE49-F238E27FC236}">
                <a16:creationId xmlns:a16="http://schemas.microsoft.com/office/drawing/2014/main" id="{7EF8975D-F743-EAA4-CF42-C6C3C0E6D55A}"/>
              </a:ext>
            </a:extLst>
          </p:cNvPr>
          <p:cNvSpPr/>
          <p:nvPr/>
        </p:nvSpPr>
        <p:spPr>
          <a:xfrm>
            <a:off x="3123391" y="3695187"/>
            <a:ext cx="7974535" cy="647946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Просмотр учебных планов, загрузка КУГ и журналов</a:t>
            </a: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CA2D5008-8486-2FFB-E5BD-3079D33F659A}"/>
              </a:ext>
            </a:extLst>
          </p:cNvPr>
          <p:cNvSpPr/>
          <p:nvPr/>
        </p:nvSpPr>
        <p:spPr>
          <a:xfrm>
            <a:off x="3123392" y="1053849"/>
            <a:ext cx="7974534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Просмотр приказов об обр. деятельности</a:t>
            </a: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9EFBE566-9156-D49C-EF5F-37455BFDEE9E}"/>
              </a:ext>
            </a:extLst>
          </p:cNvPr>
          <p:cNvSpPr/>
          <p:nvPr/>
        </p:nvSpPr>
        <p:spPr>
          <a:xfrm>
            <a:off x="3123389" y="1955618"/>
            <a:ext cx="7974536" cy="592501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Просмотр своих учебных групп/явок учащихся</a:t>
            </a: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60D819CB-DF8A-4BE4-171A-9066867A5483}"/>
              </a:ext>
            </a:extLst>
          </p:cNvPr>
          <p:cNvSpPr/>
          <p:nvPr/>
        </p:nvSpPr>
        <p:spPr>
          <a:xfrm>
            <a:off x="3177934" y="4726121"/>
            <a:ext cx="7919994" cy="64794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0" i="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</a:t>
            </a:r>
            <a:r>
              <a:rPr lang="ru-RU" b="0" i="0" dirty="0">
                <a:solidFill>
                  <a:schemeClr val="bg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Получение уведомлений об ошибках в своих группах</a:t>
            </a:r>
            <a:endParaRPr lang="ru-RU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Объект 2">
            <a:extLst>
              <a:ext uri="{FF2B5EF4-FFF2-40B4-BE49-F238E27FC236}">
                <a16:creationId xmlns:a16="http://schemas.microsoft.com/office/drawing/2014/main" id="{B8047FA8-6455-F995-7972-F17CD69C0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571" y="3371215"/>
            <a:ext cx="1934678" cy="501957"/>
          </a:xfrm>
        </p:spPr>
        <p:txBody>
          <a:bodyPr anchor="t">
            <a:norm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Педагог</a:t>
            </a:r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C1838CC3-1613-6D2F-C893-559C1252DC24}"/>
              </a:ext>
            </a:extLst>
          </p:cNvPr>
          <p:cNvSpPr/>
          <p:nvPr/>
        </p:nvSpPr>
        <p:spPr>
          <a:xfrm>
            <a:off x="3177934" y="2778714"/>
            <a:ext cx="7974536" cy="592501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Редактирование своих учебных групп/явок учащихся</a:t>
            </a:r>
          </a:p>
        </p:txBody>
      </p: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A4EC1A62-7114-8450-4497-114DF1A62DDC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1528006" y="1356609"/>
            <a:ext cx="1595386" cy="169161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84CFA01B-610D-3300-C784-DEA44DE87852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1528005" y="2251869"/>
            <a:ext cx="1595384" cy="7963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86ECB0E5-FB4C-C4FA-5DC9-6FC6C3656CFC}"/>
              </a:ext>
            </a:extLst>
          </p:cNvPr>
          <p:cNvCxnSpPr>
            <a:cxnSpLocks/>
            <a:endCxn id="15" idx="2"/>
          </p:cNvCxnSpPr>
          <p:nvPr/>
        </p:nvCxnSpPr>
        <p:spPr>
          <a:xfrm>
            <a:off x="1528006" y="3048221"/>
            <a:ext cx="1649928" cy="267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624CE103-7317-CA80-1100-30A766A9572D}"/>
              </a:ext>
            </a:extLst>
          </p:cNvPr>
          <p:cNvCxnSpPr>
            <a:cxnSpLocks/>
            <a:endCxn id="5" idx="2"/>
          </p:cNvCxnSpPr>
          <p:nvPr/>
        </p:nvCxnSpPr>
        <p:spPr>
          <a:xfrm>
            <a:off x="1528006" y="3048220"/>
            <a:ext cx="1595385" cy="9709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D06C2E2B-D98B-E0E4-D6D3-81F2E85AF043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1528006" y="3048221"/>
            <a:ext cx="1649928" cy="200187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Номер слайда 4">
            <a:extLst>
              <a:ext uri="{FF2B5EF4-FFF2-40B4-BE49-F238E27FC236}">
                <a16:creationId xmlns:a16="http://schemas.microsoft.com/office/drawing/2014/main" id="{F55D5809-82DB-4FB9-8D28-F6CC3B84B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71852" y="0"/>
            <a:ext cx="1020148" cy="658368"/>
          </a:xfrm>
        </p:spPr>
        <p:txBody>
          <a:bodyPr/>
          <a:lstStyle/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10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1255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32104F1A-77CD-835C-4A4E-3226154E9575}"/>
              </a:ext>
            </a:extLst>
          </p:cNvPr>
          <p:cNvSpPr txBox="1">
            <a:spLocks/>
          </p:cNvSpPr>
          <p:nvPr/>
        </p:nvSpPr>
        <p:spPr>
          <a:xfrm>
            <a:off x="0" y="37226"/>
            <a:ext cx="12191999" cy="72237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ПРАВА И РОЛИ ПОЛЬЗОВАЕТЕЛЕЙ В СИСТЕМЕ</a:t>
            </a:r>
          </a:p>
        </p:txBody>
      </p:sp>
      <p:pic>
        <p:nvPicPr>
          <p:cNvPr id="5" name="Picture 8" descr="Иконка Человека Глюка Черном Фоне Creative Footage Your Video Project —  Стоковое видео © woltersmith5@gmail.com #546511744">
            <a:extLst>
              <a:ext uri="{FF2B5EF4-FFF2-40B4-BE49-F238E27FC236}">
                <a16:creationId xmlns:a16="http://schemas.microsoft.com/office/drawing/2014/main" id="{007A400D-33D5-8A40-8B8A-9E809CE003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3272" y="2191084"/>
            <a:ext cx="3028719" cy="1696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66630D2-29AC-663C-1E8F-265E782D6428}"/>
              </a:ext>
            </a:extLst>
          </p:cNvPr>
          <p:cNvSpPr txBox="1"/>
          <p:nvPr/>
        </p:nvSpPr>
        <p:spPr>
          <a:xfrm>
            <a:off x="69374" y="2089414"/>
            <a:ext cx="2256325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Администратор</a:t>
            </a: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96751B94-AE8A-4129-1355-FC4BC525A6AC}"/>
              </a:ext>
            </a:extLst>
          </p:cNvPr>
          <p:cNvSpPr/>
          <p:nvPr/>
        </p:nvSpPr>
        <p:spPr>
          <a:xfrm>
            <a:off x="3373649" y="1013922"/>
            <a:ext cx="7974534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Просмотр/редактирование/удаление приказов</a:t>
            </a:r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8436B06B-6B3F-D484-9C8E-417F640ECF42}"/>
              </a:ext>
            </a:extLst>
          </p:cNvPr>
          <p:cNvSpPr/>
          <p:nvPr/>
        </p:nvSpPr>
        <p:spPr>
          <a:xfrm>
            <a:off x="3373649" y="1871059"/>
            <a:ext cx="7974534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Просмотр/редактирование/удаление документации</a:t>
            </a:r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BB2ABEF2-B82E-C2C0-209C-45D69EBE6808}"/>
              </a:ext>
            </a:extLst>
          </p:cNvPr>
          <p:cNvSpPr/>
          <p:nvPr/>
        </p:nvSpPr>
        <p:spPr>
          <a:xfrm>
            <a:off x="3373649" y="2793461"/>
            <a:ext cx="7974534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Просмотр/редактирование/удаление учебных групп, участников, явок</a:t>
            </a:r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EA45F2C2-4115-F10B-FA82-12B69C4D8765}"/>
              </a:ext>
            </a:extLst>
          </p:cNvPr>
          <p:cNvSpPr/>
          <p:nvPr/>
        </p:nvSpPr>
        <p:spPr>
          <a:xfrm>
            <a:off x="3373649" y="3644310"/>
            <a:ext cx="7974534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Просмотр/редактирование/удаление пользователей и их прав</a:t>
            </a:r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EC056073-6214-9F2C-2728-4ED35928EFC2}"/>
              </a:ext>
            </a:extLst>
          </p:cNvPr>
          <p:cNvSpPr/>
          <p:nvPr/>
        </p:nvSpPr>
        <p:spPr>
          <a:xfrm>
            <a:off x="3373649" y="4561102"/>
            <a:ext cx="7974534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Просмотр/редактирование/удаление учебных планов</a:t>
            </a:r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CABDC193-FBFE-5843-2001-57250301E55E}"/>
              </a:ext>
            </a:extLst>
          </p:cNvPr>
          <p:cNvSpPr/>
          <p:nvPr/>
        </p:nvSpPr>
        <p:spPr>
          <a:xfrm>
            <a:off x="3373649" y="5499369"/>
            <a:ext cx="7974534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Просмотр/редактирование/удаление мероприятий и актов участия</a:t>
            </a:r>
          </a:p>
        </p:txBody>
      </p: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7FCD7FA3-9D61-9221-8C19-F9447345B6F6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1528006" y="1316682"/>
            <a:ext cx="1845643" cy="173153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A16C616F-37F8-4058-DBB0-6FB078199824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1528006" y="2173819"/>
            <a:ext cx="1845643" cy="8644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9EB4788B-172C-F042-94C3-4D94BD070C7B}"/>
              </a:ext>
            </a:extLst>
          </p:cNvPr>
          <p:cNvCxnSpPr>
            <a:cxnSpLocks/>
            <a:endCxn id="13" idx="2"/>
          </p:cNvCxnSpPr>
          <p:nvPr/>
        </p:nvCxnSpPr>
        <p:spPr>
          <a:xfrm>
            <a:off x="1528006" y="3046161"/>
            <a:ext cx="1845643" cy="18177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5059BAE3-DD1A-5611-D15C-146015093C19}"/>
              </a:ext>
            </a:extLst>
          </p:cNvPr>
          <p:cNvCxnSpPr>
            <a:cxnSpLocks/>
            <a:endCxn id="11" idx="2"/>
          </p:cNvCxnSpPr>
          <p:nvPr/>
        </p:nvCxnSpPr>
        <p:spPr>
          <a:xfrm>
            <a:off x="1528006" y="3038256"/>
            <a:ext cx="1845643" cy="5796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FC66D362-3588-86D7-7117-33A494FC21B8}"/>
              </a:ext>
            </a:extLst>
          </p:cNvPr>
          <p:cNvCxnSpPr>
            <a:cxnSpLocks/>
            <a:endCxn id="14" idx="2"/>
          </p:cNvCxnSpPr>
          <p:nvPr/>
        </p:nvCxnSpPr>
        <p:spPr>
          <a:xfrm>
            <a:off x="1528006" y="3060930"/>
            <a:ext cx="1845643" cy="274119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>
            <a:extLst>
              <a:ext uri="{FF2B5EF4-FFF2-40B4-BE49-F238E27FC236}">
                <a16:creationId xmlns:a16="http://schemas.microsoft.com/office/drawing/2014/main" id="{E49BBFA4-B1D2-9AD0-C8C5-0E3D20C7A0E8}"/>
              </a:ext>
            </a:extLst>
          </p:cNvPr>
          <p:cNvCxnSpPr>
            <a:cxnSpLocks/>
            <a:endCxn id="12" idx="2"/>
          </p:cNvCxnSpPr>
          <p:nvPr/>
        </p:nvCxnSpPr>
        <p:spPr>
          <a:xfrm>
            <a:off x="1528006" y="3038256"/>
            <a:ext cx="1845643" cy="90881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Номер слайда 4">
            <a:extLst>
              <a:ext uri="{FF2B5EF4-FFF2-40B4-BE49-F238E27FC236}">
                <a16:creationId xmlns:a16="http://schemas.microsoft.com/office/drawing/2014/main" id="{68F8C149-3D24-49DA-8898-3B81E8E691BF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11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120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0AC31A72-5FA3-A939-1D1C-E89299BFE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2191999" cy="600076"/>
          </a:xfrm>
        </p:spPr>
        <p:txBody>
          <a:bodyPr>
            <a:noAutofit/>
          </a:bodyPr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ИНФОЛОГИЧЕСКАЯ МОДЕЛЬ СИСТЕМЫ</a:t>
            </a:r>
          </a:p>
        </p:txBody>
      </p:sp>
      <p:sp>
        <p:nvSpPr>
          <p:cNvPr id="14" name="Номер слайда 4">
            <a:extLst>
              <a:ext uri="{FF2B5EF4-FFF2-40B4-BE49-F238E27FC236}">
                <a16:creationId xmlns:a16="http://schemas.microsoft.com/office/drawing/2014/main" id="{DB47AF26-AF92-C82B-7102-0AE934D6853A}"/>
              </a:ext>
            </a:extLst>
          </p:cNvPr>
          <p:cNvSpPr txBox="1">
            <a:spLocks/>
          </p:cNvSpPr>
          <p:nvPr/>
        </p:nvSpPr>
        <p:spPr>
          <a:xfrm>
            <a:off x="11290040" y="0"/>
            <a:ext cx="901959" cy="6000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12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0B815426-CAE9-43DE-8F94-2376A7D644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58368"/>
            <a:ext cx="12191998" cy="619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094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0AC31A72-5FA3-A939-1D1C-E89299BFE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2191999" cy="600076"/>
          </a:xfrm>
        </p:spPr>
        <p:txBody>
          <a:bodyPr>
            <a:no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ШАБЛОНЫ ДОКУМЕНТОВ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Номер слайда 4">
            <a:extLst>
              <a:ext uri="{FF2B5EF4-FFF2-40B4-BE49-F238E27FC236}">
                <a16:creationId xmlns:a16="http://schemas.microsoft.com/office/drawing/2014/main" id="{DB47AF26-AF92-C82B-7102-0AE934D6853A}"/>
              </a:ext>
            </a:extLst>
          </p:cNvPr>
          <p:cNvSpPr txBox="1">
            <a:spLocks/>
          </p:cNvSpPr>
          <p:nvPr/>
        </p:nvSpPr>
        <p:spPr>
          <a:xfrm>
            <a:off x="11290040" y="0"/>
            <a:ext cx="901959" cy="6000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13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3595A2B9-5525-44A9-B2C2-4B66D2B1C6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33142"/>
            <a:ext cx="6986588" cy="4907934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19EA75D-49FE-4668-AF6E-A1A6A5475F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5025" y="733142"/>
            <a:ext cx="6276975" cy="6124858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CFD1320-6529-40C5-86D9-474C552A5F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" y="1811612"/>
            <a:ext cx="6986588" cy="5046387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4F428C2-6385-49C6-B63E-3B1E36F0A4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70965" y="733140"/>
            <a:ext cx="6250069" cy="6124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67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0AC31A72-5FA3-A939-1D1C-E89299BFE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2191999" cy="600076"/>
          </a:xfrm>
        </p:spPr>
        <p:txBody>
          <a:bodyPr>
            <a:no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РАЗРАБОТАННЫЕ ИНТЕРФЕЙСЫ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Номер слайда 4">
            <a:extLst>
              <a:ext uri="{FF2B5EF4-FFF2-40B4-BE49-F238E27FC236}">
                <a16:creationId xmlns:a16="http://schemas.microsoft.com/office/drawing/2014/main" id="{DB47AF26-AF92-C82B-7102-0AE934D6853A}"/>
              </a:ext>
            </a:extLst>
          </p:cNvPr>
          <p:cNvSpPr txBox="1">
            <a:spLocks/>
          </p:cNvSpPr>
          <p:nvPr/>
        </p:nvSpPr>
        <p:spPr>
          <a:xfrm>
            <a:off x="11290040" y="0"/>
            <a:ext cx="901959" cy="6000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14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D7E34A2-3FE4-50FE-E4A5-DA1F47C71A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99784"/>
            <a:ext cx="6260841" cy="3275079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3417EE5-FD0B-8E04-7955-D30E5F30F2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8889" y="499784"/>
            <a:ext cx="6353109" cy="5244117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6228E07-24D2-5E4D-8A13-B0D1E5D44F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7325" y="1379255"/>
            <a:ext cx="6651389" cy="5478745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3A2600B0-24F4-21E9-F6CD-174AA3C35A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28792" y="1578950"/>
            <a:ext cx="5763206" cy="527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266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6B12EEDA-A379-46C0-43A5-DD9D8BA00775}"/>
              </a:ext>
            </a:extLst>
          </p:cNvPr>
          <p:cNvSpPr txBox="1">
            <a:spLocks/>
          </p:cNvSpPr>
          <p:nvPr/>
        </p:nvSpPr>
        <p:spPr>
          <a:xfrm>
            <a:off x="0" y="-1"/>
            <a:ext cx="12191999" cy="64922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spc="-1" dirty="0" err="1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ДиаграММа</a:t>
            </a:r>
            <a:r>
              <a:rPr lang="ru-RU" spc="-1" dirty="0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РАЗВЁРТЫВАНИЯ</a:t>
            </a:r>
            <a:endParaRPr lang="ru-RU" sz="4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Номер слайда 4">
            <a:extLst>
              <a:ext uri="{FF2B5EF4-FFF2-40B4-BE49-F238E27FC236}">
                <a16:creationId xmlns:a16="http://schemas.microsoft.com/office/drawing/2014/main" id="{B8AF4975-6D2C-6339-E96A-C69EE84DC457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15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Куб 7">
            <a:extLst>
              <a:ext uri="{FF2B5EF4-FFF2-40B4-BE49-F238E27FC236}">
                <a16:creationId xmlns:a16="http://schemas.microsoft.com/office/drawing/2014/main" id="{B34DB2EF-69CC-C5E1-51AD-D1CF0E66DAAD}"/>
              </a:ext>
            </a:extLst>
          </p:cNvPr>
          <p:cNvSpPr/>
          <p:nvPr/>
        </p:nvSpPr>
        <p:spPr>
          <a:xfrm>
            <a:off x="432147" y="815970"/>
            <a:ext cx="4306515" cy="1332357"/>
          </a:xfrm>
          <a:prstGeom prst="cube">
            <a:avLst>
              <a:gd name="adj" fmla="val 2807"/>
            </a:avLst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Куб 8">
            <a:extLst>
              <a:ext uri="{FF2B5EF4-FFF2-40B4-BE49-F238E27FC236}">
                <a16:creationId xmlns:a16="http://schemas.microsoft.com/office/drawing/2014/main" id="{54CEE607-5FA7-7574-EA5F-273D4F7140CF}"/>
              </a:ext>
            </a:extLst>
          </p:cNvPr>
          <p:cNvSpPr/>
          <p:nvPr/>
        </p:nvSpPr>
        <p:spPr>
          <a:xfrm>
            <a:off x="488852" y="3546647"/>
            <a:ext cx="4502248" cy="2816054"/>
          </a:xfrm>
          <a:prstGeom prst="cube">
            <a:avLst>
              <a:gd name="adj" fmla="val 2807"/>
            </a:avLst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B91432-27EC-1A16-D5C1-113313FCE3F0}"/>
              </a:ext>
            </a:extLst>
          </p:cNvPr>
          <p:cNvSpPr txBox="1"/>
          <p:nvPr/>
        </p:nvSpPr>
        <p:spPr>
          <a:xfrm>
            <a:off x="455017" y="827728"/>
            <a:ext cx="2241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u="sng" dirty="0">
                <a:solidFill>
                  <a:schemeClr val="bg1"/>
                </a:solidFill>
              </a:rPr>
              <a:t>Клиент(веб-браузер)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CB71FCB5-6651-32F9-87B8-F48A50EF83EC}"/>
              </a:ext>
            </a:extLst>
          </p:cNvPr>
          <p:cNvSpPr/>
          <p:nvPr/>
        </p:nvSpPr>
        <p:spPr>
          <a:xfrm>
            <a:off x="862921" y="1317736"/>
            <a:ext cx="3278279" cy="6972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Веб-клиент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984D68-F072-02A4-A997-F69D63FD9E51}"/>
              </a:ext>
            </a:extLst>
          </p:cNvPr>
          <p:cNvSpPr txBox="1"/>
          <p:nvPr/>
        </p:nvSpPr>
        <p:spPr>
          <a:xfrm>
            <a:off x="388682" y="3591514"/>
            <a:ext cx="1106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u="sng" dirty="0">
                <a:solidFill>
                  <a:schemeClr val="bg1"/>
                </a:solidFill>
              </a:rPr>
              <a:t>Сервер</a:t>
            </a:r>
          </a:p>
        </p:txBody>
      </p:sp>
      <p:pic>
        <p:nvPicPr>
          <p:cNvPr id="1026" name="Picture 2" descr="База данных – Бесплатные иконки: технологии">
            <a:extLst>
              <a:ext uri="{FF2B5EF4-FFF2-40B4-BE49-F238E27FC236}">
                <a16:creationId xmlns:a16="http://schemas.microsoft.com/office/drawing/2014/main" id="{968C74FB-0F65-64FF-D810-5DFD470CDA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0501" y="2631501"/>
            <a:ext cx="1020148" cy="1020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B25282C0-7DAC-9CFC-3597-A0CA599D722F}"/>
              </a:ext>
            </a:extLst>
          </p:cNvPr>
          <p:cNvSpPr/>
          <p:nvPr/>
        </p:nvSpPr>
        <p:spPr>
          <a:xfrm>
            <a:off x="1731037" y="3819778"/>
            <a:ext cx="1542043" cy="3693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Контроллеры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E98B94DF-91A5-AB33-DE23-5468293BDB06}"/>
              </a:ext>
            </a:extLst>
          </p:cNvPr>
          <p:cNvSpPr/>
          <p:nvPr/>
        </p:nvSpPr>
        <p:spPr>
          <a:xfrm>
            <a:off x="608098" y="4649689"/>
            <a:ext cx="2364337" cy="2971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Репозитории данных</a:t>
            </a:r>
          </a:p>
        </p:txBody>
      </p:sp>
      <p:sp>
        <p:nvSpPr>
          <p:cNvPr id="13" name="Облако 12">
            <a:extLst>
              <a:ext uri="{FF2B5EF4-FFF2-40B4-BE49-F238E27FC236}">
                <a16:creationId xmlns:a16="http://schemas.microsoft.com/office/drawing/2014/main" id="{0F41254F-263F-9590-F416-20934E6E585E}"/>
              </a:ext>
            </a:extLst>
          </p:cNvPr>
          <p:cNvSpPr/>
          <p:nvPr/>
        </p:nvSpPr>
        <p:spPr>
          <a:xfrm>
            <a:off x="8565593" y="4934185"/>
            <a:ext cx="2772708" cy="1290391"/>
          </a:xfrm>
          <a:prstGeom prst="clou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  <a:endParaRPr lang="ru-RU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531614EA-99FA-F8B9-4134-581FB0115BC8}"/>
              </a:ext>
            </a:extLst>
          </p:cNvPr>
          <p:cNvSpPr/>
          <p:nvPr/>
        </p:nvSpPr>
        <p:spPr>
          <a:xfrm>
            <a:off x="3224899" y="4654175"/>
            <a:ext cx="1121774" cy="2916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Сервисы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EDE195C1-B13D-0D16-E22D-E0436602A9BC}"/>
              </a:ext>
            </a:extLst>
          </p:cNvPr>
          <p:cNvSpPr/>
          <p:nvPr/>
        </p:nvSpPr>
        <p:spPr>
          <a:xfrm>
            <a:off x="2836888" y="5592808"/>
            <a:ext cx="1901774" cy="291626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Сервис файлов</a:t>
            </a:r>
          </a:p>
        </p:txBody>
      </p:sp>
      <p:pic>
        <p:nvPicPr>
          <p:cNvPr id="1030" name="Picture 6" descr="База данных – Бесплатные иконки: мультимедиа">
            <a:extLst>
              <a:ext uri="{FF2B5EF4-FFF2-40B4-BE49-F238E27FC236}">
                <a16:creationId xmlns:a16="http://schemas.microsoft.com/office/drawing/2014/main" id="{F7CE779F-34A1-2595-9406-6D0F1B7DD7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561" y="5487857"/>
            <a:ext cx="514350" cy="51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D0D2E1B-81BF-56BA-64FC-595F13436141}"/>
              </a:ext>
            </a:extLst>
          </p:cNvPr>
          <p:cNvSpPr txBox="1"/>
          <p:nvPr/>
        </p:nvSpPr>
        <p:spPr>
          <a:xfrm>
            <a:off x="531852" y="5964671"/>
            <a:ext cx="1694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u="sng" dirty="0">
                <a:solidFill>
                  <a:schemeClr val="bg1"/>
                </a:solidFill>
              </a:rPr>
              <a:t>База данных</a:t>
            </a:r>
          </a:p>
        </p:txBody>
      </p:sp>
      <p:cxnSp>
        <p:nvCxnSpPr>
          <p:cNvPr id="19" name="Соединитель: уступ 18">
            <a:extLst>
              <a:ext uri="{FF2B5EF4-FFF2-40B4-BE49-F238E27FC236}">
                <a16:creationId xmlns:a16="http://schemas.microsoft.com/office/drawing/2014/main" id="{ACA65C98-BEE9-DBB6-6053-17A2B0E18CF2}"/>
              </a:ext>
            </a:extLst>
          </p:cNvPr>
          <p:cNvCxnSpPr>
            <a:stCxn id="4" idx="2"/>
            <a:endCxn id="11" idx="0"/>
          </p:cNvCxnSpPr>
          <p:nvPr/>
        </p:nvCxnSpPr>
        <p:spPr>
          <a:xfrm rot="5400000">
            <a:off x="1599679" y="2917396"/>
            <a:ext cx="1804762" cy="2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Соединитель: уступ 21">
            <a:extLst>
              <a:ext uri="{FF2B5EF4-FFF2-40B4-BE49-F238E27FC236}">
                <a16:creationId xmlns:a16="http://schemas.microsoft.com/office/drawing/2014/main" id="{C6840972-587C-DF23-7861-AD6D87A35405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 rot="5400000">
            <a:off x="1915874" y="4063504"/>
            <a:ext cx="460578" cy="711792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Соединитель: уступ 24">
            <a:extLst>
              <a:ext uri="{FF2B5EF4-FFF2-40B4-BE49-F238E27FC236}">
                <a16:creationId xmlns:a16="http://schemas.microsoft.com/office/drawing/2014/main" id="{062AA3F2-CD63-FE73-A3F7-E6C6A9BE3169}"/>
              </a:ext>
            </a:extLst>
          </p:cNvPr>
          <p:cNvCxnSpPr>
            <a:endCxn id="1030" idx="0"/>
          </p:cNvCxnSpPr>
          <p:nvPr/>
        </p:nvCxnSpPr>
        <p:spPr>
          <a:xfrm rot="5400000">
            <a:off x="1375552" y="4998967"/>
            <a:ext cx="510074" cy="467706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0" name="Соединитель: уступ 29">
            <a:extLst>
              <a:ext uri="{FF2B5EF4-FFF2-40B4-BE49-F238E27FC236}">
                <a16:creationId xmlns:a16="http://schemas.microsoft.com/office/drawing/2014/main" id="{4953F34F-FB25-3CB8-AAAF-688028BDBAFB}"/>
              </a:ext>
            </a:extLst>
          </p:cNvPr>
          <p:cNvCxnSpPr>
            <a:stCxn id="14" idx="2"/>
            <a:endCxn id="15" idx="0"/>
          </p:cNvCxnSpPr>
          <p:nvPr/>
        </p:nvCxnSpPr>
        <p:spPr>
          <a:xfrm rot="16200000" flipH="1">
            <a:off x="3463277" y="5268309"/>
            <a:ext cx="647007" cy="1989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Соединитель: уступ 31">
            <a:extLst>
              <a:ext uri="{FF2B5EF4-FFF2-40B4-BE49-F238E27FC236}">
                <a16:creationId xmlns:a16="http://schemas.microsoft.com/office/drawing/2014/main" id="{84C15DA7-0510-6398-CFFD-06161E3DAFE9}"/>
              </a:ext>
            </a:extLst>
          </p:cNvPr>
          <p:cNvCxnSpPr>
            <a:stCxn id="1030" idx="3"/>
            <a:endCxn id="15" idx="1"/>
          </p:cNvCxnSpPr>
          <p:nvPr/>
        </p:nvCxnSpPr>
        <p:spPr>
          <a:xfrm flipV="1">
            <a:off x="1653911" y="5738621"/>
            <a:ext cx="1182977" cy="6411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0" name="Куб 39">
            <a:extLst>
              <a:ext uri="{FF2B5EF4-FFF2-40B4-BE49-F238E27FC236}">
                <a16:creationId xmlns:a16="http://schemas.microsoft.com/office/drawing/2014/main" id="{9089BD1E-9EEB-90A1-E6E5-A5225D10B7F1}"/>
              </a:ext>
            </a:extLst>
          </p:cNvPr>
          <p:cNvSpPr/>
          <p:nvPr/>
        </p:nvSpPr>
        <p:spPr>
          <a:xfrm>
            <a:off x="5720287" y="5268195"/>
            <a:ext cx="1879437" cy="778276"/>
          </a:xfrm>
          <a:prstGeom prst="cube">
            <a:avLst>
              <a:gd name="adj" fmla="val 21865"/>
            </a:avLst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E684617-FDF7-CEC1-681F-3EE85396AFE2}"/>
              </a:ext>
            </a:extLst>
          </p:cNvPr>
          <p:cNvSpPr txBox="1"/>
          <p:nvPr/>
        </p:nvSpPr>
        <p:spPr>
          <a:xfrm>
            <a:off x="5950182" y="5526919"/>
            <a:ext cx="1873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</a:rPr>
              <a:t>RabbitMQ</a:t>
            </a:r>
            <a:endParaRPr lang="ru-RU" u="sng" dirty="0">
              <a:solidFill>
                <a:schemeClr val="bg1"/>
              </a:solidFill>
            </a:endParaRPr>
          </a:p>
        </p:txBody>
      </p:sp>
      <p:cxnSp>
        <p:nvCxnSpPr>
          <p:cNvPr id="43" name="Соединитель: уступ 42">
            <a:extLst>
              <a:ext uri="{FF2B5EF4-FFF2-40B4-BE49-F238E27FC236}">
                <a16:creationId xmlns:a16="http://schemas.microsoft.com/office/drawing/2014/main" id="{EDE13815-05A5-20EE-8014-DA40C2573A5B}"/>
              </a:ext>
            </a:extLst>
          </p:cNvPr>
          <p:cNvCxnSpPr>
            <a:stCxn id="14" idx="0"/>
            <a:endCxn id="11" idx="2"/>
          </p:cNvCxnSpPr>
          <p:nvPr/>
        </p:nvCxnSpPr>
        <p:spPr>
          <a:xfrm rot="16200000" flipV="1">
            <a:off x="2911391" y="3779779"/>
            <a:ext cx="465064" cy="1283727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52F2BCE6-2C18-D42B-DCF8-3F543FAC2586}"/>
              </a:ext>
            </a:extLst>
          </p:cNvPr>
          <p:cNvSpPr txBox="1"/>
          <p:nvPr/>
        </p:nvSpPr>
        <p:spPr>
          <a:xfrm>
            <a:off x="2566744" y="2631267"/>
            <a:ext cx="811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</a:t>
            </a:r>
            <a:endParaRPr lang="ru-RU" dirty="0"/>
          </a:p>
        </p:txBody>
      </p:sp>
      <p:sp>
        <p:nvSpPr>
          <p:cNvPr id="46" name="Стрелка: влево-вправо 45">
            <a:extLst>
              <a:ext uri="{FF2B5EF4-FFF2-40B4-BE49-F238E27FC236}">
                <a16:creationId xmlns:a16="http://schemas.microsoft.com/office/drawing/2014/main" id="{7BBB8E51-05C9-4F55-9078-BBD81A858E4F}"/>
              </a:ext>
            </a:extLst>
          </p:cNvPr>
          <p:cNvSpPr/>
          <p:nvPr/>
        </p:nvSpPr>
        <p:spPr>
          <a:xfrm rot="16200000">
            <a:off x="9316063" y="4162842"/>
            <a:ext cx="1349024" cy="356736"/>
          </a:xfrm>
          <a:prstGeom prst="leftRightArrow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8" name="Соединитель: уступ 47">
            <a:extLst>
              <a:ext uri="{FF2B5EF4-FFF2-40B4-BE49-F238E27FC236}">
                <a16:creationId xmlns:a16="http://schemas.microsoft.com/office/drawing/2014/main" id="{29CE21C6-D817-1552-3B14-A3A521C939F5}"/>
              </a:ext>
            </a:extLst>
          </p:cNvPr>
          <p:cNvCxnSpPr>
            <a:cxnSpLocks/>
            <a:endCxn id="40" idx="2"/>
          </p:cNvCxnSpPr>
          <p:nvPr/>
        </p:nvCxnSpPr>
        <p:spPr>
          <a:xfrm>
            <a:off x="4732714" y="5742261"/>
            <a:ext cx="987573" cy="157"/>
          </a:xfrm>
          <a:prstGeom prst="bentConnector3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Стрелка: влево-вправо 52">
            <a:extLst>
              <a:ext uri="{FF2B5EF4-FFF2-40B4-BE49-F238E27FC236}">
                <a16:creationId xmlns:a16="http://schemas.microsoft.com/office/drawing/2014/main" id="{671EA1E0-D8DD-6C8F-D0D0-1A5D5C357A86}"/>
              </a:ext>
            </a:extLst>
          </p:cNvPr>
          <p:cNvSpPr/>
          <p:nvPr/>
        </p:nvSpPr>
        <p:spPr>
          <a:xfrm>
            <a:off x="7562616" y="5496226"/>
            <a:ext cx="1058490" cy="332720"/>
          </a:xfrm>
          <a:prstGeom prst="leftRightArrow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5A24E40-37E6-E854-D6B6-B33CF34BED94}"/>
              </a:ext>
            </a:extLst>
          </p:cNvPr>
          <p:cNvSpPr txBox="1"/>
          <p:nvPr/>
        </p:nvSpPr>
        <p:spPr>
          <a:xfrm>
            <a:off x="8800678" y="2233134"/>
            <a:ext cx="2379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u="sng" dirty="0"/>
              <a:t>Яндекс Диск</a:t>
            </a:r>
          </a:p>
        </p:txBody>
      </p:sp>
    </p:spTree>
    <p:extLst>
      <p:ext uri="{BB962C8B-B14F-4D97-AF65-F5344CB8AC3E}">
        <p14:creationId xmlns:p14="http://schemas.microsoft.com/office/powerpoint/2010/main" val="2761564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80C8AA-7561-F3BA-FC31-46C06530E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096"/>
            <a:ext cx="12191999" cy="688848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СВЕДЕНИЯ О проекте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1D1E67-62A4-5E00-9B5C-F74D0DA5F37E}"/>
              </a:ext>
            </a:extLst>
          </p:cNvPr>
          <p:cNvSpPr txBox="1"/>
          <p:nvPr/>
        </p:nvSpPr>
        <p:spPr>
          <a:xfrm>
            <a:off x="530351" y="899690"/>
            <a:ext cx="5748528" cy="568348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25000"/>
              </a:lnSpc>
            </a:pP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Средства разработки серверной части системы: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Язык программирования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PHP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7.4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Apache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2.4;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Yii2 Advanced Framework;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База данных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MariaDB 10.3;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Redis 4.0;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RabbitMQ 4.0.7.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A3363C-C487-95C8-49A5-35BC64E08D03}"/>
              </a:ext>
            </a:extLst>
          </p:cNvPr>
          <p:cNvSpPr txBox="1"/>
          <p:nvPr/>
        </p:nvSpPr>
        <p:spPr>
          <a:xfrm>
            <a:off x="6165342" y="799106"/>
            <a:ext cx="5904738" cy="25707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Проект содержит: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Более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30000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строк кода в проекте 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35 таблиц базы данных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Более 75 классов (35 основных и более 40 служебных)</a:t>
            </a:r>
          </a:p>
        </p:txBody>
      </p:sp>
      <p:sp>
        <p:nvSpPr>
          <p:cNvPr id="8" name="Номер слайда 4">
            <a:extLst>
              <a:ext uri="{FF2B5EF4-FFF2-40B4-BE49-F238E27FC236}">
                <a16:creationId xmlns:a16="http://schemas.microsoft.com/office/drawing/2014/main" id="{C5B64F97-D6A0-FC0D-8E50-8227B356EE18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16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26" name="Picture 2" descr="PHP Hypertext Preprocessor - язык программирования - CNews">
            <a:extLst>
              <a:ext uri="{FF2B5EF4-FFF2-40B4-BE49-F238E27FC236}">
                <a16:creationId xmlns:a16="http://schemas.microsoft.com/office/drawing/2014/main" id="{E24E1A06-6E63-A42B-1BCD-F23EDAE564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1952" y="1856901"/>
            <a:ext cx="563879" cy="295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B88F704B-DF6A-120E-5BC2-E992B1C9C3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6484" y="2278095"/>
            <a:ext cx="797067" cy="304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Логотип программы Yii">
            <a:extLst>
              <a:ext uri="{FF2B5EF4-FFF2-40B4-BE49-F238E27FC236}">
                <a16:creationId xmlns:a16="http://schemas.microsoft.com/office/drawing/2014/main" id="{0960D179-52C4-B4E8-9E2E-8B8BDDB42E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8131" y="2725294"/>
            <a:ext cx="1273874" cy="275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MariaDB · GitHub">
            <a:extLst>
              <a:ext uri="{FF2B5EF4-FFF2-40B4-BE49-F238E27FC236}">
                <a16:creationId xmlns:a16="http://schemas.microsoft.com/office/drawing/2014/main" id="{2EDD169B-9E03-CE13-9CFD-9870D58C96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0422" y="3032993"/>
            <a:ext cx="451309" cy="451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0666067C-31E3-02F4-E9CA-D04EED3837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9104" y="3549237"/>
            <a:ext cx="769621" cy="246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Файл:RabbitMQ logo.svg — Википедия">
            <a:extLst>
              <a:ext uri="{FF2B5EF4-FFF2-40B4-BE49-F238E27FC236}">
                <a16:creationId xmlns:a16="http://schemas.microsoft.com/office/drawing/2014/main" id="{DA9F81A4-F7D5-4314-984D-F41BA5AB5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8725" y="3971801"/>
            <a:ext cx="1614685" cy="253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8442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80C8AA-7561-F3BA-FC31-46C06530E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096"/>
            <a:ext cx="12191999" cy="688848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Системные требования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1D1E67-62A4-5E00-9B5C-F74D0DA5F37E}"/>
              </a:ext>
            </a:extLst>
          </p:cNvPr>
          <p:cNvSpPr txBox="1"/>
          <p:nvPr/>
        </p:nvSpPr>
        <p:spPr>
          <a:xfrm>
            <a:off x="366226" y="1000125"/>
            <a:ext cx="11315700" cy="596607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Требования к клиенту: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Браузер на основе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chromium.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Соответствие минимальным характеристикам браузера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Требования к серверу: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Cent OS 7 / Linux Debian 11.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Процессор не ниже 2,6 ГГц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ОЗУ не меньше 8 Гб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HDD  200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Гб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Номер слайда 4">
            <a:extLst>
              <a:ext uri="{FF2B5EF4-FFF2-40B4-BE49-F238E27FC236}">
                <a16:creationId xmlns:a16="http://schemas.microsoft.com/office/drawing/2014/main" id="{C5B64F97-D6A0-FC0D-8E50-8227B356EE18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17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2000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1AF62D-63AD-D33F-E646-0AF822E31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1999" cy="749808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493FAAC-FCD8-63EF-49A3-DDD17E4927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58368"/>
            <a:ext cx="12192000" cy="5590749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результате выполнения ВКР была спроектирована и разработана система, которая: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обеспечивает сопровождение и учёт образовательного процесса;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обеспечивает аналитику образовательной деятельности.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ru-RU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В результате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внедрения системы в эксплуатацию </a:t>
            </a:r>
            <a:r>
              <a:rPr lang="ru-RU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удалось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повысить</a:t>
            </a:r>
            <a:r>
              <a:rPr lang="ru-RU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эффективность сопровождения образовательного процесса более чем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 </a:t>
            </a:r>
            <a:r>
              <a:rPr lang="en-US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180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</a:t>
            </a:r>
            <a:r>
              <a:rPr lang="en-US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человеко-часов в год</a:t>
            </a:r>
            <a:r>
              <a:rPr lang="ru-RU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7" name="Номер слайда 4">
            <a:extLst>
              <a:ext uri="{FF2B5EF4-FFF2-40B4-BE49-F238E27FC236}">
                <a16:creationId xmlns:a16="http://schemas.microsoft.com/office/drawing/2014/main" id="{C687772F-C4EB-4F08-A450-22EA9070A70F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18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42D6EB3-DD69-CEB5-0982-A6F167D7B244}"/>
              </a:ext>
            </a:extLst>
          </p:cNvPr>
          <p:cNvPicPr/>
          <p:nvPr/>
        </p:nvPicPr>
        <p:blipFill>
          <a:blip r:embed="rId3"/>
          <a:stretch/>
        </p:blipFill>
        <p:spPr>
          <a:xfrm rot="21596400">
            <a:off x="9930361" y="5770966"/>
            <a:ext cx="2261090" cy="1047767"/>
          </a:xfrm>
          <a:prstGeom prst="rect">
            <a:avLst/>
          </a:prstGeom>
          <a:ln w="0">
            <a:noFill/>
          </a:ln>
        </p:spPr>
      </p:pic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C3FD2AD0-950A-4E52-B5BB-898BF29375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3373242"/>
              </p:ext>
            </p:extLst>
          </p:nvPr>
        </p:nvGraphicFramePr>
        <p:xfrm>
          <a:off x="1631950" y="3788649"/>
          <a:ext cx="8169276" cy="21263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3092">
                  <a:extLst>
                    <a:ext uri="{9D8B030D-6E8A-4147-A177-3AD203B41FA5}">
                      <a16:colId xmlns:a16="http://schemas.microsoft.com/office/drawing/2014/main" val="3981311441"/>
                    </a:ext>
                  </a:extLst>
                </a:gridCol>
                <a:gridCol w="2723092">
                  <a:extLst>
                    <a:ext uri="{9D8B030D-6E8A-4147-A177-3AD203B41FA5}">
                      <a16:colId xmlns:a16="http://schemas.microsoft.com/office/drawing/2014/main" val="1526139312"/>
                    </a:ext>
                  </a:extLst>
                </a:gridCol>
                <a:gridCol w="2723092">
                  <a:extLst>
                    <a:ext uri="{9D8B030D-6E8A-4147-A177-3AD203B41FA5}">
                      <a16:colId xmlns:a16="http://schemas.microsoft.com/office/drawing/2014/main" val="3526557165"/>
                    </a:ext>
                  </a:extLst>
                </a:gridCol>
              </a:tblGrid>
              <a:tr h="425275">
                <a:tc>
                  <a:txBody>
                    <a:bodyPr/>
                    <a:lstStyle/>
                    <a:p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Было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Стало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8297055"/>
                  </a:ext>
                </a:extLst>
              </a:tr>
              <a:tr h="425275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Создание сертификата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 минут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 минуты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3852478"/>
                  </a:ext>
                </a:extLst>
              </a:tr>
              <a:tr h="425275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Создание приказа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</a:t>
                      </a: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 минут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 минут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29919"/>
                  </a:ext>
                </a:extLst>
              </a:tr>
              <a:tr h="425275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Создание КУГ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 </a:t>
                      </a: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минут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 минут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3415089"/>
                  </a:ext>
                </a:extLst>
              </a:tr>
              <a:tr h="425275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Создание журнала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 минут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 минут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47728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1003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799081-69DC-E5FF-6C44-EE26B2750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9144"/>
            <a:ext cx="12191999" cy="731520"/>
          </a:xfrm>
        </p:spPr>
        <p:txBody>
          <a:bodyPr>
            <a:no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акт внедрения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9D77489-2275-14CA-926D-64F6E9FF9334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19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3921933-52A3-0F96-9FB0-AE9928E969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4886" y="740664"/>
            <a:ext cx="5202227" cy="609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832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C44B47-A033-6506-472B-905E7EA1E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097" y="1"/>
            <a:ext cx="10131425" cy="658368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D62BBA5-83D1-D73C-3724-A136E4A00E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097" y="896112"/>
            <a:ext cx="10655806" cy="5749290"/>
          </a:xfrm>
        </p:spPr>
        <p:txBody>
          <a:bodyPr anchor="t">
            <a:noAutofit/>
          </a:bodyPr>
          <a:lstStyle/>
          <a:p>
            <a:pPr indent="0" algn="just" defTabSz="914400"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</a:tabLst>
            </a:pPr>
            <a:r>
              <a:rPr lang="ru-RU" sz="2200" b="0" strike="noStrike" spc="-1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Региональный школьный технопарк (РШТ) </a:t>
            </a:r>
            <a:r>
              <a:rPr lang="ru-RU" sz="2200" b="0" strike="noStrike" spc="-1" dirty="0">
                <a:latin typeface="Times New Roman"/>
              </a:rPr>
              <a:t>— это образовательная организация, подчиняющаяся Министерству образования Астраханской области. В состав «РШТ» входят:</a:t>
            </a:r>
          </a:p>
          <a:p>
            <a:pPr marL="628650" indent="-342900" algn="just" defTabSz="914400">
              <a:spcAft>
                <a:spcPts val="0"/>
              </a:spcAft>
              <a:tabLst>
                <a:tab pos="0" algn="l"/>
              </a:tabLst>
            </a:pPr>
            <a:r>
              <a:rPr lang="ru-RU" sz="2200" b="0" strike="noStrike" spc="-1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Технопарк</a:t>
            </a:r>
            <a:r>
              <a:rPr lang="ru-RU" sz="2200" b="0" strike="noStrike" spc="-1" dirty="0">
                <a:latin typeface="Times New Roman"/>
              </a:rPr>
              <a:t> —  подразделение, где проводится  инновационные образовательные программы.</a:t>
            </a:r>
          </a:p>
          <a:p>
            <a:pPr marL="628650" indent="-342900" algn="just" defTabSz="914400">
              <a:spcAft>
                <a:spcPts val="0"/>
              </a:spcAft>
              <a:tabLst>
                <a:tab pos="0" algn="l"/>
              </a:tabLst>
            </a:pPr>
            <a:r>
              <a:rPr lang="ru-RU" sz="2200" b="0" strike="noStrike" spc="-1" dirty="0" err="1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Кванториум</a:t>
            </a:r>
            <a:r>
              <a:rPr lang="ru-RU" sz="2200" b="0" strike="noStrike" spc="-1" dirty="0">
                <a:solidFill>
                  <a:srgbClr val="FFFF00"/>
                </a:solidFill>
                <a:latin typeface="Times New Roman"/>
              </a:rPr>
              <a:t> </a:t>
            </a:r>
            <a:r>
              <a:rPr lang="ru-RU" sz="2200" b="0" strike="noStrike" spc="-1" dirty="0">
                <a:latin typeface="Times New Roman"/>
              </a:rPr>
              <a:t>— подразделение, ориентированное на изучение инженерных дисциплин.</a:t>
            </a:r>
          </a:p>
          <a:p>
            <a:pPr marL="628650" indent="-342900" algn="just" defTabSz="914400">
              <a:spcAft>
                <a:spcPts val="0"/>
              </a:spcAft>
              <a:tabLst>
                <a:tab pos="0" algn="l"/>
              </a:tabLst>
            </a:pPr>
            <a:r>
              <a:rPr lang="ru-RU" sz="2200" b="0" strike="noStrike" spc="-1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Центр одарённых детей (ЦОД) </a:t>
            </a:r>
            <a:r>
              <a:rPr lang="ru-RU" sz="2200" b="0" strike="noStrike" spc="-1" dirty="0">
                <a:latin typeface="Times New Roman"/>
              </a:rPr>
              <a:t>— отдел, специализирующееся на работе с талантливыми детьми.</a:t>
            </a:r>
            <a:endParaRPr lang="ru-RU" sz="2200" spc="-1" dirty="0">
              <a:latin typeface="Times New Roman"/>
            </a:endParaRPr>
          </a:p>
          <a:p>
            <a:pPr marL="628650" indent="-342900" algn="just" defTabSz="914400">
              <a:spcAft>
                <a:spcPts val="0"/>
              </a:spcAft>
              <a:tabLst>
                <a:tab pos="0" algn="l"/>
              </a:tabLst>
            </a:pPr>
            <a:r>
              <a:rPr lang="ru-RU" sz="2200" b="0" strike="noStrike" spc="-1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Центр детского научно-технического творчества </a:t>
            </a:r>
            <a:r>
              <a:rPr lang="ru-RU" sz="2200" b="0" strike="noStrike" spc="-1" dirty="0">
                <a:latin typeface="Times New Roman"/>
              </a:rPr>
              <a:t>— площадка, где дети занимаются прикладным творчеством.</a:t>
            </a:r>
          </a:p>
          <a:p>
            <a:pPr indent="0" algn="just" defTabSz="914400">
              <a:spcAft>
                <a:spcPts val="0"/>
              </a:spcAft>
              <a:buNone/>
              <a:tabLst>
                <a:tab pos="0" algn="l"/>
              </a:tabLst>
            </a:pPr>
            <a:r>
              <a:rPr lang="ru-RU" sz="2200" b="0" strike="noStrike" spc="-1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Миссия РШТ</a:t>
            </a:r>
            <a:r>
              <a:rPr lang="ru-RU" sz="2200" b="0" strike="noStrike" spc="-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200" b="0" strike="noStrike" spc="-1" dirty="0">
                <a:latin typeface="Times New Roman"/>
              </a:rPr>
              <a:t>заключается в создании условий для погружения детей в мир инженерных профессий и развития их творческого потенциала.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3D9A3D8-D475-7449-0080-C89CD1F451D1}"/>
              </a:ext>
            </a:extLst>
          </p:cNvPr>
          <p:cNvPicPr/>
          <p:nvPr/>
        </p:nvPicPr>
        <p:blipFill>
          <a:blip r:embed="rId3"/>
          <a:stretch/>
        </p:blipFill>
        <p:spPr>
          <a:xfrm rot="21596400">
            <a:off x="4150587" y="5465333"/>
            <a:ext cx="4333042" cy="1262382"/>
          </a:xfrm>
          <a:prstGeom prst="rect">
            <a:avLst/>
          </a:prstGeom>
          <a:ln w="0">
            <a:noFill/>
          </a:ln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A0446A6-8DF8-4692-A892-0D1B0E43D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71852" y="0"/>
            <a:ext cx="1020148" cy="658368"/>
          </a:xfrm>
        </p:spPr>
        <p:txBody>
          <a:bodyPr/>
          <a:lstStyle/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2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8579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DEF69C-C445-15ED-1AE7-519CE259E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2608411"/>
            <a:ext cx="10131425" cy="1456267"/>
          </a:xfrm>
        </p:spPr>
        <p:txBody>
          <a:bodyPr>
            <a:noAutofit/>
          </a:bodyPr>
          <a:lstStyle/>
          <a:p>
            <a:pPr algn="ctr"/>
            <a:r>
              <a:rPr lang="ru-RU" cap="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ВНИМАНИЕ.</a:t>
            </a:r>
            <a:br>
              <a:rPr lang="ru-RU" cap="all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cap="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ДОКЛАД ОКОНЧЕН!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0096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4B2F6CD1-293D-7768-74F8-3F3872B79105}"/>
              </a:ext>
            </a:extLst>
          </p:cNvPr>
          <p:cNvSpPr/>
          <p:nvPr/>
        </p:nvSpPr>
        <p:spPr>
          <a:xfrm>
            <a:off x="3665807" y="1396804"/>
            <a:ext cx="8501235" cy="5283914"/>
          </a:xfrm>
          <a:prstGeom prst="roundRect">
            <a:avLst>
              <a:gd name="adj" fmla="val 2408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ru-RU" u="sng" dirty="0">
                <a:solidFill>
                  <a:schemeClr val="bg1"/>
                </a:solidFill>
              </a:rPr>
              <a:t>РШТ</a:t>
            </a: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DA71BE0C-AE61-8FC9-BFC9-97058D48F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68855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ДЕЯТЕЛЬНОСТЬ ОРГАНИЗАЦИИ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46A66800-7259-640C-EF90-CB50516C509D}"/>
              </a:ext>
            </a:extLst>
          </p:cNvPr>
          <p:cNvSpPr/>
          <p:nvPr/>
        </p:nvSpPr>
        <p:spPr>
          <a:xfrm>
            <a:off x="142422" y="2814637"/>
            <a:ext cx="1714500" cy="1228725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Внешняя организация </a:t>
            </a:r>
          </a:p>
        </p:txBody>
      </p:sp>
      <p:pic>
        <p:nvPicPr>
          <p:cNvPr id="7" name="Picture 8" descr="Иконка Человека Глюка Черном Фоне Creative Footage Your Video Project —  Стоковое видео © woltersmith5@gmail.com #546511744">
            <a:extLst>
              <a:ext uri="{FF2B5EF4-FFF2-40B4-BE49-F238E27FC236}">
                <a16:creationId xmlns:a16="http://schemas.microsoft.com/office/drawing/2014/main" id="{76F546FF-6B0B-4040-BEC8-FE932154FE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7720" y="2683552"/>
            <a:ext cx="2196366" cy="1510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A81B000-B5A2-7B87-1B0C-71FAED376799}"/>
              </a:ext>
            </a:extLst>
          </p:cNvPr>
          <p:cNvSpPr txBox="1"/>
          <p:nvPr/>
        </p:nvSpPr>
        <p:spPr>
          <a:xfrm>
            <a:off x="3707190" y="3738644"/>
            <a:ext cx="1396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Директор</a:t>
            </a:r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92DACA29-1E3C-5324-DE6E-FD1D62655C51}"/>
              </a:ext>
            </a:extLst>
          </p:cNvPr>
          <p:cNvSpPr/>
          <p:nvPr/>
        </p:nvSpPr>
        <p:spPr>
          <a:xfrm>
            <a:off x="6791213" y="1547441"/>
            <a:ext cx="5151427" cy="2017858"/>
          </a:xfrm>
          <a:prstGeom prst="roundRect">
            <a:avLst>
              <a:gd name="adj" fmla="val 4808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ru-RU" dirty="0"/>
              <a:t>Учебная группа</a:t>
            </a:r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F73117C1-DBB2-8ACC-BB06-4DB7F2C49D20}"/>
              </a:ext>
            </a:extLst>
          </p:cNvPr>
          <p:cNvSpPr/>
          <p:nvPr/>
        </p:nvSpPr>
        <p:spPr>
          <a:xfrm>
            <a:off x="8541259" y="1638623"/>
            <a:ext cx="1600504" cy="564639"/>
          </a:xfrm>
          <a:prstGeom prst="roundRect">
            <a:avLst>
              <a:gd name="adj" fmla="val 4808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ru-RU" dirty="0"/>
          </a:p>
        </p:txBody>
      </p:sp>
      <p:sp>
        <p:nvSpPr>
          <p:cNvPr id="18" name="Прямоугольник: скругленные углы 17">
            <a:extLst>
              <a:ext uri="{FF2B5EF4-FFF2-40B4-BE49-F238E27FC236}">
                <a16:creationId xmlns:a16="http://schemas.microsoft.com/office/drawing/2014/main" id="{9CD24D3F-9339-1A97-35A5-4BE802E5B2C5}"/>
              </a:ext>
            </a:extLst>
          </p:cNvPr>
          <p:cNvSpPr/>
          <p:nvPr/>
        </p:nvSpPr>
        <p:spPr>
          <a:xfrm>
            <a:off x="8635017" y="1923733"/>
            <a:ext cx="1412988" cy="240632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Явка</a:t>
            </a:r>
          </a:p>
        </p:txBody>
      </p:sp>
      <p:sp>
        <p:nvSpPr>
          <p:cNvPr id="22" name="Стрелка: влево-вправо 21">
            <a:extLst>
              <a:ext uri="{FF2B5EF4-FFF2-40B4-BE49-F238E27FC236}">
                <a16:creationId xmlns:a16="http://schemas.microsoft.com/office/drawing/2014/main" id="{8C7998FF-6F28-66EC-26E4-9695B08E001B}"/>
              </a:ext>
            </a:extLst>
          </p:cNvPr>
          <p:cNvSpPr/>
          <p:nvPr/>
        </p:nvSpPr>
        <p:spPr>
          <a:xfrm>
            <a:off x="9448800" y="2772554"/>
            <a:ext cx="1394441" cy="240632"/>
          </a:xfrm>
          <a:prstGeom prst="left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052" name="Picture 4" descr="Сертификат – Бесплатные иконки: образование">
            <a:extLst>
              <a:ext uri="{FF2B5EF4-FFF2-40B4-BE49-F238E27FC236}">
                <a16:creationId xmlns:a16="http://schemas.microsoft.com/office/drawing/2014/main" id="{08AFF519-1125-EEEA-D297-4BEDB09759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6712" y="2667530"/>
            <a:ext cx="377826" cy="377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A7DCF1DC-25E6-B60A-879C-29517F4B731F}"/>
              </a:ext>
            </a:extLst>
          </p:cNvPr>
          <p:cNvSpPr txBox="1"/>
          <p:nvPr/>
        </p:nvSpPr>
        <p:spPr>
          <a:xfrm>
            <a:off x="10376744" y="3010178"/>
            <a:ext cx="1790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Сертификат</a:t>
            </a:r>
          </a:p>
        </p:txBody>
      </p:sp>
      <p:pic>
        <p:nvPicPr>
          <p:cNvPr id="24" name="Picture 8" descr="Иконка Человека Глюка Черном Фоне Creative Footage Your Video Project —  Стоковое видео © woltersmith5@gmail.com #546511744">
            <a:extLst>
              <a:ext uri="{FF2B5EF4-FFF2-40B4-BE49-F238E27FC236}">
                <a16:creationId xmlns:a16="http://schemas.microsoft.com/office/drawing/2014/main" id="{5BEF28F5-38D9-AEEC-69C9-1F4B8699D2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4419" y="2071454"/>
            <a:ext cx="2196366" cy="1510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964F9FCB-D6BE-D5F2-7315-F61318D46427}"/>
              </a:ext>
            </a:extLst>
          </p:cNvPr>
          <p:cNvSpPr txBox="1"/>
          <p:nvPr/>
        </p:nvSpPr>
        <p:spPr>
          <a:xfrm>
            <a:off x="7491703" y="3192906"/>
            <a:ext cx="1396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Педагог</a:t>
            </a:r>
          </a:p>
        </p:txBody>
      </p:sp>
      <p:pic>
        <p:nvPicPr>
          <p:cNvPr id="26" name="Picture 8" descr="Иконка Человека Глюка Черном Фоне Creative Footage Your Video Project —  Стоковое видео © woltersmith5@gmail.com #546511744">
            <a:extLst>
              <a:ext uri="{FF2B5EF4-FFF2-40B4-BE49-F238E27FC236}">
                <a16:creationId xmlns:a16="http://schemas.microsoft.com/office/drawing/2014/main" id="{3858F998-EDF0-F468-2C33-B66158C865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9836" y="2137681"/>
            <a:ext cx="2196366" cy="1510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F1442A98-2DFB-DCBC-3B1F-7CB3B61E18CA}"/>
              </a:ext>
            </a:extLst>
          </p:cNvPr>
          <p:cNvSpPr txBox="1"/>
          <p:nvPr/>
        </p:nvSpPr>
        <p:spPr>
          <a:xfrm>
            <a:off x="8871906" y="3222657"/>
            <a:ext cx="151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Ученик</a:t>
            </a:r>
          </a:p>
        </p:txBody>
      </p:sp>
      <p:sp>
        <p:nvSpPr>
          <p:cNvPr id="28" name="Прямоугольник: скругленные углы 27">
            <a:extLst>
              <a:ext uri="{FF2B5EF4-FFF2-40B4-BE49-F238E27FC236}">
                <a16:creationId xmlns:a16="http://schemas.microsoft.com/office/drawing/2014/main" id="{4CB18B55-A7CD-4AD7-9E3D-5D2859DBE4FE}"/>
              </a:ext>
            </a:extLst>
          </p:cNvPr>
          <p:cNvSpPr/>
          <p:nvPr/>
        </p:nvSpPr>
        <p:spPr>
          <a:xfrm>
            <a:off x="6834951" y="4595368"/>
            <a:ext cx="5197929" cy="1831628"/>
          </a:xfrm>
          <a:prstGeom prst="roundRect">
            <a:avLst>
              <a:gd name="adj" fmla="val 1651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ru-RU" dirty="0"/>
              <a:t>Мероприятие</a:t>
            </a:r>
          </a:p>
        </p:txBody>
      </p:sp>
      <p:pic>
        <p:nvPicPr>
          <p:cNvPr id="2054" name="Picture 6" descr="Интернет-журнал – Бесплатные иконки: маркетинг">
            <a:extLst>
              <a:ext uri="{FF2B5EF4-FFF2-40B4-BE49-F238E27FC236}">
                <a16:creationId xmlns:a16="http://schemas.microsoft.com/office/drawing/2014/main" id="{EA31F257-B32D-8A7C-DFE1-64848FA522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2324" y="3865089"/>
            <a:ext cx="485775" cy="48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314D4D6D-31A7-7499-5BF4-D6B79FC0619C}"/>
              </a:ext>
            </a:extLst>
          </p:cNvPr>
          <p:cNvSpPr txBox="1"/>
          <p:nvPr/>
        </p:nvSpPr>
        <p:spPr>
          <a:xfrm>
            <a:off x="6354355" y="4245248"/>
            <a:ext cx="3099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Электронный журнал</a:t>
            </a:r>
          </a:p>
        </p:txBody>
      </p:sp>
      <p:pic>
        <p:nvPicPr>
          <p:cNvPr id="2058" name="Picture 10" descr="Календарь – Бесплатные иконки: интерфейс">
            <a:extLst>
              <a:ext uri="{FF2B5EF4-FFF2-40B4-BE49-F238E27FC236}">
                <a16:creationId xmlns:a16="http://schemas.microsoft.com/office/drawing/2014/main" id="{B7FEB4F0-7C8A-97DC-3CBA-8C4339D212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7236" y="3865089"/>
            <a:ext cx="458484" cy="458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EEC70FA5-C3CA-C345-1B3E-F70F67BC73A9}"/>
              </a:ext>
            </a:extLst>
          </p:cNvPr>
          <p:cNvSpPr txBox="1"/>
          <p:nvPr/>
        </p:nvSpPr>
        <p:spPr>
          <a:xfrm>
            <a:off x="9067655" y="4237029"/>
            <a:ext cx="3099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Календарно-учебный график</a:t>
            </a:r>
          </a:p>
        </p:txBody>
      </p:sp>
      <p:sp>
        <p:nvSpPr>
          <p:cNvPr id="31" name="Стрелка: вверх-вниз 30">
            <a:extLst>
              <a:ext uri="{FF2B5EF4-FFF2-40B4-BE49-F238E27FC236}">
                <a16:creationId xmlns:a16="http://schemas.microsoft.com/office/drawing/2014/main" id="{C7E01EC1-C442-BFA1-C856-82B64F7DF7CC}"/>
              </a:ext>
            </a:extLst>
          </p:cNvPr>
          <p:cNvSpPr/>
          <p:nvPr/>
        </p:nvSpPr>
        <p:spPr>
          <a:xfrm>
            <a:off x="7305911" y="3572395"/>
            <a:ext cx="200453" cy="310071"/>
          </a:xfrm>
          <a:prstGeom prst="upDown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Стрелка: вверх-вниз 31">
            <a:extLst>
              <a:ext uri="{FF2B5EF4-FFF2-40B4-BE49-F238E27FC236}">
                <a16:creationId xmlns:a16="http://schemas.microsoft.com/office/drawing/2014/main" id="{371EE04D-67F5-7B3D-F0A5-2A5FB1EC5923}"/>
              </a:ext>
            </a:extLst>
          </p:cNvPr>
          <p:cNvSpPr/>
          <p:nvPr/>
        </p:nvSpPr>
        <p:spPr>
          <a:xfrm>
            <a:off x="10369617" y="3567122"/>
            <a:ext cx="200453" cy="310071"/>
          </a:xfrm>
          <a:prstGeom prst="upDown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3" name="Picture 8" descr="Иконка Человека Глюка Черном Фоне Creative Footage Your Video Project —  Стоковое видео © woltersmith5@gmail.com #546511744">
            <a:extLst>
              <a:ext uri="{FF2B5EF4-FFF2-40B4-BE49-F238E27FC236}">
                <a16:creationId xmlns:a16="http://schemas.microsoft.com/office/drawing/2014/main" id="{94091270-13AB-E39D-C6E1-00171FBA1F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8651" y="4916618"/>
            <a:ext cx="2196366" cy="1510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BEE30E02-EC17-2A59-3C7B-ED4DD9F45A7A}"/>
              </a:ext>
            </a:extLst>
          </p:cNvPr>
          <p:cNvSpPr txBox="1"/>
          <p:nvPr/>
        </p:nvSpPr>
        <p:spPr>
          <a:xfrm>
            <a:off x="7081326" y="6005177"/>
            <a:ext cx="1396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Педагог</a:t>
            </a:r>
          </a:p>
        </p:txBody>
      </p:sp>
      <p:sp>
        <p:nvSpPr>
          <p:cNvPr id="35" name="Прямоугольник: скругленные углы 34">
            <a:extLst>
              <a:ext uri="{FF2B5EF4-FFF2-40B4-BE49-F238E27FC236}">
                <a16:creationId xmlns:a16="http://schemas.microsoft.com/office/drawing/2014/main" id="{10494446-8C92-E0BF-F4AD-FEFA7383B111}"/>
              </a:ext>
            </a:extLst>
          </p:cNvPr>
          <p:cNvSpPr/>
          <p:nvPr/>
        </p:nvSpPr>
        <p:spPr>
          <a:xfrm>
            <a:off x="8719846" y="5204732"/>
            <a:ext cx="1878667" cy="901568"/>
          </a:xfrm>
          <a:prstGeom prst="roundRect">
            <a:avLst>
              <a:gd name="adj" fmla="val 5283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064" name="Picture 16" descr="Документы – Бесплатные иконки: файлы и папки">
            <a:extLst>
              <a:ext uri="{FF2B5EF4-FFF2-40B4-BE49-F238E27FC236}">
                <a16:creationId xmlns:a16="http://schemas.microsoft.com/office/drawing/2014/main" id="{FF7EDD58-2D0F-4CBB-5BE1-A67DAA7BB7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3797" y="2772554"/>
            <a:ext cx="489084" cy="489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Стрелка: влево-вправо 35">
            <a:extLst>
              <a:ext uri="{FF2B5EF4-FFF2-40B4-BE49-F238E27FC236}">
                <a16:creationId xmlns:a16="http://schemas.microsoft.com/office/drawing/2014/main" id="{7112122C-9B27-2BF7-F4FD-73BC016C7A34}"/>
              </a:ext>
            </a:extLst>
          </p:cNvPr>
          <p:cNvSpPr/>
          <p:nvPr/>
        </p:nvSpPr>
        <p:spPr>
          <a:xfrm>
            <a:off x="1873507" y="3184457"/>
            <a:ext cx="2054620" cy="489084"/>
          </a:xfrm>
          <a:prstGeom prst="left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Документация</a:t>
            </a:r>
          </a:p>
        </p:txBody>
      </p:sp>
      <p:pic>
        <p:nvPicPr>
          <p:cNvPr id="37" name="Picture 16" descr="Документы – Бесплатные иконки: файлы и папки">
            <a:extLst>
              <a:ext uri="{FF2B5EF4-FFF2-40B4-BE49-F238E27FC236}">
                <a16:creationId xmlns:a16="http://schemas.microsoft.com/office/drawing/2014/main" id="{67EB75C6-FD9B-B46B-375D-B7A92D0EF8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371" y="2481088"/>
            <a:ext cx="489084" cy="489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16" descr="Документы – Бесплатные иконки: файлы и папки">
            <a:extLst>
              <a:ext uri="{FF2B5EF4-FFF2-40B4-BE49-F238E27FC236}">
                <a16:creationId xmlns:a16="http://schemas.microsoft.com/office/drawing/2014/main" id="{72B3543A-516E-D489-2870-E4C3F74E1F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1115" y="4658591"/>
            <a:ext cx="489084" cy="489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Стрелка: влево-вправо 38">
            <a:extLst>
              <a:ext uri="{FF2B5EF4-FFF2-40B4-BE49-F238E27FC236}">
                <a16:creationId xmlns:a16="http://schemas.microsoft.com/office/drawing/2014/main" id="{0B2D3C8A-2C0A-EDC2-F9EB-6F85BA04DB88}"/>
              </a:ext>
            </a:extLst>
          </p:cNvPr>
          <p:cNvSpPr/>
          <p:nvPr/>
        </p:nvSpPr>
        <p:spPr>
          <a:xfrm rot="1892769">
            <a:off x="4615549" y="4347846"/>
            <a:ext cx="2852552" cy="657683"/>
          </a:xfrm>
          <a:prstGeom prst="leftRightArrow">
            <a:avLst>
              <a:gd name="adj1" fmla="val 35987"/>
              <a:gd name="adj2" fmla="val 46997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Приказ о мероприятиях</a:t>
            </a:r>
          </a:p>
        </p:txBody>
      </p:sp>
      <p:sp>
        <p:nvSpPr>
          <p:cNvPr id="40" name="Стрелка: влево-вправо 39">
            <a:extLst>
              <a:ext uri="{FF2B5EF4-FFF2-40B4-BE49-F238E27FC236}">
                <a16:creationId xmlns:a16="http://schemas.microsoft.com/office/drawing/2014/main" id="{13EBC396-03A1-2CCA-60A3-DDC49A8686D2}"/>
              </a:ext>
            </a:extLst>
          </p:cNvPr>
          <p:cNvSpPr/>
          <p:nvPr/>
        </p:nvSpPr>
        <p:spPr>
          <a:xfrm rot="20901550">
            <a:off x="4395663" y="2807799"/>
            <a:ext cx="3398059" cy="617632"/>
          </a:xfrm>
          <a:prstGeom prst="leftRightArrow">
            <a:avLst>
              <a:gd name="adj1" fmla="val 40255"/>
              <a:gd name="adj2" fmla="val 46997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Приказ об обр. деятельности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4036D9F-FBFA-3E72-EDAB-7AA7DF2871DE}"/>
              </a:ext>
            </a:extLst>
          </p:cNvPr>
          <p:cNvSpPr txBox="1"/>
          <p:nvPr/>
        </p:nvSpPr>
        <p:spPr>
          <a:xfrm>
            <a:off x="8668355" y="5152144"/>
            <a:ext cx="1285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Команда</a:t>
            </a:r>
          </a:p>
        </p:txBody>
      </p:sp>
      <p:pic>
        <p:nvPicPr>
          <p:cNvPr id="46" name="Picture 8" descr="Иконка Человека Глюка Черном Фоне Creative Footage Your Video Project —  Стоковое видео © woltersmith5@gmail.com #546511744">
            <a:extLst>
              <a:ext uri="{FF2B5EF4-FFF2-40B4-BE49-F238E27FC236}">
                <a16:creationId xmlns:a16="http://schemas.microsoft.com/office/drawing/2014/main" id="{1D9D7099-0A2D-F0C4-6D6A-2D5B3D2A5E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3353" y="5284290"/>
            <a:ext cx="1384400" cy="952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8" descr="Иконка Человека Глюка Черном Фоне Creative Footage Your Video Project —  Стоковое видео © woltersmith5@gmail.com #546511744">
            <a:extLst>
              <a:ext uri="{FF2B5EF4-FFF2-40B4-BE49-F238E27FC236}">
                <a16:creationId xmlns:a16="http://schemas.microsoft.com/office/drawing/2014/main" id="{7F22B57F-D1B9-48AF-CE81-8CC07555CE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1298" y="5298860"/>
            <a:ext cx="1338341" cy="920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6BFEF9D9-BD35-7071-E1C7-5CE90B8666ED}"/>
              </a:ext>
            </a:extLst>
          </p:cNvPr>
          <p:cNvSpPr txBox="1"/>
          <p:nvPr/>
        </p:nvSpPr>
        <p:spPr>
          <a:xfrm>
            <a:off x="9625787" y="5147675"/>
            <a:ext cx="1022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Ученики</a:t>
            </a:r>
          </a:p>
        </p:txBody>
      </p:sp>
      <p:sp>
        <p:nvSpPr>
          <p:cNvPr id="51" name="Стрелка: вверх-вниз 50">
            <a:extLst>
              <a:ext uri="{FF2B5EF4-FFF2-40B4-BE49-F238E27FC236}">
                <a16:creationId xmlns:a16="http://schemas.microsoft.com/office/drawing/2014/main" id="{C7C735A6-1105-EE1D-0F04-15CD6F39A611}"/>
              </a:ext>
            </a:extLst>
          </p:cNvPr>
          <p:cNvSpPr/>
          <p:nvPr/>
        </p:nvSpPr>
        <p:spPr>
          <a:xfrm>
            <a:off x="9188342" y="2220414"/>
            <a:ext cx="200453" cy="279765"/>
          </a:xfrm>
          <a:prstGeom prst="upDownArrow">
            <a:avLst>
              <a:gd name="adj1" fmla="val 30993"/>
              <a:gd name="adj2" fmla="val 50000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3" name="Стрелка: влево-вправо 52">
            <a:extLst>
              <a:ext uri="{FF2B5EF4-FFF2-40B4-BE49-F238E27FC236}">
                <a16:creationId xmlns:a16="http://schemas.microsoft.com/office/drawing/2014/main" id="{0E58FD55-1ECC-54CF-3224-606C3E349730}"/>
              </a:ext>
            </a:extLst>
          </p:cNvPr>
          <p:cNvSpPr/>
          <p:nvPr/>
        </p:nvSpPr>
        <p:spPr>
          <a:xfrm>
            <a:off x="7718773" y="5515979"/>
            <a:ext cx="981739" cy="374319"/>
          </a:xfrm>
          <a:prstGeom prst="leftRightArrow">
            <a:avLst>
              <a:gd name="adj1" fmla="val 37234"/>
              <a:gd name="adj2" fmla="val 46997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052C840-F162-C87A-CC69-94F844A5D4D3}"/>
              </a:ext>
            </a:extLst>
          </p:cNvPr>
          <p:cNvSpPr txBox="1"/>
          <p:nvPr/>
        </p:nvSpPr>
        <p:spPr>
          <a:xfrm>
            <a:off x="8965974" y="1586958"/>
            <a:ext cx="1082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Урок</a:t>
            </a:r>
          </a:p>
        </p:txBody>
      </p:sp>
      <p:sp>
        <p:nvSpPr>
          <p:cNvPr id="55" name="Номер слайда 4">
            <a:extLst>
              <a:ext uri="{FF2B5EF4-FFF2-40B4-BE49-F238E27FC236}">
                <a16:creationId xmlns:a16="http://schemas.microsoft.com/office/drawing/2014/main" id="{1FD00073-5066-D6C6-DAA5-2CBD29C17172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3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6" name="Прямоугольник: скругленные углы 55">
            <a:extLst>
              <a:ext uri="{FF2B5EF4-FFF2-40B4-BE49-F238E27FC236}">
                <a16:creationId xmlns:a16="http://schemas.microsoft.com/office/drawing/2014/main" id="{EF56A9C9-A261-B9C0-9E84-D9B4A295727B}"/>
              </a:ext>
            </a:extLst>
          </p:cNvPr>
          <p:cNvSpPr/>
          <p:nvPr/>
        </p:nvSpPr>
        <p:spPr>
          <a:xfrm>
            <a:off x="4821304" y="5237554"/>
            <a:ext cx="1803514" cy="743317"/>
          </a:xfrm>
          <a:prstGeom prst="roundRect">
            <a:avLst>
              <a:gd name="adj" fmla="val 6622"/>
            </a:avLst>
          </a:prstGeom>
          <a:solidFill>
            <a:schemeClr val="tx1">
              <a:lumMod val="7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Формирование: </a:t>
            </a:r>
            <a:r>
              <a:rPr lang="en-US" dirty="0"/>
              <a:t>&gt;3</a:t>
            </a:r>
            <a:r>
              <a:rPr lang="ru-RU" dirty="0"/>
              <a:t>0</a:t>
            </a:r>
            <a:r>
              <a:rPr lang="en-US" dirty="0"/>
              <a:t> </a:t>
            </a:r>
            <a:r>
              <a:rPr lang="ru-RU" dirty="0"/>
              <a:t>минут</a:t>
            </a:r>
          </a:p>
        </p:txBody>
      </p:sp>
      <p:sp>
        <p:nvSpPr>
          <p:cNvPr id="57" name="Прямоугольник: скругленные углы 56">
            <a:extLst>
              <a:ext uri="{FF2B5EF4-FFF2-40B4-BE49-F238E27FC236}">
                <a16:creationId xmlns:a16="http://schemas.microsoft.com/office/drawing/2014/main" id="{61475BEF-0B84-468C-5456-F636846FEE10}"/>
              </a:ext>
            </a:extLst>
          </p:cNvPr>
          <p:cNvSpPr/>
          <p:nvPr/>
        </p:nvSpPr>
        <p:spPr>
          <a:xfrm>
            <a:off x="4821304" y="1821021"/>
            <a:ext cx="1770460" cy="590186"/>
          </a:xfrm>
          <a:prstGeom prst="roundRect">
            <a:avLst>
              <a:gd name="adj" fmla="val 6622"/>
            </a:avLst>
          </a:prstGeom>
          <a:solidFill>
            <a:schemeClr val="tx1">
              <a:lumMod val="7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Формирование: </a:t>
            </a:r>
            <a:r>
              <a:rPr lang="en-US" dirty="0"/>
              <a:t>&gt;3</a:t>
            </a:r>
            <a:r>
              <a:rPr lang="ru-RU" dirty="0"/>
              <a:t>0</a:t>
            </a:r>
            <a:r>
              <a:rPr lang="en-US" dirty="0"/>
              <a:t> </a:t>
            </a:r>
            <a:r>
              <a:rPr lang="ru-RU" dirty="0"/>
              <a:t>минут</a:t>
            </a:r>
          </a:p>
        </p:txBody>
      </p:sp>
      <p:sp>
        <p:nvSpPr>
          <p:cNvPr id="58" name="Прямоугольник: скругленные углы 57">
            <a:extLst>
              <a:ext uri="{FF2B5EF4-FFF2-40B4-BE49-F238E27FC236}">
                <a16:creationId xmlns:a16="http://schemas.microsoft.com/office/drawing/2014/main" id="{C7ECE06C-4FD0-CED8-F25F-13B91728F3C0}"/>
              </a:ext>
            </a:extLst>
          </p:cNvPr>
          <p:cNvSpPr/>
          <p:nvPr/>
        </p:nvSpPr>
        <p:spPr>
          <a:xfrm>
            <a:off x="10406907" y="1923733"/>
            <a:ext cx="1394441" cy="626177"/>
          </a:xfrm>
          <a:prstGeom prst="roundRect">
            <a:avLst>
              <a:gd name="adj" fmla="val 6622"/>
            </a:avLst>
          </a:prstGeom>
          <a:solidFill>
            <a:schemeClr val="tx1">
              <a:lumMod val="7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Создание: </a:t>
            </a:r>
            <a:br>
              <a:rPr lang="ru-RU" dirty="0"/>
            </a:br>
            <a:r>
              <a:rPr lang="en-US" dirty="0"/>
              <a:t>≈</a:t>
            </a:r>
            <a:r>
              <a:rPr lang="ru-RU" dirty="0"/>
              <a:t>30</a:t>
            </a:r>
            <a:r>
              <a:rPr lang="en-US" dirty="0"/>
              <a:t> </a:t>
            </a:r>
            <a:r>
              <a:rPr lang="ru-RU" dirty="0"/>
              <a:t>минут</a:t>
            </a:r>
          </a:p>
        </p:txBody>
      </p:sp>
      <p:sp>
        <p:nvSpPr>
          <p:cNvPr id="60" name="Прямоугольник: скругленные углы 59">
            <a:extLst>
              <a:ext uri="{FF2B5EF4-FFF2-40B4-BE49-F238E27FC236}">
                <a16:creationId xmlns:a16="http://schemas.microsoft.com/office/drawing/2014/main" id="{23A826C7-8D63-08EE-BA98-7224FA6FA430}"/>
              </a:ext>
            </a:extLst>
          </p:cNvPr>
          <p:cNvSpPr/>
          <p:nvPr/>
        </p:nvSpPr>
        <p:spPr>
          <a:xfrm>
            <a:off x="10750345" y="3715528"/>
            <a:ext cx="1282535" cy="543975"/>
          </a:xfrm>
          <a:prstGeom prst="roundRect">
            <a:avLst>
              <a:gd name="adj" fmla="val 6622"/>
            </a:avLst>
          </a:prstGeom>
          <a:solidFill>
            <a:schemeClr val="tx1">
              <a:lumMod val="7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Создание: </a:t>
            </a:r>
            <a:br>
              <a:rPr lang="ru-RU" dirty="0"/>
            </a:br>
            <a:r>
              <a:rPr lang="en-US" dirty="0"/>
              <a:t>≈</a:t>
            </a:r>
            <a:r>
              <a:rPr lang="ru-RU" dirty="0"/>
              <a:t>20</a:t>
            </a:r>
            <a:r>
              <a:rPr lang="en-US" dirty="0"/>
              <a:t> </a:t>
            </a:r>
            <a:r>
              <a:rPr lang="ru-RU" dirty="0"/>
              <a:t>минут</a:t>
            </a:r>
          </a:p>
        </p:txBody>
      </p:sp>
      <p:sp>
        <p:nvSpPr>
          <p:cNvPr id="61" name="Прямоугольник: скругленные углы 60">
            <a:extLst>
              <a:ext uri="{FF2B5EF4-FFF2-40B4-BE49-F238E27FC236}">
                <a16:creationId xmlns:a16="http://schemas.microsoft.com/office/drawing/2014/main" id="{5A1F92B0-CB28-FADD-837E-C7F960017BC6}"/>
              </a:ext>
            </a:extLst>
          </p:cNvPr>
          <p:cNvSpPr/>
          <p:nvPr/>
        </p:nvSpPr>
        <p:spPr>
          <a:xfrm>
            <a:off x="7683439" y="3754393"/>
            <a:ext cx="1282535" cy="543975"/>
          </a:xfrm>
          <a:prstGeom prst="roundRect">
            <a:avLst>
              <a:gd name="adj" fmla="val 6622"/>
            </a:avLst>
          </a:prstGeom>
          <a:solidFill>
            <a:schemeClr val="tx1">
              <a:lumMod val="7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Создание: </a:t>
            </a:r>
            <a:br>
              <a:rPr lang="ru-RU" dirty="0"/>
            </a:br>
            <a:r>
              <a:rPr lang="en-US" dirty="0"/>
              <a:t>≈</a:t>
            </a:r>
            <a:r>
              <a:rPr lang="ru-RU" dirty="0"/>
              <a:t>30</a:t>
            </a:r>
            <a:r>
              <a:rPr lang="en-US" dirty="0"/>
              <a:t> </a:t>
            </a:r>
            <a:r>
              <a:rPr lang="ru-RU" dirty="0"/>
              <a:t>минут</a:t>
            </a:r>
          </a:p>
        </p:txBody>
      </p:sp>
    </p:spTree>
    <p:extLst>
      <p:ext uri="{BB962C8B-B14F-4D97-AF65-F5344CB8AC3E}">
        <p14:creationId xmlns:p14="http://schemas.microsoft.com/office/powerpoint/2010/main" val="2693380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6" grpId="0" animBg="1"/>
      <p:bldP spid="8" grpId="0"/>
      <p:bldP spid="11" grpId="0" animBg="1"/>
      <p:bldP spid="17" grpId="0" animBg="1"/>
      <p:bldP spid="18" grpId="0" animBg="1"/>
      <p:bldP spid="22" grpId="0" animBg="1"/>
      <p:bldP spid="23" grpId="0"/>
      <p:bldP spid="25" grpId="0"/>
      <p:bldP spid="27" grpId="0"/>
      <p:bldP spid="28" grpId="0" animBg="1"/>
      <p:bldP spid="29" grpId="0"/>
      <p:bldP spid="30" grpId="0"/>
      <p:bldP spid="31" grpId="0" animBg="1"/>
      <p:bldP spid="32" grpId="0" animBg="1"/>
      <p:bldP spid="34" grpId="0"/>
      <p:bldP spid="35" grpId="0" animBg="1"/>
      <p:bldP spid="36" grpId="0" animBg="1"/>
      <p:bldP spid="39" grpId="0" animBg="1"/>
      <p:bldP spid="40" grpId="0" animBg="1"/>
      <p:bldP spid="45" grpId="0"/>
      <p:bldP spid="49" grpId="0"/>
      <p:bldP spid="51" grpId="0" animBg="1"/>
      <p:bldP spid="53" grpId="0" animBg="1"/>
      <p:bldP spid="54" grpId="0"/>
      <p:bldP spid="56" grpId="0" animBg="1"/>
      <p:bldP spid="57" grpId="0" animBg="1"/>
      <p:bldP spid="58" grpId="0" animBg="1"/>
      <p:bldP spid="60" grpId="0" animBg="1"/>
      <p:bldP spid="6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981BBD7F-12EA-7D54-5A6A-5FE9B94AA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8717"/>
            <a:ext cx="12192000" cy="568855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 «КАК есть»</a:t>
            </a:r>
          </a:p>
        </p:txBody>
      </p:sp>
      <p:sp>
        <p:nvSpPr>
          <p:cNvPr id="105" name="Номер слайда 4">
            <a:extLst>
              <a:ext uri="{FF2B5EF4-FFF2-40B4-BE49-F238E27FC236}">
                <a16:creationId xmlns:a16="http://schemas.microsoft.com/office/drawing/2014/main" id="{8E0E568B-D2C1-66EB-705C-6A359FB63ECA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4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B72C44D2-AAD8-7645-F586-3E9F8F445C4F}"/>
              </a:ext>
            </a:extLst>
          </p:cNvPr>
          <p:cNvSpPr/>
          <p:nvPr/>
        </p:nvSpPr>
        <p:spPr>
          <a:xfrm>
            <a:off x="451259" y="1536904"/>
            <a:ext cx="11125200" cy="40767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93D2145C-A954-0610-FBC5-30B18B20DAF2}"/>
              </a:ext>
            </a:extLst>
          </p:cNvPr>
          <p:cNvSpPr/>
          <p:nvPr/>
        </p:nvSpPr>
        <p:spPr>
          <a:xfrm>
            <a:off x="615541" y="3112221"/>
            <a:ext cx="648072" cy="648072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C8457313-5048-C862-B5E5-6962FBD58892}"/>
              </a:ext>
            </a:extLst>
          </p:cNvPr>
          <p:cNvSpPr/>
          <p:nvPr/>
        </p:nvSpPr>
        <p:spPr>
          <a:xfrm>
            <a:off x="10847908" y="3100347"/>
            <a:ext cx="647888" cy="659945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32E64874-0698-FCFF-7547-560B7A6A99D9}"/>
              </a:ext>
            </a:extLst>
          </p:cNvPr>
          <p:cNvSpPr/>
          <p:nvPr/>
        </p:nvSpPr>
        <p:spPr>
          <a:xfrm>
            <a:off x="10923656" y="3178802"/>
            <a:ext cx="494464" cy="500395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37FF799C-3A0E-5CCD-436B-52542BD5C9BC}"/>
              </a:ext>
            </a:extLst>
          </p:cNvPr>
          <p:cNvSpPr/>
          <p:nvPr/>
        </p:nvSpPr>
        <p:spPr>
          <a:xfrm>
            <a:off x="2691137" y="3034826"/>
            <a:ext cx="1808035" cy="82347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Подготовка шаблона к использованию</a:t>
            </a:r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7510943D-B527-17B0-D049-CCAE58EF0DA8}"/>
              </a:ext>
            </a:extLst>
          </p:cNvPr>
          <p:cNvSpPr/>
          <p:nvPr/>
        </p:nvSpPr>
        <p:spPr>
          <a:xfrm>
            <a:off x="4696618" y="2670372"/>
            <a:ext cx="1226102" cy="1545578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Ручное введение данных в шаблон</a:t>
            </a:r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0C7B7442-76DF-8705-8623-F7560E53EDDA}"/>
              </a:ext>
            </a:extLst>
          </p:cNvPr>
          <p:cNvSpPr/>
          <p:nvPr/>
        </p:nvSpPr>
        <p:spPr>
          <a:xfrm>
            <a:off x="1392763" y="3029962"/>
            <a:ext cx="1135231" cy="825905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Выбор шаблона</a:t>
            </a:r>
          </a:p>
        </p:txBody>
      </p: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0F1C0A02-AB84-978B-9F6A-92EA6DFEE238}"/>
              </a:ext>
            </a:extLst>
          </p:cNvPr>
          <p:cNvCxnSpPr>
            <a:cxnSpLocks/>
            <a:stCxn id="4" idx="6"/>
            <a:endCxn id="11" idx="1"/>
          </p:cNvCxnSpPr>
          <p:nvPr/>
        </p:nvCxnSpPr>
        <p:spPr>
          <a:xfrm>
            <a:off x="1263613" y="3436257"/>
            <a:ext cx="129150" cy="6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Соединитель: уступ 16">
            <a:extLst>
              <a:ext uri="{FF2B5EF4-FFF2-40B4-BE49-F238E27FC236}">
                <a16:creationId xmlns:a16="http://schemas.microsoft.com/office/drawing/2014/main" id="{60337D6F-F3FC-66CF-72E4-7E142A5C3ADE}"/>
              </a:ext>
            </a:extLst>
          </p:cNvPr>
          <p:cNvCxnSpPr>
            <a:cxnSpLocks/>
            <a:stCxn id="11" idx="3"/>
            <a:endCxn id="9" idx="1"/>
          </p:cNvCxnSpPr>
          <p:nvPr/>
        </p:nvCxnSpPr>
        <p:spPr>
          <a:xfrm>
            <a:off x="2527994" y="3442915"/>
            <a:ext cx="163143" cy="364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Соединитель: уступ 19">
            <a:extLst>
              <a:ext uri="{FF2B5EF4-FFF2-40B4-BE49-F238E27FC236}">
                <a16:creationId xmlns:a16="http://schemas.microsoft.com/office/drawing/2014/main" id="{66FC491C-F287-2C9D-A90D-B97F50C4E6EA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 flipV="1">
            <a:off x="4499172" y="3443161"/>
            <a:ext cx="197446" cy="340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Ромб 26">
            <a:extLst>
              <a:ext uri="{FF2B5EF4-FFF2-40B4-BE49-F238E27FC236}">
                <a16:creationId xmlns:a16="http://schemas.microsoft.com/office/drawing/2014/main" id="{7EA517EE-B15D-21D5-815E-B9116B286EC1}"/>
              </a:ext>
            </a:extLst>
          </p:cNvPr>
          <p:cNvSpPr/>
          <p:nvPr/>
        </p:nvSpPr>
        <p:spPr>
          <a:xfrm>
            <a:off x="7720130" y="3068959"/>
            <a:ext cx="720080" cy="720080"/>
          </a:xfrm>
          <a:prstGeom prst="diamond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Умножение 77">
            <a:extLst>
              <a:ext uri="{FF2B5EF4-FFF2-40B4-BE49-F238E27FC236}">
                <a16:creationId xmlns:a16="http://schemas.microsoft.com/office/drawing/2014/main" id="{BC4F0F26-13B4-51D0-450A-B4A621728CCB}"/>
              </a:ext>
            </a:extLst>
          </p:cNvPr>
          <p:cNvSpPr/>
          <p:nvPr/>
        </p:nvSpPr>
        <p:spPr>
          <a:xfrm>
            <a:off x="7878210" y="3220156"/>
            <a:ext cx="403920" cy="432048"/>
          </a:xfrm>
          <a:prstGeom prst="mathMultiply">
            <a:avLst>
              <a:gd name="adj1" fmla="val 8639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5" name="Прямоугольник: скругленные углы 44">
            <a:extLst>
              <a:ext uri="{FF2B5EF4-FFF2-40B4-BE49-F238E27FC236}">
                <a16:creationId xmlns:a16="http://schemas.microsoft.com/office/drawing/2014/main" id="{209DDC3A-E0F2-95F9-8B76-E1BA374BEF0C}"/>
              </a:ext>
            </a:extLst>
          </p:cNvPr>
          <p:cNvSpPr/>
          <p:nvPr/>
        </p:nvSpPr>
        <p:spPr>
          <a:xfrm>
            <a:off x="8410575" y="2215840"/>
            <a:ext cx="2266762" cy="5827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Обращение к подписи директора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62" name="Соединитель: уступ 61">
            <a:extLst>
              <a:ext uri="{FF2B5EF4-FFF2-40B4-BE49-F238E27FC236}">
                <a16:creationId xmlns:a16="http://schemas.microsoft.com/office/drawing/2014/main" id="{57FFA272-2335-6375-4480-79D3A7C3D983}"/>
              </a:ext>
            </a:extLst>
          </p:cNvPr>
          <p:cNvCxnSpPr>
            <a:stCxn id="27" idx="0"/>
            <a:endCxn id="45" idx="1"/>
          </p:cNvCxnSpPr>
          <p:nvPr/>
        </p:nvCxnSpPr>
        <p:spPr>
          <a:xfrm rot="5400000" flipH="1" flipV="1">
            <a:off x="7964511" y="2622896"/>
            <a:ext cx="561722" cy="33040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1A0103C6-EE2D-9831-3CA5-0038965D867E}"/>
              </a:ext>
            </a:extLst>
          </p:cNvPr>
          <p:cNvSpPr txBox="1"/>
          <p:nvPr/>
        </p:nvSpPr>
        <p:spPr>
          <a:xfrm>
            <a:off x="7105651" y="2182637"/>
            <a:ext cx="1327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Сертификат</a:t>
            </a:r>
          </a:p>
        </p:txBody>
      </p:sp>
      <p:cxnSp>
        <p:nvCxnSpPr>
          <p:cNvPr id="64" name="Соединитель: уступ 63">
            <a:extLst>
              <a:ext uri="{FF2B5EF4-FFF2-40B4-BE49-F238E27FC236}">
                <a16:creationId xmlns:a16="http://schemas.microsoft.com/office/drawing/2014/main" id="{37410B86-0166-A125-33FA-2A8E71E6B1CE}"/>
              </a:ext>
            </a:extLst>
          </p:cNvPr>
          <p:cNvCxnSpPr>
            <a:cxnSpLocks/>
            <a:stCxn id="45" idx="3"/>
            <a:endCxn id="6" idx="0"/>
          </p:cNvCxnSpPr>
          <p:nvPr/>
        </p:nvCxnSpPr>
        <p:spPr>
          <a:xfrm>
            <a:off x="10677337" y="2507237"/>
            <a:ext cx="494515" cy="59311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Прямоугольник: скругленные углы 66">
            <a:extLst>
              <a:ext uri="{FF2B5EF4-FFF2-40B4-BE49-F238E27FC236}">
                <a16:creationId xmlns:a16="http://schemas.microsoft.com/office/drawing/2014/main" id="{9D4D8B1E-2E5C-7EB1-F21D-A1E396FC4FE2}"/>
              </a:ext>
            </a:extLst>
          </p:cNvPr>
          <p:cNvSpPr/>
          <p:nvPr/>
        </p:nvSpPr>
        <p:spPr>
          <a:xfrm>
            <a:off x="8410575" y="4481343"/>
            <a:ext cx="2266762" cy="5827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Создание расписания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70" name="Соединитель: уступ 69">
            <a:extLst>
              <a:ext uri="{FF2B5EF4-FFF2-40B4-BE49-F238E27FC236}">
                <a16:creationId xmlns:a16="http://schemas.microsoft.com/office/drawing/2014/main" id="{DEA4F4D0-7848-B49D-8415-F626E7DD378A}"/>
              </a:ext>
            </a:extLst>
          </p:cNvPr>
          <p:cNvCxnSpPr>
            <a:cxnSpLocks/>
            <a:stCxn id="27" idx="2"/>
            <a:endCxn id="67" idx="1"/>
          </p:cNvCxnSpPr>
          <p:nvPr/>
        </p:nvCxnSpPr>
        <p:spPr>
          <a:xfrm rot="16200000" flipH="1">
            <a:off x="7753522" y="4115686"/>
            <a:ext cx="983701" cy="33040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Соединитель: уступ 72">
            <a:extLst>
              <a:ext uri="{FF2B5EF4-FFF2-40B4-BE49-F238E27FC236}">
                <a16:creationId xmlns:a16="http://schemas.microsoft.com/office/drawing/2014/main" id="{1B823256-D615-FF0E-65A5-D9051C4417A9}"/>
              </a:ext>
            </a:extLst>
          </p:cNvPr>
          <p:cNvCxnSpPr>
            <a:cxnSpLocks/>
            <a:stCxn id="67" idx="3"/>
            <a:endCxn id="6" idx="4"/>
          </p:cNvCxnSpPr>
          <p:nvPr/>
        </p:nvCxnSpPr>
        <p:spPr>
          <a:xfrm flipV="1">
            <a:off x="10677337" y="3760292"/>
            <a:ext cx="494515" cy="101244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Соединитель: уступ 75">
            <a:extLst>
              <a:ext uri="{FF2B5EF4-FFF2-40B4-BE49-F238E27FC236}">
                <a16:creationId xmlns:a16="http://schemas.microsoft.com/office/drawing/2014/main" id="{80392941-4950-74FC-4E51-4320E24CCACD}"/>
              </a:ext>
            </a:extLst>
          </p:cNvPr>
          <p:cNvCxnSpPr>
            <a:cxnSpLocks/>
            <a:stCxn id="27" idx="3"/>
            <a:endCxn id="6" idx="2"/>
          </p:cNvCxnSpPr>
          <p:nvPr/>
        </p:nvCxnSpPr>
        <p:spPr>
          <a:xfrm>
            <a:off x="8440210" y="3428999"/>
            <a:ext cx="2407698" cy="132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6B72783F-AF7E-CBD7-F6ED-2A06C7FD81EC}"/>
              </a:ext>
            </a:extLst>
          </p:cNvPr>
          <p:cNvSpPr txBox="1"/>
          <p:nvPr/>
        </p:nvSpPr>
        <p:spPr>
          <a:xfrm>
            <a:off x="9051812" y="3401834"/>
            <a:ext cx="921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Приказ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AD3F271-C31E-6DF4-00F8-4105847B2B57}"/>
              </a:ext>
            </a:extLst>
          </p:cNvPr>
          <p:cNvSpPr txBox="1"/>
          <p:nvPr/>
        </p:nvSpPr>
        <p:spPr>
          <a:xfrm>
            <a:off x="7076911" y="4752439"/>
            <a:ext cx="1422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КУГ, журнал</a:t>
            </a: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A1A0B9D8-8B23-4B9A-9384-FBFC2A90D9ED}"/>
              </a:ext>
            </a:extLst>
          </p:cNvPr>
          <p:cNvSpPr/>
          <p:nvPr/>
        </p:nvSpPr>
        <p:spPr>
          <a:xfrm>
            <a:off x="6032757" y="2010275"/>
            <a:ext cx="4770002" cy="3283857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6A1FC96D-14B6-453E-AECB-AA088E07727D}"/>
              </a:ext>
            </a:extLst>
          </p:cNvPr>
          <p:cNvSpPr/>
          <p:nvPr/>
        </p:nvSpPr>
        <p:spPr>
          <a:xfrm>
            <a:off x="2568537" y="2798634"/>
            <a:ext cx="2017821" cy="1306365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Прямоугольник: скругленные углы 43">
            <a:extLst>
              <a:ext uri="{FF2B5EF4-FFF2-40B4-BE49-F238E27FC236}">
                <a16:creationId xmlns:a16="http://schemas.microsoft.com/office/drawing/2014/main" id="{4F6ADD92-855B-47AB-BB9C-2F67DD2E2969}"/>
              </a:ext>
            </a:extLst>
          </p:cNvPr>
          <p:cNvSpPr/>
          <p:nvPr/>
        </p:nvSpPr>
        <p:spPr>
          <a:xfrm>
            <a:off x="6142794" y="2663391"/>
            <a:ext cx="1422545" cy="1545578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Ручной подбор номера документа</a:t>
            </a:r>
          </a:p>
        </p:txBody>
      </p:sp>
      <p:cxnSp>
        <p:nvCxnSpPr>
          <p:cNvPr id="52" name="Прямая со стрелкой 51">
            <a:extLst>
              <a:ext uri="{FF2B5EF4-FFF2-40B4-BE49-F238E27FC236}">
                <a16:creationId xmlns:a16="http://schemas.microsoft.com/office/drawing/2014/main" id="{F0BCBFC6-3AB7-4408-8B27-F3BF9B1ADF43}"/>
              </a:ext>
            </a:extLst>
          </p:cNvPr>
          <p:cNvCxnSpPr>
            <a:cxnSpLocks/>
            <a:stCxn id="10" idx="3"/>
            <a:endCxn id="44" idx="1"/>
          </p:cNvCxnSpPr>
          <p:nvPr/>
        </p:nvCxnSpPr>
        <p:spPr>
          <a:xfrm flipV="1">
            <a:off x="5922720" y="3436180"/>
            <a:ext cx="220074" cy="6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Соединитель: уступ 53">
            <a:extLst>
              <a:ext uri="{FF2B5EF4-FFF2-40B4-BE49-F238E27FC236}">
                <a16:creationId xmlns:a16="http://schemas.microsoft.com/office/drawing/2014/main" id="{F07E9220-FE51-4302-90CE-FACAC9AD6C47}"/>
              </a:ext>
            </a:extLst>
          </p:cNvPr>
          <p:cNvCxnSpPr>
            <a:cxnSpLocks/>
            <a:stCxn id="44" idx="3"/>
            <a:endCxn id="27" idx="1"/>
          </p:cNvCxnSpPr>
          <p:nvPr/>
        </p:nvCxnSpPr>
        <p:spPr>
          <a:xfrm flipV="1">
            <a:off x="7565339" y="3428999"/>
            <a:ext cx="154791" cy="718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Прямоугольник: скругленные углы 68">
            <a:extLst>
              <a:ext uri="{FF2B5EF4-FFF2-40B4-BE49-F238E27FC236}">
                <a16:creationId xmlns:a16="http://schemas.microsoft.com/office/drawing/2014/main" id="{F8E5C729-55B5-4BCB-9A8A-D1452F12A522}"/>
              </a:ext>
            </a:extLst>
          </p:cNvPr>
          <p:cNvSpPr/>
          <p:nvPr/>
        </p:nvSpPr>
        <p:spPr>
          <a:xfrm>
            <a:off x="773880" y="674858"/>
            <a:ext cx="10579276" cy="6008677"/>
          </a:xfrm>
          <a:prstGeom prst="roundRect">
            <a:avLst/>
          </a:prstGeom>
          <a:solidFill>
            <a:schemeClr val="tx1">
              <a:lumMod val="75000"/>
            </a:schemeClr>
          </a:solidFill>
          <a:ln w="1270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0" algn="just">
              <a:lnSpc>
                <a:spcPct val="150000"/>
              </a:lnSpc>
              <a:buNone/>
            </a:pP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Со второй половины 2018 года по настоящий момент в «РШТ»:</a:t>
            </a:r>
          </a:p>
          <a:p>
            <a:pPr lvl="1" indent="-342900" algn="just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178435" algn="l"/>
              </a:tabLst>
            </a:pP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было сформировано более </a:t>
            </a:r>
            <a:r>
              <a:rPr lang="ru-RU" sz="2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4000 приказов</a:t>
            </a: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;</a:t>
            </a:r>
          </a:p>
          <a:p>
            <a:pPr lvl="1" indent="-342900" algn="just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178435" algn="l"/>
              </a:tabLst>
            </a:pP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обработано более </a:t>
            </a:r>
            <a:r>
              <a:rPr lang="ru-RU" sz="2200" kern="100" dirty="0">
                <a:solidFill>
                  <a:srgbClr val="FF0000"/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9000 документов</a:t>
            </a: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;</a:t>
            </a:r>
            <a:endParaRPr lang="ru-RU" sz="2200" kern="100" dirty="0">
              <a:solidFill>
                <a:schemeClr val="tx2">
                  <a:lumMod val="10000"/>
                </a:schemeClr>
              </a:solidFill>
              <a:effectLst/>
              <a:latin typeface="Times New Roman" panose="02020603050405020304" pitchFamily="18" charset="0"/>
              <a:ea typeface="NSimSun" panose="02010609030101010101" pitchFamily="49" charset="-122"/>
              <a:cs typeface="Times New Roman" panose="02020603050405020304" pitchFamily="18" charset="0"/>
            </a:endParaRPr>
          </a:p>
          <a:p>
            <a:pPr lvl="1" indent="-342900" algn="just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178435" algn="l"/>
              </a:tabLst>
            </a:pP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прошли обучение более </a:t>
            </a:r>
            <a:r>
              <a:rPr lang="ru-RU" sz="2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14000 учеников</a:t>
            </a: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;</a:t>
            </a:r>
          </a:p>
          <a:p>
            <a:pPr lvl="1" indent="-342900" algn="just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178435" algn="l"/>
              </a:tabLst>
            </a:pP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обучающиеся были представлены на </a:t>
            </a:r>
            <a:r>
              <a:rPr lang="ru-RU" sz="2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657 мероприятиях </a:t>
            </a: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по всей России;</a:t>
            </a:r>
          </a:p>
          <a:p>
            <a:pPr lvl="1" indent="-342900" algn="just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178435" algn="l"/>
              </a:tabLst>
            </a:pP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было получено более </a:t>
            </a:r>
            <a:r>
              <a:rPr lang="ru-RU" sz="2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10000 сертификат</a:t>
            </a:r>
            <a:r>
              <a:rPr lang="ru-RU" sz="2200" kern="100" dirty="0">
                <a:solidFill>
                  <a:srgbClr val="FF0000"/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ов</a:t>
            </a: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;</a:t>
            </a:r>
          </a:p>
          <a:p>
            <a:pPr marL="400050" lvl="1" indent="0" algn="just">
              <a:lnSpc>
                <a:spcPct val="150000"/>
              </a:lnSpc>
              <a:buNone/>
              <a:tabLst>
                <a:tab pos="178435" algn="l"/>
              </a:tabLst>
            </a:pP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Сформированы:</a:t>
            </a:r>
          </a:p>
          <a:p>
            <a:pPr lvl="1" indent="-342900" algn="just">
              <a:lnSpc>
                <a:spcPct val="150000"/>
              </a:lnSpc>
              <a:buClr>
                <a:schemeClr val="bg1"/>
              </a:buClr>
              <a:buFont typeface="Symbol" panose="05050102010706020507" pitchFamily="18" charset="2"/>
              <a:buChar char=""/>
              <a:tabLst>
                <a:tab pos="221615" algn="l"/>
              </a:tabLst>
            </a:pPr>
            <a:r>
              <a:rPr lang="ru-RU" sz="22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более</a:t>
            </a:r>
            <a:r>
              <a:rPr lang="ru-RU" sz="2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 2000 учебных групп;</a:t>
            </a:r>
          </a:p>
          <a:p>
            <a:pPr lvl="1" indent="-342900" algn="just">
              <a:lnSpc>
                <a:spcPct val="150000"/>
              </a:lnSpc>
              <a:buClr>
                <a:schemeClr val="bg1"/>
              </a:buClr>
              <a:buFont typeface="Symbol" panose="05050102010706020507" pitchFamily="18" charset="2"/>
              <a:buChar char=""/>
              <a:tabLst>
                <a:tab pos="221615" algn="l"/>
              </a:tabLst>
            </a:pPr>
            <a:r>
              <a:rPr lang="ru-RU" sz="2200" kern="100" dirty="0">
                <a:solidFill>
                  <a:schemeClr val="bg1"/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более </a:t>
            </a:r>
            <a:r>
              <a:rPr lang="ru-RU" sz="2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200 конкурсных команд</a:t>
            </a:r>
            <a:r>
              <a:rPr lang="ru-RU" sz="2200" kern="100" dirty="0">
                <a:solidFill>
                  <a:srgbClr val="FF0000"/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.</a:t>
            </a:r>
          </a:p>
          <a:p>
            <a:pPr marL="114300" lvl="1" algn="just">
              <a:lnSpc>
                <a:spcPct val="150000"/>
              </a:lnSpc>
              <a:buClr>
                <a:schemeClr val="tx1"/>
              </a:buClr>
              <a:tabLst>
                <a:tab pos="221615" algn="l"/>
              </a:tabLst>
            </a:pPr>
            <a:r>
              <a:rPr lang="ru-RU" sz="2000" kern="10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НЕАВТОМАТИЗИРОВАННЫЕ ПРОЦЕССЫ </a:t>
            </a:r>
            <a:r>
              <a:rPr lang="ru-RU" sz="2000" kern="1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+ БОЛЬШИЕ ОБЪЁМЫ ДАННЫХ =</a:t>
            </a:r>
            <a:r>
              <a:rPr lang="en-US" sz="2000" kern="1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&gt;</a:t>
            </a:r>
            <a:r>
              <a:rPr lang="ru-RU" sz="2000" kern="1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ru-RU" sz="2000" b="1" i="1" kern="1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СВЕРХУРОЧНАЯ РАБОТА</a:t>
            </a:r>
            <a:r>
              <a:rPr lang="ru-RU" sz="2000" kern="1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 СОТРУДНИКОВ РШТ </a:t>
            </a:r>
            <a:r>
              <a:rPr lang="ru-RU" sz="20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(</a:t>
            </a:r>
            <a:r>
              <a:rPr lang="en-US" sz="20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~ 2400 </a:t>
            </a:r>
            <a:r>
              <a:rPr lang="ru-RU" sz="20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человеко-часов в год)</a:t>
            </a:r>
            <a:endParaRPr lang="ru-RU" sz="2000" b="1" kern="100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NSimSun" panose="02010609030101010101" pitchFamily="49" charset="-122"/>
              <a:cs typeface="Times New Roman" panose="02020603050405020304" pitchFamily="18" charset="0"/>
            </a:endParaRPr>
          </a:p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57050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981BBD7F-12EA-7D54-5A6A-5FE9B94AA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8717"/>
            <a:ext cx="12192000" cy="568855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 «КАК БУДЕТ»</a:t>
            </a:r>
          </a:p>
        </p:txBody>
      </p:sp>
      <p:sp>
        <p:nvSpPr>
          <p:cNvPr id="105" name="Номер слайда 4">
            <a:extLst>
              <a:ext uri="{FF2B5EF4-FFF2-40B4-BE49-F238E27FC236}">
                <a16:creationId xmlns:a16="http://schemas.microsoft.com/office/drawing/2014/main" id="{8E0E568B-D2C1-66EB-705C-6A359FB63ECA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5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FE3F750-7708-C8C6-59B8-7BEE1828BF5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8643" y="2813156"/>
            <a:ext cx="1723088" cy="10991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5A26D22-EC24-19F1-7A2C-30AAAACBA18C}"/>
              </a:ext>
            </a:extLst>
          </p:cNvPr>
          <p:cNvSpPr txBox="1"/>
          <p:nvPr/>
        </p:nvSpPr>
        <p:spPr>
          <a:xfrm>
            <a:off x="5518559" y="3913723"/>
            <a:ext cx="1023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FFFF00"/>
                </a:solidFill>
              </a:rPr>
              <a:t>Система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815134F7-51DB-01F5-21E3-394B8F22440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0541" y="4659063"/>
            <a:ext cx="932992" cy="932992"/>
          </a:xfrm>
          <a:prstGeom prst="rect">
            <a:avLst/>
          </a:prstGeom>
        </p:spPr>
      </p:pic>
      <p:pic>
        <p:nvPicPr>
          <p:cNvPr id="2054" name="Picture 6" descr="Цветная иконка Microsoft Word 2019 в PNG, SVG">
            <a:extLst>
              <a:ext uri="{FF2B5EF4-FFF2-40B4-BE49-F238E27FC236}">
                <a16:creationId xmlns:a16="http://schemas.microsoft.com/office/drawing/2014/main" id="{21626196-6994-28AA-05BE-80E8767752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9173" y="2852493"/>
            <a:ext cx="1020465" cy="1020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Люди – Бесплатные иконки: люди">
            <a:extLst>
              <a:ext uri="{FF2B5EF4-FFF2-40B4-BE49-F238E27FC236}">
                <a16:creationId xmlns:a16="http://schemas.microsoft.com/office/drawing/2014/main" id="{90994B0B-B7CF-6715-E1C9-0C10967997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2338" y="746902"/>
            <a:ext cx="1125894" cy="1125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Сертификат – Бесплатные иконки: образование">
            <a:extLst>
              <a:ext uri="{FF2B5EF4-FFF2-40B4-BE49-F238E27FC236}">
                <a16:creationId xmlns:a16="http://schemas.microsoft.com/office/drawing/2014/main" id="{E43815A9-8496-1DDD-133E-DD3DCD6D18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7484" y="1336964"/>
            <a:ext cx="856718" cy="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6" descr="Документы – Бесплатные иконки: файлы и папки">
            <a:extLst>
              <a:ext uri="{FF2B5EF4-FFF2-40B4-BE49-F238E27FC236}">
                <a16:creationId xmlns:a16="http://schemas.microsoft.com/office/drawing/2014/main" id="{C40004E8-0B9C-4E4E-ED32-D9C51E8262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4116" y="6042902"/>
            <a:ext cx="792142" cy="792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C87F57A4-06AC-5EAB-AC92-344907257031}"/>
              </a:ext>
            </a:extLst>
          </p:cNvPr>
          <p:cNvSpPr txBox="1"/>
          <p:nvPr/>
        </p:nvSpPr>
        <p:spPr>
          <a:xfrm>
            <a:off x="5518559" y="5724193"/>
            <a:ext cx="1023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FFFF00"/>
                </a:solidFill>
              </a:rPr>
              <a:t>Данные</a:t>
            </a:r>
          </a:p>
        </p:txBody>
      </p: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685007C4-74DC-4A91-A5B7-3F1798CBC3CB}"/>
              </a:ext>
            </a:extLst>
          </p:cNvPr>
          <p:cNvCxnSpPr>
            <a:cxnSpLocks/>
            <a:stCxn id="7" idx="3"/>
            <a:endCxn id="12" idx="1"/>
          </p:cNvCxnSpPr>
          <p:nvPr/>
        </p:nvCxnSpPr>
        <p:spPr>
          <a:xfrm flipV="1">
            <a:off x="6891731" y="1765323"/>
            <a:ext cx="2235753" cy="1597403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6778628F-6A29-FDE8-2DC0-7EF3A132719A}"/>
              </a:ext>
            </a:extLst>
          </p:cNvPr>
          <p:cNvCxnSpPr>
            <a:cxnSpLocks/>
            <a:stCxn id="7" idx="3"/>
            <a:endCxn id="2054" idx="1"/>
          </p:cNvCxnSpPr>
          <p:nvPr/>
        </p:nvCxnSpPr>
        <p:spPr>
          <a:xfrm>
            <a:off x="6891731" y="3362726"/>
            <a:ext cx="1997442" cy="0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Прямая со стрелкой 32">
            <a:extLst>
              <a:ext uri="{FF2B5EF4-FFF2-40B4-BE49-F238E27FC236}">
                <a16:creationId xmlns:a16="http://schemas.microsoft.com/office/drawing/2014/main" id="{1866AA44-F3C9-23C6-0077-6B933A8E6A68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>
            <a:off x="6891731" y="3362726"/>
            <a:ext cx="2168810" cy="1762833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9EF7D7E0-7364-5C5F-C1F4-F9AD972EBE98}"/>
              </a:ext>
            </a:extLst>
          </p:cNvPr>
          <p:cNvSpPr txBox="1"/>
          <p:nvPr/>
        </p:nvSpPr>
        <p:spPr>
          <a:xfrm>
            <a:off x="806085" y="1650859"/>
            <a:ext cx="2330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FFFF00"/>
                </a:solidFill>
              </a:rPr>
              <a:t>Сотрудники «РШТ»</a:t>
            </a:r>
          </a:p>
        </p:txBody>
      </p:sp>
      <p:pic>
        <p:nvPicPr>
          <p:cNvPr id="2060" name="Picture 12" descr="Ученик – Бесплатные иконки: компьютер">
            <a:extLst>
              <a:ext uri="{FF2B5EF4-FFF2-40B4-BE49-F238E27FC236}">
                <a16:creationId xmlns:a16="http://schemas.microsoft.com/office/drawing/2014/main" id="{1C11C6C1-1318-B6CB-79C0-7C41EBC0E6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7699" y="5114470"/>
            <a:ext cx="955171" cy="955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FA5FC93E-3E22-3DE4-4E1F-668FDF77DB1B}"/>
              </a:ext>
            </a:extLst>
          </p:cNvPr>
          <p:cNvSpPr txBox="1"/>
          <p:nvPr/>
        </p:nvSpPr>
        <p:spPr>
          <a:xfrm>
            <a:off x="699865" y="6069641"/>
            <a:ext cx="23308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FFFF00"/>
                </a:solidFill>
              </a:rPr>
              <a:t>Обучающиеся «РШТ»</a:t>
            </a:r>
          </a:p>
        </p:txBody>
      </p:sp>
      <p:cxnSp>
        <p:nvCxnSpPr>
          <p:cNvPr id="51" name="Прямая со стрелкой 50">
            <a:extLst>
              <a:ext uri="{FF2B5EF4-FFF2-40B4-BE49-F238E27FC236}">
                <a16:creationId xmlns:a16="http://schemas.microsoft.com/office/drawing/2014/main" id="{00D1F5C1-CE54-BE35-C5EC-548864451A42}"/>
              </a:ext>
            </a:extLst>
          </p:cNvPr>
          <p:cNvCxnSpPr>
            <a:cxnSpLocks/>
            <a:stCxn id="2056" idx="3"/>
            <a:endCxn id="7" idx="1"/>
          </p:cNvCxnSpPr>
          <p:nvPr/>
        </p:nvCxnSpPr>
        <p:spPr>
          <a:xfrm>
            <a:off x="2428232" y="1309849"/>
            <a:ext cx="2740411" cy="2052877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Прямая со стрелкой 54">
            <a:extLst>
              <a:ext uri="{FF2B5EF4-FFF2-40B4-BE49-F238E27FC236}">
                <a16:creationId xmlns:a16="http://schemas.microsoft.com/office/drawing/2014/main" id="{D9A14343-748A-6993-A20D-B0CDEF0699BB}"/>
              </a:ext>
            </a:extLst>
          </p:cNvPr>
          <p:cNvCxnSpPr>
            <a:cxnSpLocks/>
            <a:stCxn id="2064" idx="3"/>
            <a:endCxn id="7" idx="1"/>
          </p:cNvCxnSpPr>
          <p:nvPr/>
        </p:nvCxnSpPr>
        <p:spPr>
          <a:xfrm>
            <a:off x="2331781" y="2657269"/>
            <a:ext cx="2836862" cy="705457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Прямая со стрелкой 55">
            <a:extLst>
              <a:ext uri="{FF2B5EF4-FFF2-40B4-BE49-F238E27FC236}">
                <a16:creationId xmlns:a16="http://schemas.microsoft.com/office/drawing/2014/main" id="{9AA6F343-E4EB-30A7-321C-BCDEA3C918D8}"/>
              </a:ext>
            </a:extLst>
          </p:cNvPr>
          <p:cNvCxnSpPr>
            <a:cxnSpLocks/>
            <a:stCxn id="2062" idx="3"/>
            <a:endCxn id="7" idx="1"/>
          </p:cNvCxnSpPr>
          <p:nvPr/>
        </p:nvCxnSpPr>
        <p:spPr>
          <a:xfrm flipV="1">
            <a:off x="2282362" y="3362726"/>
            <a:ext cx="2886281" cy="901875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Прямая со стрелкой 60">
            <a:extLst>
              <a:ext uri="{FF2B5EF4-FFF2-40B4-BE49-F238E27FC236}">
                <a16:creationId xmlns:a16="http://schemas.microsoft.com/office/drawing/2014/main" id="{20251855-FF3C-2183-28AD-A4B40F4178D7}"/>
              </a:ext>
            </a:extLst>
          </p:cNvPr>
          <p:cNvCxnSpPr>
            <a:cxnSpLocks/>
            <a:stCxn id="2060" idx="3"/>
            <a:endCxn id="7" idx="1"/>
          </p:cNvCxnSpPr>
          <p:nvPr/>
        </p:nvCxnSpPr>
        <p:spPr>
          <a:xfrm flipV="1">
            <a:off x="2342870" y="3362726"/>
            <a:ext cx="2825773" cy="2229330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4" name="Picture 16" descr="Документы – Бесплатные иконки: файлы и папки">
            <a:extLst>
              <a:ext uri="{FF2B5EF4-FFF2-40B4-BE49-F238E27FC236}">
                <a16:creationId xmlns:a16="http://schemas.microsoft.com/office/drawing/2014/main" id="{6F049453-C36A-4539-8FBC-53BDF34604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9660" y="4477391"/>
            <a:ext cx="408556" cy="408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16" descr="Документы – Бесплатные иконки: файлы и папки">
            <a:extLst>
              <a:ext uri="{FF2B5EF4-FFF2-40B4-BE49-F238E27FC236}">
                <a16:creationId xmlns:a16="http://schemas.microsoft.com/office/drawing/2014/main" id="{404C72D0-8FF3-7788-B5EB-F950CCF322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6370" y="1539662"/>
            <a:ext cx="369332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Мероприятие – Бесплатные иконки: Время и дата">
            <a:extLst>
              <a:ext uri="{FF2B5EF4-FFF2-40B4-BE49-F238E27FC236}">
                <a16:creationId xmlns:a16="http://schemas.microsoft.com/office/drawing/2014/main" id="{96AD53F5-73A1-1DCF-75F5-F82E3B113B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7446" y="3872143"/>
            <a:ext cx="784916" cy="784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1733DC4D-3E28-C987-2CF0-6863C4AFB1F8}"/>
              </a:ext>
            </a:extLst>
          </p:cNvPr>
          <p:cNvSpPr txBox="1"/>
          <p:nvPr/>
        </p:nvSpPr>
        <p:spPr>
          <a:xfrm>
            <a:off x="1116944" y="4615231"/>
            <a:ext cx="15622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FFFF00"/>
                </a:solidFill>
              </a:rPr>
              <a:t>Мероприятия</a:t>
            </a:r>
          </a:p>
        </p:txBody>
      </p:sp>
      <p:pic>
        <p:nvPicPr>
          <p:cNvPr id="74" name="Picture 16" descr="Документы – Бесплатные иконки: файлы и папки">
            <a:extLst>
              <a:ext uri="{FF2B5EF4-FFF2-40B4-BE49-F238E27FC236}">
                <a16:creationId xmlns:a16="http://schemas.microsoft.com/office/drawing/2014/main" id="{808ACEDA-BA40-8F7C-2D92-5262B45A0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4489" y="4112437"/>
            <a:ext cx="408556" cy="408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Учебный план – Бесплатные иконки: файлы и папки">
            <a:extLst>
              <a:ext uri="{FF2B5EF4-FFF2-40B4-BE49-F238E27FC236}">
                <a16:creationId xmlns:a16="http://schemas.microsoft.com/office/drawing/2014/main" id="{A3610B60-28A2-6E52-0947-64D49B9C86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8790" y="2190773"/>
            <a:ext cx="932991" cy="932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B71EA735-E2E1-387E-8032-8AC882483311}"/>
              </a:ext>
            </a:extLst>
          </p:cNvPr>
          <p:cNvSpPr txBox="1"/>
          <p:nvPr/>
        </p:nvSpPr>
        <p:spPr>
          <a:xfrm>
            <a:off x="809860" y="3144938"/>
            <a:ext cx="21860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FFFF00"/>
                </a:solidFill>
              </a:rPr>
              <a:t>Учебные материалы</a:t>
            </a:r>
          </a:p>
        </p:txBody>
      </p:sp>
      <p:pic>
        <p:nvPicPr>
          <p:cNvPr id="79" name="Picture 16" descr="Документы – Бесплатные иконки: файлы и папки">
            <a:extLst>
              <a:ext uri="{FF2B5EF4-FFF2-40B4-BE49-F238E27FC236}">
                <a16:creationId xmlns:a16="http://schemas.microsoft.com/office/drawing/2014/main" id="{496B106C-5090-C5BD-BEF1-666AF1C112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4489" y="2351444"/>
            <a:ext cx="408556" cy="408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TextBox 79">
            <a:extLst>
              <a:ext uri="{FF2B5EF4-FFF2-40B4-BE49-F238E27FC236}">
                <a16:creationId xmlns:a16="http://schemas.microsoft.com/office/drawing/2014/main" id="{74790313-D7E8-2340-0B8E-D5921CD544BD}"/>
              </a:ext>
            </a:extLst>
          </p:cNvPr>
          <p:cNvSpPr txBox="1"/>
          <p:nvPr/>
        </p:nvSpPr>
        <p:spPr>
          <a:xfrm>
            <a:off x="10037110" y="1591691"/>
            <a:ext cx="1652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FFFF00"/>
                </a:solidFill>
              </a:rPr>
              <a:t>Сертификаты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91B90B4-CF4C-1B74-F091-72E244A60E97}"/>
              </a:ext>
            </a:extLst>
          </p:cNvPr>
          <p:cNvSpPr txBox="1"/>
          <p:nvPr/>
        </p:nvSpPr>
        <p:spPr>
          <a:xfrm>
            <a:off x="9846353" y="3059461"/>
            <a:ext cx="2122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FF00"/>
                </a:solidFill>
              </a:rPr>
              <a:t>Формирование приказов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A6F0BA6-1058-79CC-0072-3FC77CF5EAB2}"/>
              </a:ext>
            </a:extLst>
          </p:cNvPr>
          <p:cNvSpPr txBox="1"/>
          <p:nvPr/>
        </p:nvSpPr>
        <p:spPr>
          <a:xfrm>
            <a:off x="10094766" y="4477391"/>
            <a:ext cx="17287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FFFF00"/>
                </a:solidFill>
              </a:rPr>
              <a:t>Выгрузка календарно-учебного плана и электронного журнала</a:t>
            </a:r>
          </a:p>
        </p:txBody>
      </p:sp>
    </p:spTree>
    <p:extLst>
      <p:ext uri="{BB962C8B-B14F-4D97-AF65-F5344CB8AC3E}">
        <p14:creationId xmlns:p14="http://schemas.microsoft.com/office/powerpoint/2010/main" val="1033553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981BBD7F-12EA-7D54-5A6A-5FE9B94AA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8717"/>
            <a:ext cx="12192000" cy="568855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 «КАК Будет»</a:t>
            </a:r>
          </a:p>
        </p:txBody>
      </p:sp>
      <p:sp>
        <p:nvSpPr>
          <p:cNvPr id="105" name="Номер слайда 4">
            <a:extLst>
              <a:ext uri="{FF2B5EF4-FFF2-40B4-BE49-F238E27FC236}">
                <a16:creationId xmlns:a16="http://schemas.microsoft.com/office/drawing/2014/main" id="{8E0E568B-D2C1-66EB-705C-6A359FB63ECA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6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B72C44D2-AAD8-7645-F586-3E9F8F445C4F}"/>
              </a:ext>
            </a:extLst>
          </p:cNvPr>
          <p:cNvSpPr/>
          <p:nvPr/>
        </p:nvSpPr>
        <p:spPr>
          <a:xfrm>
            <a:off x="576928" y="1333500"/>
            <a:ext cx="11104998" cy="41910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01D75120-ABCD-0AB0-32B6-456097F7F01E}"/>
              </a:ext>
            </a:extLst>
          </p:cNvPr>
          <p:cNvSpPr/>
          <p:nvPr/>
        </p:nvSpPr>
        <p:spPr>
          <a:xfrm>
            <a:off x="5606275" y="3117664"/>
            <a:ext cx="1789244" cy="648072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Внесение информации</a:t>
            </a:r>
          </a:p>
        </p:txBody>
      </p:sp>
      <p:sp>
        <p:nvSpPr>
          <p:cNvPr id="17" name="Овал 16">
            <a:extLst>
              <a:ext uri="{FF2B5EF4-FFF2-40B4-BE49-F238E27FC236}">
                <a16:creationId xmlns:a16="http://schemas.microsoft.com/office/drawing/2014/main" id="{9BA34FD7-EED3-E694-E3B3-4D25BB00DAB1}"/>
              </a:ext>
            </a:extLst>
          </p:cNvPr>
          <p:cNvSpPr/>
          <p:nvPr/>
        </p:nvSpPr>
        <p:spPr>
          <a:xfrm>
            <a:off x="1012900" y="3097985"/>
            <a:ext cx="648072" cy="648072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id="{6D7A5561-0738-3340-5A08-9B3B5E353C20}"/>
              </a:ext>
            </a:extLst>
          </p:cNvPr>
          <p:cNvSpPr/>
          <p:nvPr/>
        </p:nvSpPr>
        <p:spPr>
          <a:xfrm>
            <a:off x="10677337" y="3100348"/>
            <a:ext cx="648072" cy="648072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717CF6BC-CE1E-6F9C-2334-DF06FB1BEA77}"/>
              </a:ext>
            </a:extLst>
          </p:cNvPr>
          <p:cNvSpPr/>
          <p:nvPr/>
        </p:nvSpPr>
        <p:spPr>
          <a:xfrm>
            <a:off x="10754141" y="3171824"/>
            <a:ext cx="494464" cy="500395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Прямоугольник: скругленные углы 42">
            <a:extLst>
              <a:ext uri="{FF2B5EF4-FFF2-40B4-BE49-F238E27FC236}">
                <a16:creationId xmlns:a16="http://schemas.microsoft.com/office/drawing/2014/main" id="{501E2F55-5490-B016-5D62-C320386D2653}"/>
              </a:ext>
            </a:extLst>
          </p:cNvPr>
          <p:cNvSpPr/>
          <p:nvPr/>
        </p:nvSpPr>
        <p:spPr>
          <a:xfrm>
            <a:off x="2714955" y="3029963"/>
            <a:ext cx="1926867" cy="82347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Выбор шаблона</a:t>
            </a:r>
          </a:p>
        </p:txBody>
      </p:sp>
      <p:sp>
        <p:nvSpPr>
          <p:cNvPr id="45" name="Прямоугольник: скругленные углы 44">
            <a:extLst>
              <a:ext uri="{FF2B5EF4-FFF2-40B4-BE49-F238E27FC236}">
                <a16:creationId xmlns:a16="http://schemas.microsoft.com/office/drawing/2014/main" id="{5CAE548E-6645-E3A3-1895-3029C70BE1C7}"/>
              </a:ext>
            </a:extLst>
          </p:cNvPr>
          <p:cNvSpPr/>
          <p:nvPr/>
        </p:nvSpPr>
        <p:spPr>
          <a:xfrm>
            <a:off x="7969608" y="3029963"/>
            <a:ext cx="1926867" cy="82347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Генерация документа</a:t>
            </a:r>
          </a:p>
        </p:txBody>
      </p:sp>
      <p:cxnSp>
        <p:nvCxnSpPr>
          <p:cNvPr id="61" name="Соединитель: уступ 60">
            <a:extLst>
              <a:ext uri="{FF2B5EF4-FFF2-40B4-BE49-F238E27FC236}">
                <a16:creationId xmlns:a16="http://schemas.microsoft.com/office/drawing/2014/main" id="{579DFCD6-16FB-5482-2CC1-E9D2CA1AD268}"/>
              </a:ext>
            </a:extLst>
          </p:cNvPr>
          <p:cNvCxnSpPr/>
          <p:nvPr/>
        </p:nvCxnSpPr>
        <p:spPr>
          <a:xfrm>
            <a:off x="9896475" y="3429000"/>
            <a:ext cx="778822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168F7A10-6123-48DF-8E40-24CF58BD1D1C}"/>
              </a:ext>
            </a:extLst>
          </p:cNvPr>
          <p:cNvCxnSpPr>
            <a:stCxn id="17" idx="6"/>
          </p:cNvCxnSpPr>
          <p:nvPr/>
        </p:nvCxnSpPr>
        <p:spPr>
          <a:xfrm>
            <a:off x="1660972" y="3422021"/>
            <a:ext cx="10092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41C41650-2243-4EA0-A112-596FE9E8A1E0}"/>
              </a:ext>
            </a:extLst>
          </p:cNvPr>
          <p:cNvCxnSpPr>
            <a:stCxn id="43" idx="3"/>
            <a:endCxn id="10" idx="1"/>
          </p:cNvCxnSpPr>
          <p:nvPr/>
        </p:nvCxnSpPr>
        <p:spPr>
          <a:xfrm>
            <a:off x="4641822" y="3441700"/>
            <a:ext cx="9644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Соединитель: уступ 19">
            <a:extLst>
              <a:ext uri="{FF2B5EF4-FFF2-40B4-BE49-F238E27FC236}">
                <a16:creationId xmlns:a16="http://schemas.microsoft.com/office/drawing/2014/main" id="{5CA212ED-F900-4599-886D-31F05FC5D9BA}"/>
              </a:ext>
            </a:extLst>
          </p:cNvPr>
          <p:cNvCxnSpPr>
            <a:stCxn id="10" idx="3"/>
            <a:endCxn id="45" idx="1"/>
          </p:cNvCxnSpPr>
          <p:nvPr/>
        </p:nvCxnSpPr>
        <p:spPr>
          <a:xfrm>
            <a:off x="7395519" y="3441700"/>
            <a:ext cx="574089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A1FE7264-D86C-4A40-BFDB-282932032350}"/>
              </a:ext>
            </a:extLst>
          </p:cNvPr>
          <p:cNvSpPr/>
          <p:nvPr/>
        </p:nvSpPr>
        <p:spPr>
          <a:xfrm>
            <a:off x="5172074" y="2828927"/>
            <a:ext cx="5043489" cy="1314448"/>
          </a:xfrm>
          <a:prstGeom prst="rect">
            <a:avLst/>
          </a:prstGeom>
          <a:solidFill>
            <a:srgbClr val="00B050">
              <a:alpha val="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E917735D-A2C6-43CE-A19B-EA9B8D1A99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929" y="1333501"/>
            <a:ext cx="11104998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98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58E96D-BFC8-7CAA-1F2A-C07C48E8E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1999" cy="1133856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Обзор аналогов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AF7395E8-8E25-6BD2-768A-9DC1651AE7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9160963"/>
              </p:ext>
            </p:extLst>
          </p:nvPr>
        </p:nvGraphicFramePr>
        <p:xfrm>
          <a:off x="0" y="1197204"/>
          <a:ext cx="12191999" cy="56892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99409">
                  <a:extLst>
                    <a:ext uri="{9D8B030D-6E8A-4147-A177-3AD203B41FA5}">
                      <a16:colId xmlns:a16="http://schemas.microsoft.com/office/drawing/2014/main" val="4024464323"/>
                    </a:ext>
                  </a:extLst>
                </a:gridCol>
                <a:gridCol w="2388967">
                  <a:extLst>
                    <a:ext uri="{9D8B030D-6E8A-4147-A177-3AD203B41FA5}">
                      <a16:colId xmlns:a16="http://schemas.microsoft.com/office/drawing/2014/main" val="789667970"/>
                    </a:ext>
                  </a:extLst>
                </a:gridCol>
                <a:gridCol w="1990809">
                  <a:extLst>
                    <a:ext uri="{9D8B030D-6E8A-4147-A177-3AD203B41FA5}">
                      <a16:colId xmlns:a16="http://schemas.microsoft.com/office/drawing/2014/main" val="96791430"/>
                    </a:ext>
                  </a:extLst>
                </a:gridCol>
                <a:gridCol w="3412814">
                  <a:extLst>
                    <a:ext uri="{9D8B030D-6E8A-4147-A177-3AD203B41FA5}">
                      <a16:colId xmlns:a16="http://schemas.microsoft.com/office/drawing/2014/main" val="856223068"/>
                    </a:ext>
                  </a:extLst>
                </a:gridCol>
              </a:tblGrid>
              <a:tr h="1008668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Характеристики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«Моя школа»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«</a:t>
                      </a:r>
                      <a:r>
                        <a:rPr lang="ru-RU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Сферум</a:t>
                      </a: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«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Google </a:t>
                      </a: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Класс»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119770"/>
                  </a:ext>
                </a:extLst>
              </a:tr>
              <a:tr h="970961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Планирование</a:t>
                      </a:r>
                      <a:r>
                        <a:rPr lang="ru-RU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занятий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0851849"/>
                  </a:ext>
                </a:extLst>
              </a:tr>
              <a:tr h="953747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Учёт достижений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2547314"/>
                  </a:ext>
                </a:extLst>
              </a:tr>
              <a:tr h="848336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Электронный журнал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0550379"/>
                  </a:ext>
                </a:extLst>
              </a:tr>
              <a:tr h="953747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Нормативно-правовое сопровождение образовательного процесса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0762573"/>
                  </a:ext>
                </a:extLst>
              </a:tr>
              <a:tr h="953747">
                <a:tc>
                  <a:txBody>
                    <a:bodyPr/>
                    <a:lstStyle/>
                    <a:p>
                      <a:r>
                        <a:rPr lang="ru-RU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Генерация файлов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5541882"/>
                  </a:ext>
                </a:extLst>
              </a:tr>
            </a:tbl>
          </a:graphicData>
        </a:graphic>
      </p:graphicFrame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7D9506B-AA70-4E94-AF43-416111D6411E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7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5645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228CCA-5492-A6D2-6987-20C1B13B4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1999" cy="685800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и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115C425-27BE-08A5-B553-85EB3DF18B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4168" y="1331259"/>
            <a:ext cx="9299448" cy="5526741"/>
          </a:xfrm>
        </p:spPr>
        <p:txBody>
          <a:bodyPr anchor="t"/>
          <a:lstStyle/>
          <a:p>
            <a:pPr marL="0" indent="0" algn="just">
              <a:buNone/>
            </a:pP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Цель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выпускной квалификационной работы -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повысить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эффективность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деятельности документооборота, обеспечивающего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сопровождение образовательного процесса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организации «Региональный школьный технопарк».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Достижение данной цели сопровождается следующими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задачами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685800" lvl="1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анализ предметной области;</a:t>
            </a:r>
          </a:p>
          <a:p>
            <a:pPr marL="685800" lvl="1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проектирование базы данных;</a:t>
            </a:r>
          </a:p>
          <a:p>
            <a:pPr lvl="1" indent="-34290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программного продукта;</a:t>
            </a:r>
          </a:p>
          <a:p>
            <a:pPr lvl="1" indent="-34290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полученной системы;</a:t>
            </a:r>
          </a:p>
          <a:p>
            <a:pPr lvl="1" indent="-34290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внедрение информационной системы в организации.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Номер слайда 4">
            <a:extLst>
              <a:ext uri="{FF2B5EF4-FFF2-40B4-BE49-F238E27FC236}">
                <a16:creationId xmlns:a16="http://schemas.microsoft.com/office/drawing/2014/main" id="{2AE50A4F-B580-473C-8491-EA3E2D7E7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71852" y="0"/>
            <a:ext cx="1020148" cy="658368"/>
          </a:xfrm>
        </p:spPr>
        <p:txBody>
          <a:bodyPr/>
          <a:lstStyle/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8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4634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0C3EAEEA-FC8B-8F30-DF59-E337166555C2}"/>
              </a:ext>
            </a:extLst>
          </p:cNvPr>
          <p:cNvSpPr txBox="1">
            <a:spLocks/>
          </p:cNvSpPr>
          <p:nvPr/>
        </p:nvSpPr>
        <p:spPr>
          <a:xfrm>
            <a:off x="-12441" y="19358"/>
            <a:ext cx="12191999" cy="72237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КОНТЕКСТНАЯ ДИАГРАММА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FB64B6CE-3CE9-1FAC-721B-1ECAD07917C0}"/>
              </a:ext>
            </a:extLst>
          </p:cNvPr>
          <p:cNvSpPr/>
          <p:nvPr/>
        </p:nvSpPr>
        <p:spPr>
          <a:xfrm>
            <a:off x="3741576" y="2443166"/>
            <a:ext cx="4683967" cy="1971667"/>
          </a:xfrm>
          <a:prstGeom prst="rect">
            <a:avLst/>
          </a:prstGeom>
          <a:solidFill>
            <a:schemeClr val="tx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Система</a:t>
            </a:r>
          </a:p>
        </p:txBody>
      </p:sp>
      <p:sp>
        <p:nvSpPr>
          <p:cNvPr id="8" name="Номер слайда 4">
            <a:extLst>
              <a:ext uri="{FF2B5EF4-FFF2-40B4-BE49-F238E27FC236}">
                <a16:creationId xmlns:a16="http://schemas.microsoft.com/office/drawing/2014/main" id="{30CAD0A2-A4B0-D607-C205-E53F98B44703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9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3B03704A-8E83-7BC8-F2FB-FEA39FCC5FE8}"/>
              </a:ext>
            </a:extLst>
          </p:cNvPr>
          <p:cNvCxnSpPr/>
          <p:nvPr/>
        </p:nvCxnSpPr>
        <p:spPr>
          <a:xfrm>
            <a:off x="-1" y="2687216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6221625A-2085-37A9-590F-C2CA65DDB811}"/>
              </a:ext>
            </a:extLst>
          </p:cNvPr>
          <p:cNvCxnSpPr/>
          <p:nvPr/>
        </p:nvCxnSpPr>
        <p:spPr>
          <a:xfrm>
            <a:off x="-4" y="3175517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9B2D8268-D01E-EED4-0CA2-8E928DF26AC5}"/>
              </a:ext>
            </a:extLst>
          </p:cNvPr>
          <p:cNvCxnSpPr/>
          <p:nvPr/>
        </p:nvCxnSpPr>
        <p:spPr>
          <a:xfrm>
            <a:off x="-3" y="3701142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BA7C74E5-69F8-95DC-EA16-1779AE4D2971}"/>
              </a:ext>
            </a:extLst>
          </p:cNvPr>
          <p:cNvCxnSpPr/>
          <p:nvPr/>
        </p:nvCxnSpPr>
        <p:spPr>
          <a:xfrm>
            <a:off x="-4" y="4208105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18555F32-FB93-54CC-CF2F-B6DFEC878C68}"/>
              </a:ext>
            </a:extLst>
          </p:cNvPr>
          <p:cNvCxnSpPr/>
          <p:nvPr/>
        </p:nvCxnSpPr>
        <p:spPr>
          <a:xfrm>
            <a:off x="8450421" y="2687216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09152B06-D748-628B-37CB-8F9F6DA5379D}"/>
              </a:ext>
            </a:extLst>
          </p:cNvPr>
          <p:cNvCxnSpPr/>
          <p:nvPr/>
        </p:nvCxnSpPr>
        <p:spPr>
          <a:xfrm>
            <a:off x="8450423" y="3175517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F9ABEEB8-D71B-1381-D26E-34F08DED7690}"/>
              </a:ext>
            </a:extLst>
          </p:cNvPr>
          <p:cNvCxnSpPr/>
          <p:nvPr/>
        </p:nvCxnSpPr>
        <p:spPr>
          <a:xfrm>
            <a:off x="8450423" y="3670426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02D608A4-AA60-132B-BF14-B5B1538DC734}"/>
              </a:ext>
            </a:extLst>
          </p:cNvPr>
          <p:cNvCxnSpPr/>
          <p:nvPr/>
        </p:nvCxnSpPr>
        <p:spPr>
          <a:xfrm>
            <a:off x="8450423" y="4142791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4A74BCF-AC22-F49C-AAE4-EDFB80E90B50}"/>
              </a:ext>
            </a:extLst>
          </p:cNvPr>
          <p:cNvSpPr txBox="1"/>
          <p:nvPr/>
        </p:nvSpPr>
        <p:spPr>
          <a:xfrm>
            <a:off x="197734" y="2340428"/>
            <a:ext cx="3346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Общие данные о документации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39D0335-B8B2-B77E-5E8E-7FBF514285A4}"/>
              </a:ext>
            </a:extLst>
          </p:cNvPr>
          <p:cNvSpPr txBox="1"/>
          <p:nvPr/>
        </p:nvSpPr>
        <p:spPr>
          <a:xfrm>
            <a:off x="0" y="2834894"/>
            <a:ext cx="3791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Данные об участниках деятельности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50026E-748E-0196-15A4-A194B8494084}"/>
              </a:ext>
            </a:extLst>
          </p:cNvPr>
          <p:cNvSpPr txBox="1"/>
          <p:nvPr/>
        </p:nvSpPr>
        <p:spPr>
          <a:xfrm>
            <a:off x="222618" y="3360183"/>
            <a:ext cx="3346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Учебные программы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FF410B0-E145-5C65-AE39-FBF0A4D34791}"/>
              </a:ext>
            </a:extLst>
          </p:cNvPr>
          <p:cNvSpPr txBox="1"/>
          <p:nvPr/>
        </p:nvSpPr>
        <p:spPr>
          <a:xfrm>
            <a:off x="-24885" y="3874067"/>
            <a:ext cx="3699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Данные о мероприятиях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0ECAA4A-14F9-B539-3536-784340DFF26B}"/>
              </a:ext>
            </a:extLst>
          </p:cNvPr>
          <p:cNvSpPr txBox="1"/>
          <p:nvPr/>
        </p:nvSpPr>
        <p:spPr>
          <a:xfrm>
            <a:off x="8450421" y="2311277"/>
            <a:ext cx="3741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Журналы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8A09DCF-14C7-02EA-0CFE-06B9F27B2DD9}"/>
              </a:ext>
            </a:extLst>
          </p:cNvPr>
          <p:cNvSpPr txBox="1"/>
          <p:nvPr/>
        </p:nvSpPr>
        <p:spPr>
          <a:xfrm>
            <a:off x="8425542" y="2806383"/>
            <a:ext cx="3741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Календарно-учебные графики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93B3DB9-9B52-34B8-7460-DF9EA5F18893}"/>
              </a:ext>
            </a:extLst>
          </p:cNvPr>
          <p:cNvSpPr txBox="1"/>
          <p:nvPr/>
        </p:nvSpPr>
        <p:spPr>
          <a:xfrm>
            <a:off x="8450422" y="3301490"/>
            <a:ext cx="3716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Приказы в печатной форме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4AB985D-9158-65AA-EAC1-D31D732C86DB}"/>
              </a:ext>
            </a:extLst>
          </p:cNvPr>
          <p:cNvSpPr txBox="1"/>
          <p:nvPr/>
        </p:nvSpPr>
        <p:spPr>
          <a:xfrm>
            <a:off x="9695916" y="3781039"/>
            <a:ext cx="1855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Сертификаты </a:t>
            </a:r>
          </a:p>
        </p:txBody>
      </p:sp>
      <p:cxnSp>
        <p:nvCxnSpPr>
          <p:cNvPr id="3" name="Прямая со стрелкой 2">
            <a:extLst>
              <a:ext uri="{FF2B5EF4-FFF2-40B4-BE49-F238E27FC236}">
                <a16:creationId xmlns:a16="http://schemas.microsoft.com/office/drawing/2014/main" id="{8E9A7721-320A-8B13-5202-6258178643A3}"/>
              </a:ext>
            </a:extLst>
          </p:cNvPr>
          <p:cNvCxnSpPr>
            <a:cxnSpLocks/>
          </p:cNvCxnSpPr>
          <p:nvPr/>
        </p:nvCxnSpPr>
        <p:spPr>
          <a:xfrm>
            <a:off x="4711959" y="658368"/>
            <a:ext cx="0" cy="1784798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F4AFE549-C5AB-2C10-251E-E127F6FC497E}"/>
              </a:ext>
            </a:extLst>
          </p:cNvPr>
          <p:cNvCxnSpPr>
            <a:cxnSpLocks/>
          </p:cNvCxnSpPr>
          <p:nvPr/>
        </p:nvCxnSpPr>
        <p:spPr>
          <a:xfrm>
            <a:off x="6002693" y="658368"/>
            <a:ext cx="0" cy="1784798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B608923B-E03B-BCF1-E0D9-9017CC5F4A20}"/>
              </a:ext>
            </a:extLst>
          </p:cNvPr>
          <p:cNvCxnSpPr>
            <a:cxnSpLocks/>
          </p:cNvCxnSpPr>
          <p:nvPr/>
        </p:nvCxnSpPr>
        <p:spPr>
          <a:xfrm>
            <a:off x="7461380" y="658368"/>
            <a:ext cx="0" cy="1784798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BEF3A3C-E145-23F0-A73C-AD348D4AC766}"/>
              </a:ext>
            </a:extLst>
          </p:cNvPr>
          <p:cNvSpPr txBox="1"/>
          <p:nvPr/>
        </p:nvSpPr>
        <p:spPr>
          <a:xfrm rot="16200000">
            <a:off x="3939391" y="1504248"/>
            <a:ext cx="1213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 152-</a:t>
            </a:r>
            <a:r>
              <a:rPr lang="ru-RU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ФЗ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497672A-8007-129A-B4D1-8DE2814CAB26}"/>
              </a:ext>
            </a:extLst>
          </p:cNvPr>
          <p:cNvSpPr txBox="1"/>
          <p:nvPr/>
        </p:nvSpPr>
        <p:spPr>
          <a:xfrm rot="16200000">
            <a:off x="5282872" y="1591458"/>
            <a:ext cx="1070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 273-</a:t>
            </a:r>
            <a:r>
              <a:rPr lang="ru-RU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ФЗ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E761877-F775-F415-FC2C-053333B0DD5E}"/>
              </a:ext>
            </a:extLst>
          </p:cNvPr>
          <p:cNvSpPr txBox="1"/>
          <p:nvPr/>
        </p:nvSpPr>
        <p:spPr>
          <a:xfrm rot="16200000">
            <a:off x="6560018" y="1124860"/>
            <a:ext cx="178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Внутренние документы РШТ</a:t>
            </a:r>
          </a:p>
        </p:txBody>
      </p: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818BF89A-7334-D2AF-2527-41A86945672A}"/>
              </a:ext>
            </a:extLst>
          </p:cNvPr>
          <p:cNvCxnSpPr>
            <a:cxnSpLocks/>
          </p:cNvCxnSpPr>
          <p:nvPr/>
        </p:nvCxnSpPr>
        <p:spPr>
          <a:xfrm flipV="1">
            <a:off x="5020436" y="4444473"/>
            <a:ext cx="0" cy="244316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>
            <a:extLst>
              <a:ext uri="{FF2B5EF4-FFF2-40B4-BE49-F238E27FC236}">
                <a16:creationId xmlns:a16="http://schemas.microsoft.com/office/drawing/2014/main" id="{ED23FDBC-2628-46E8-016D-EE293663C362}"/>
              </a:ext>
            </a:extLst>
          </p:cNvPr>
          <p:cNvCxnSpPr>
            <a:cxnSpLocks/>
          </p:cNvCxnSpPr>
          <p:nvPr/>
        </p:nvCxnSpPr>
        <p:spPr>
          <a:xfrm flipV="1">
            <a:off x="7558578" y="4444473"/>
            <a:ext cx="0" cy="244316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568C2125-9A72-0492-A140-360676A922B9}"/>
              </a:ext>
            </a:extLst>
          </p:cNvPr>
          <p:cNvSpPr txBox="1"/>
          <p:nvPr/>
        </p:nvSpPr>
        <p:spPr>
          <a:xfrm rot="16200000">
            <a:off x="6799542" y="5478503"/>
            <a:ext cx="1148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Педагоги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E15F7A5-B379-4C8C-92A3-2CC5D3C07CFB}"/>
              </a:ext>
            </a:extLst>
          </p:cNvPr>
          <p:cNvSpPr txBox="1"/>
          <p:nvPr/>
        </p:nvSpPr>
        <p:spPr>
          <a:xfrm rot="16200000">
            <a:off x="3932616" y="5478502"/>
            <a:ext cx="1793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Администратор</a:t>
            </a:r>
          </a:p>
        </p:txBody>
      </p:sp>
    </p:spTree>
    <p:extLst>
      <p:ext uri="{BB962C8B-B14F-4D97-AF65-F5344CB8AC3E}">
        <p14:creationId xmlns:p14="http://schemas.microsoft.com/office/powerpoint/2010/main" val="3633392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ебесная">
  <a:themeElements>
    <a:clrScheme name="Небесная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Небес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Небесная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10038</TotalTime>
  <Words>1576</Words>
  <Application>Microsoft Office PowerPoint</Application>
  <PresentationFormat>Широкоэкранный</PresentationFormat>
  <Paragraphs>276</Paragraphs>
  <Slides>20</Slides>
  <Notes>19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30" baseType="lpstr">
      <vt:lpstr>NSimSun</vt:lpstr>
      <vt:lpstr>Aptos</vt:lpstr>
      <vt:lpstr>Arial</vt:lpstr>
      <vt:lpstr>Calibri</vt:lpstr>
      <vt:lpstr>Calibri Light</vt:lpstr>
      <vt:lpstr>DejaVu Sans</vt:lpstr>
      <vt:lpstr>Symbol</vt:lpstr>
      <vt:lpstr>Tahoma</vt:lpstr>
      <vt:lpstr>Times New Roman</vt:lpstr>
      <vt:lpstr>Небесная</vt:lpstr>
      <vt:lpstr>ВЫПУСКНАЯ КВАЛИФИКАЦИОННАЯ РАБОТА «Автоматизация СОПРОВОЖДЕНИЯ образовательного процесса в организации Региональный школьный технопарк»</vt:lpstr>
      <vt:lpstr>Введение</vt:lpstr>
      <vt:lpstr>ДЕЯТЕЛЬНОСТЬ ОРГАНИЗАЦИИ</vt:lpstr>
      <vt:lpstr>ПРОЦЕСС «КАК есть»</vt:lpstr>
      <vt:lpstr>ПРОЦЕСС «КАК БУДЕТ»</vt:lpstr>
      <vt:lpstr>ПРОЦЕСС «КАК Будет»</vt:lpstr>
      <vt:lpstr>Обзор аналогов </vt:lpstr>
      <vt:lpstr>Цель и задачи</vt:lpstr>
      <vt:lpstr>Презентация PowerPoint</vt:lpstr>
      <vt:lpstr>ПРАВА И РОЛИ ПОЛЬЗОВАЕТЕЛЕЙ В СИСТЕМЕ</vt:lpstr>
      <vt:lpstr>Презентация PowerPoint</vt:lpstr>
      <vt:lpstr>ИНФОЛОГИЧЕСКАЯ МОДЕЛЬ СИСТЕМЫ</vt:lpstr>
      <vt:lpstr>ШАБЛОНЫ ДОКУМЕНТОВ</vt:lpstr>
      <vt:lpstr>РАЗРАБОТАННЫЕ ИНТЕРФЕЙСЫ</vt:lpstr>
      <vt:lpstr>Презентация PowerPoint</vt:lpstr>
      <vt:lpstr>СВЕДЕНИЯ О проекте</vt:lpstr>
      <vt:lpstr>Системные требования</vt:lpstr>
      <vt:lpstr>Заключение</vt:lpstr>
      <vt:lpstr>акт внедрения</vt:lpstr>
      <vt:lpstr>СПАСИБО ЗА ВНИМАНИЕ. ДОКЛАД ОКОНЧЕН!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КУРСОВОЙ ПРОЕКТ  по дисциплине «Проектирование и архитектура автоматизированных систем» «Автоматизация планирования образовательного процесса в организации «Региональный школьный технопарк»»</dc:title>
  <dc:creator>Радмир Кузургалиев</dc:creator>
  <cp:lastModifiedBy>PR P.</cp:lastModifiedBy>
  <cp:revision>123</cp:revision>
  <dcterms:created xsi:type="dcterms:W3CDTF">2024-12-19T16:39:57Z</dcterms:created>
  <dcterms:modified xsi:type="dcterms:W3CDTF">2025-05-13T06:38:20Z</dcterms:modified>
</cp:coreProperties>
</file>