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97" r:id="rId4"/>
    <p:sldId id="308" r:id="rId5"/>
    <p:sldId id="305" r:id="rId6"/>
    <p:sldId id="307" r:id="rId7"/>
    <p:sldId id="264" r:id="rId8"/>
    <p:sldId id="300" r:id="rId9"/>
    <p:sldId id="296" r:id="rId10"/>
    <p:sldId id="271" r:id="rId11"/>
    <p:sldId id="285" r:id="rId12"/>
    <p:sldId id="302" r:id="rId13"/>
    <p:sldId id="311" r:id="rId14"/>
    <p:sldId id="309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72300" autoAdjust="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ВКР была спроектирована и разработана система, которая: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сопровождение и учёт образовательного процесса;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аналитику образовательной деятельности.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на 1800 человеко-часов в год.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 — подразделение, где проводится инновационные образовательные программы.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подразделение, ориентированное на изучение инженерных дисциплин.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одарённых детей (ЦОД) — отдел, специализирующееся на работе с талантливыми детьми.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детского научно-технического творчества — площадка, где дети занимаются прикладным творчеством.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РШТ взаимодействует с другими организациями, например, Министерство образования АО. Так в рамках взаимодействия, министерство может приказать провести обучение детей по определённой тематике (например, естественные науки), после получения соответствующего распоряжения Директор инициирует набор и создание учебных групп путем создания приказа об образовательной деятельности. В ходе проведений занятий педагог отмечает явки обучающихся (формируется журнал посещаемости и КУГ), а после успешного завершения обучения ученик получает сертификат.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министерство может инициировать проведение мероприятий, в которых ученики РШТ принимают участие, регламентировать которое направлен приказ об участии в мероприятии.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 в нотации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данный момент приказы, графики, журналы и сертификаты создаются вручную.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итуация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усугубляется большим объёмом данным (статистика приведена на слайде)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сводится к упрощению процесса «Подготовка шаблона к использованию» и ручного создания файлов на основе шаблона.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6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8368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468314" y="1548150"/>
            <a:ext cx="11125200" cy="4076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3D2145C-A954-0610-FBC5-30B18B20DAF2}"/>
              </a:ext>
            </a:extLst>
          </p:cNvPr>
          <p:cNvSpPr/>
          <p:nvPr/>
        </p:nvSpPr>
        <p:spPr>
          <a:xfrm>
            <a:off x="615541" y="3112221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457313-5048-C862-B5E5-6962FBD58892}"/>
              </a:ext>
            </a:extLst>
          </p:cNvPr>
          <p:cNvSpPr/>
          <p:nvPr/>
        </p:nvSpPr>
        <p:spPr>
          <a:xfrm>
            <a:off x="10847908" y="3100347"/>
            <a:ext cx="647888" cy="65994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2E64874-0698-FCFF-7547-560B7A6A99D9}"/>
              </a:ext>
            </a:extLst>
          </p:cNvPr>
          <p:cNvSpPr/>
          <p:nvPr/>
        </p:nvSpPr>
        <p:spPr>
          <a:xfrm>
            <a:off x="10923656" y="3178802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7FF799C-3A0E-5CCD-436B-52542BD5C9BC}"/>
              </a:ext>
            </a:extLst>
          </p:cNvPr>
          <p:cNvSpPr/>
          <p:nvPr/>
        </p:nvSpPr>
        <p:spPr>
          <a:xfrm>
            <a:off x="2913135" y="3034826"/>
            <a:ext cx="1825071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Подготовка шаблона к использованию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10943D-B527-17B0-D049-CCAE58EF0DA8}"/>
              </a:ext>
            </a:extLst>
          </p:cNvPr>
          <p:cNvSpPr/>
          <p:nvPr/>
        </p:nvSpPr>
        <p:spPr>
          <a:xfrm>
            <a:off x="5012857" y="3032394"/>
            <a:ext cx="1994006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введение данных в шаблон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7B7442-76DF-8705-8623-F7560E53EDDA}"/>
              </a:ext>
            </a:extLst>
          </p:cNvPr>
          <p:cNvSpPr/>
          <p:nvPr/>
        </p:nvSpPr>
        <p:spPr>
          <a:xfrm>
            <a:off x="1473327" y="3029963"/>
            <a:ext cx="1209674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1C0A02-AB84-978B-9F6A-92EA6DFEE238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263613" y="3436257"/>
            <a:ext cx="209714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337D6F-F3FC-66CF-72E4-7E142A5C3AD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683001" y="3441700"/>
            <a:ext cx="230134" cy="4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FC491C-F287-2C9D-A90D-B97F50C4E6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738206" y="3444131"/>
            <a:ext cx="274651" cy="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Ромб 26">
            <a:extLst>
              <a:ext uri="{FF2B5EF4-FFF2-40B4-BE49-F238E27FC236}">
                <a16:creationId xmlns:a16="http://schemas.microsoft.com/office/drawing/2014/main" id="{7EA517EE-B15D-21D5-815E-B9116B286EC1}"/>
              </a:ext>
            </a:extLst>
          </p:cNvPr>
          <p:cNvSpPr/>
          <p:nvPr/>
        </p:nvSpPr>
        <p:spPr>
          <a:xfrm>
            <a:off x="7561276" y="3068960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множение 77">
            <a:extLst>
              <a:ext uri="{FF2B5EF4-FFF2-40B4-BE49-F238E27FC236}">
                <a16:creationId xmlns:a16="http://schemas.microsoft.com/office/drawing/2014/main" id="{BC4F0F26-13B4-51D0-450A-B4A621728CCB}"/>
              </a:ext>
            </a:extLst>
          </p:cNvPr>
          <p:cNvSpPr/>
          <p:nvPr/>
        </p:nvSpPr>
        <p:spPr>
          <a:xfrm>
            <a:off x="7733761" y="3220233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09DDC3A-E0F2-95F9-8B76-E1BA374BEF0C}"/>
              </a:ext>
            </a:extLst>
          </p:cNvPr>
          <p:cNvSpPr/>
          <p:nvPr/>
        </p:nvSpPr>
        <p:spPr>
          <a:xfrm>
            <a:off x="8410575" y="2215840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Обращение к подписи директора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3F2F5E3-5851-F193-748F-99C846E0F283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 flipV="1">
            <a:off x="7006863" y="3429000"/>
            <a:ext cx="554413" cy="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7FFA272-2335-6375-4480-79D3A7C3D983}"/>
              </a:ext>
            </a:extLst>
          </p:cNvPr>
          <p:cNvCxnSpPr>
            <a:stCxn id="27" idx="0"/>
            <a:endCxn id="45" idx="1"/>
          </p:cNvCxnSpPr>
          <p:nvPr/>
        </p:nvCxnSpPr>
        <p:spPr>
          <a:xfrm rot="5400000" flipH="1" flipV="1">
            <a:off x="7885084" y="2543470"/>
            <a:ext cx="561723" cy="489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0103C6-EE2D-9831-3CA5-0038965D867E}"/>
              </a:ext>
            </a:extLst>
          </p:cNvPr>
          <p:cNvSpPr txBox="1"/>
          <p:nvPr/>
        </p:nvSpPr>
        <p:spPr>
          <a:xfrm>
            <a:off x="7105651" y="2182637"/>
            <a:ext cx="13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Сертификат</a:t>
            </a:r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7410B86-0166-A125-33FA-2A8E71E6B1CE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>
            <a:off x="10677337" y="2507237"/>
            <a:ext cx="494515" cy="59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D4D8B1E-2E5C-7EB1-F21D-A1E396FC4FE2}"/>
              </a:ext>
            </a:extLst>
          </p:cNvPr>
          <p:cNvSpPr/>
          <p:nvPr/>
        </p:nvSpPr>
        <p:spPr>
          <a:xfrm>
            <a:off x="8410575" y="4481343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расписания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A4F4D0-7848-B49D-8415-F626E7DD378A}"/>
              </a:ext>
            </a:extLst>
          </p:cNvPr>
          <p:cNvCxnSpPr>
            <a:cxnSpLocks/>
            <a:stCxn id="27" idx="2"/>
            <a:endCxn id="67" idx="1"/>
          </p:cNvCxnSpPr>
          <p:nvPr/>
        </p:nvCxnSpPr>
        <p:spPr>
          <a:xfrm rot="16200000" flipH="1">
            <a:off x="7674095" y="4036260"/>
            <a:ext cx="983700" cy="489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1B823256-D615-FF0E-65A5-D9051C4417A9}"/>
              </a:ext>
            </a:extLst>
          </p:cNvPr>
          <p:cNvCxnSpPr>
            <a:cxnSpLocks/>
            <a:stCxn id="67" idx="3"/>
            <a:endCxn id="6" idx="4"/>
          </p:cNvCxnSpPr>
          <p:nvPr/>
        </p:nvCxnSpPr>
        <p:spPr>
          <a:xfrm flipV="1">
            <a:off x="10677337" y="3760292"/>
            <a:ext cx="494515" cy="101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0392941-4950-74FC-4E51-4320E24CCACD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8281356" y="3429000"/>
            <a:ext cx="2566552" cy="1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72783F-AF7E-CBD7-F6ED-2A06C7FD81EC}"/>
              </a:ext>
            </a:extLst>
          </p:cNvPr>
          <p:cNvSpPr txBox="1"/>
          <p:nvPr/>
        </p:nvSpPr>
        <p:spPr>
          <a:xfrm>
            <a:off x="9051812" y="3401834"/>
            <a:ext cx="9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Приказ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3F271-C31E-6DF4-00F8-4105847B2B57}"/>
              </a:ext>
            </a:extLst>
          </p:cNvPr>
          <p:cNvSpPr txBox="1"/>
          <p:nvPr/>
        </p:nvSpPr>
        <p:spPr>
          <a:xfrm>
            <a:off x="7076911" y="4752439"/>
            <a:ext cx="14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КУГ, журнал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A0B9D8-8B23-4B9A-9384-FBFC2A90D9ED}"/>
              </a:ext>
            </a:extLst>
          </p:cNvPr>
          <p:cNvSpPr/>
          <p:nvPr/>
        </p:nvSpPr>
        <p:spPr>
          <a:xfrm>
            <a:off x="7150539" y="1993900"/>
            <a:ext cx="3615679" cy="328385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A1FC96D-14B6-453E-AECB-AA088E07727D}"/>
              </a:ext>
            </a:extLst>
          </p:cNvPr>
          <p:cNvSpPr/>
          <p:nvPr/>
        </p:nvSpPr>
        <p:spPr>
          <a:xfrm>
            <a:off x="2756629" y="2646461"/>
            <a:ext cx="2127010" cy="154076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7CA11B9-09CD-4006-8DE2-17DA1B2D5951}"/>
              </a:ext>
            </a:extLst>
          </p:cNvPr>
          <p:cNvSpPr/>
          <p:nvPr/>
        </p:nvSpPr>
        <p:spPr>
          <a:xfrm>
            <a:off x="682433" y="672041"/>
            <a:ext cx="10579276" cy="60086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Люди – Бесплатные иконки: люди">
            <a:extLst>
              <a:ext uri="{FF2B5EF4-FFF2-40B4-BE49-F238E27FC236}">
                <a16:creationId xmlns:a16="http://schemas.microsoft.com/office/drawing/2014/main" id="{90994B0B-B7CF-6715-E1C9-0C10967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8" y="746902"/>
            <a:ext cx="1125894" cy="1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16" y="6042902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5518559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7D7E0-7364-5C5F-C1F4-F9AD972EBE98}"/>
              </a:ext>
            </a:extLst>
          </p:cNvPr>
          <p:cNvSpPr txBox="1"/>
          <p:nvPr/>
        </p:nvSpPr>
        <p:spPr>
          <a:xfrm>
            <a:off x="806085" y="1650859"/>
            <a:ext cx="2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«РШТ»</a:t>
            </a:r>
          </a:p>
        </p:txBody>
      </p: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99" y="5114470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699865" y="6069641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0D1F5C1-CE54-BE35-C5EC-548864451A42}"/>
              </a:ext>
            </a:extLst>
          </p:cNvPr>
          <p:cNvCxnSpPr>
            <a:cxnSpLocks/>
            <a:stCxn id="2056" idx="3"/>
            <a:endCxn id="7" idx="1"/>
          </p:cNvCxnSpPr>
          <p:nvPr/>
        </p:nvCxnSpPr>
        <p:spPr>
          <a:xfrm>
            <a:off x="2428232" y="1309849"/>
            <a:ext cx="2740411" cy="205287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31781" y="2657269"/>
            <a:ext cx="2836862" cy="70545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282362" y="3362726"/>
            <a:ext cx="2886281" cy="90187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342870" y="3362726"/>
            <a:ext cx="2825773" cy="222933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60" y="447739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04C72D0-8FF3-7788-B5EB-F950CCF3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70" y="153966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46" y="387214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16944" y="4615231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4112437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0" y="2190773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809860" y="314493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2351444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10037110" y="1591691"/>
            <a:ext cx="16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Сертификаты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576928" y="1333500"/>
            <a:ext cx="11104998" cy="419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D75120-ABCD-0AB0-32B6-456097F7F01E}"/>
              </a:ext>
            </a:extLst>
          </p:cNvPr>
          <p:cNvSpPr/>
          <p:nvPr/>
        </p:nvSpPr>
        <p:spPr>
          <a:xfrm>
            <a:off x="5606275" y="3117664"/>
            <a:ext cx="178924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BA34FD7-EED3-E694-E3B3-4D25BB00DAB1}"/>
              </a:ext>
            </a:extLst>
          </p:cNvPr>
          <p:cNvSpPr/>
          <p:nvPr/>
        </p:nvSpPr>
        <p:spPr>
          <a:xfrm>
            <a:off x="1012900" y="3097985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D7A5561-0738-3340-5A08-9B3B5E353C20}"/>
              </a:ext>
            </a:extLst>
          </p:cNvPr>
          <p:cNvSpPr/>
          <p:nvPr/>
        </p:nvSpPr>
        <p:spPr>
          <a:xfrm>
            <a:off x="10677337" y="310034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17CF6BC-CE1E-6F9C-2334-DF06FB1BEA77}"/>
              </a:ext>
            </a:extLst>
          </p:cNvPr>
          <p:cNvSpPr/>
          <p:nvPr/>
        </p:nvSpPr>
        <p:spPr>
          <a:xfrm>
            <a:off x="10754141" y="3171824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01E2F55-5490-B016-5D62-C320386D2653}"/>
              </a:ext>
            </a:extLst>
          </p:cNvPr>
          <p:cNvSpPr/>
          <p:nvPr/>
        </p:nvSpPr>
        <p:spPr>
          <a:xfrm>
            <a:off x="2714955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CAE548E-6645-E3A3-1895-3029C70BE1C7}"/>
              </a:ext>
            </a:extLst>
          </p:cNvPr>
          <p:cNvSpPr/>
          <p:nvPr/>
        </p:nvSpPr>
        <p:spPr>
          <a:xfrm>
            <a:off x="7969608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9DFCD6-16FB-5482-2CC1-E9D2CA1AD268}"/>
              </a:ext>
            </a:extLst>
          </p:cNvPr>
          <p:cNvCxnSpPr/>
          <p:nvPr/>
        </p:nvCxnSpPr>
        <p:spPr>
          <a:xfrm>
            <a:off x="9896475" y="3429000"/>
            <a:ext cx="7788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8F7A10-6123-48DF-8E40-24CF58BD1D1C}"/>
              </a:ext>
            </a:extLst>
          </p:cNvPr>
          <p:cNvCxnSpPr>
            <a:stCxn id="17" idx="6"/>
          </p:cNvCxnSpPr>
          <p:nvPr/>
        </p:nvCxnSpPr>
        <p:spPr>
          <a:xfrm>
            <a:off x="1660972" y="3422021"/>
            <a:ext cx="100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1C41650-2243-4EA0-A112-596FE9E8A1E0}"/>
              </a:ext>
            </a:extLst>
          </p:cNvPr>
          <p:cNvCxnSpPr>
            <a:stCxn id="43" idx="3"/>
            <a:endCxn id="10" idx="1"/>
          </p:cNvCxnSpPr>
          <p:nvPr/>
        </p:nvCxnSpPr>
        <p:spPr>
          <a:xfrm>
            <a:off x="4641822" y="3441700"/>
            <a:ext cx="9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5CA212ED-F900-4599-886D-31F05FC5D9BA}"/>
              </a:ext>
            </a:extLst>
          </p:cNvPr>
          <p:cNvCxnSpPr>
            <a:stCxn id="10" idx="3"/>
            <a:endCxn id="45" idx="1"/>
          </p:cNvCxnSpPr>
          <p:nvPr/>
        </p:nvCxnSpPr>
        <p:spPr>
          <a:xfrm>
            <a:off x="7395519" y="3441700"/>
            <a:ext cx="5740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D599866-D609-4198-917D-92239EF29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09" y="1326521"/>
            <a:ext cx="11107039" cy="4191000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FE7264-D86C-4A40-BFDB-282932032350}"/>
              </a:ext>
            </a:extLst>
          </p:cNvPr>
          <p:cNvSpPr/>
          <p:nvPr/>
        </p:nvSpPr>
        <p:spPr>
          <a:xfrm>
            <a:off x="5172074" y="2828927"/>
            <a:ext cx="5043489" cy="1314448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10034</TotalTime>
  <Words>1572</Words>
  <Application>Microsoft Office PowerPoint</Application>
  <PresentationFormat>Широкоэкранный</PresentationFormat>
  <Paragraphs>275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122</cp:revision>
  <dcterms:created xsi:type="dcterms:W3CDTF">2024-12-19T16:39:57Z</dcterms:created>
  <dcterms:modified xsi:type="dcterms:W3CDTF">2025-05-13T06:32:42Z</dcterms:modified>
</cp:coreProperties>
</file>