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82" r:id="rId15"/>
    <p:sldId id="269" r:id="rId16"/>
    <p:sldId id="271" r:id="rId17"/>
    <p:sldId id="283" r:id="rId18"/>
    <p:sldId id="274" r:id="rId19"/>
    <p:sldId id="284" r:id="rId20"/>
    <p:sldId id="27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AF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6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B833-A23E-4E94-AEC8-88599919851F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14C93-49E4-40AB-8568-65505BE401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0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14C93-49E4-40AB-8568-65505BE4016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3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FA54B-21A4-7966-DBBC-0DBCA62D7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8115F0-0865-D39E-C025-A647F58C1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579F5-20E4-CC53-6236-D302E170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363E-3707-40A1-8E51-14FE1C9A0F1C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5E778B-C386-EFAD-D218-203E5F1D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B75FE6-4A3B-7F6B-40DF-0475ACD3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243-8DB8-4FF7-95D7-FE76DAA94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DB34B-0E76-93D1-F5A6-86419E4F9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B039C7-74E1-A9AA-399E-4D3E79F7F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57ED4E-BF9F-DFE5-F743-E130CBFE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363E-3707-40A1-8E51-14FE1C9A0F1C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E13406-C10E-033B-11D8-B4591403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899606-A960-0630-EEC0-FD285030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243-8DB8-4FF7-95D7-FE76DAA94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76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CD0C0F6-5C5D-6200-2247-7111611B4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C9C498-CDB9-6A08-0FDA-95048C8A2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7D44E0-6520-3D01-9E6B-0CE2AEA4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363E-3707-40A1-8E51-14FE1C9A0F1C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A4F0E7-C664-B4CF-CDBF-62B58CFF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9C5A81-D046-348F-21EB-2106DB76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243-8DB8-4FF7-95D7-FE76DAA94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26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94C1C-96E8-FA11-E48E-AAA7F3A7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D3AEE-C051-6DDF-E577-443C82B7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E2A598-ABA5-C26C-7BEC-A5333DAD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363E-3707-40A1-8E51-14FE1C9A0F1C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AE4207-5037-FE44-0E3D-951CEFC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6DBF07-5272-12B2-8CB3-5603DCC1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243-8DB8-4FF7-95D7-FE76DAA94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18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38314-C9C3-B541-9869-BEA37FF90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10E49D-B0EC-4FF2-56EC-76619A52B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619BDA-D199-97EB-6CF6-48F21069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363E-3707-40A1-8E51-14FE1C9A0F1C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C8F2F3-A24D-2100-384F-25765F86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6970A-6FEE-73E9-4FBF-176ED83D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243-8DB8-4FF7-95D7-FE76DAA94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39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3850E-45A2-EBC3-F597-95C429CA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127B4D-6CD0-0597-4932-3A3AF5911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84F77C-9138-DA70-0578-723E13EA9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05C07D-F660-48B9-7C5B-712315D3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363E-3707-40A1-8E51-14FE1C9A0F1C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DBB27-E84B-18DE-8A3D-38DD1A75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9879B3-E0A4-206E-7FFA-631C6A06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243-8DB8-4FF7-95D7-FE76DAA94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98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457E8-119A-D781-0C30-0BDF4096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EA0E5B-C2F0-9C6E-8141-06EBD1310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325D8B-D425-A9A6-6788-34ECA459A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8896F9-8BA2-22BD-7B52-52A9C9B1C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250C81-8187-B398-5D5A-0A4E598A4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281708-EF59-E5D1-C8FB-FFC1ABE8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363E-3707-40A1-8E51-14FE1C9A0F1C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23312D-0763-A5C2-AF81-DB59F18E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D0447D-491C-C64C-D69D-DB4A16E4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243-8DB8-4FF7-95D7-FE76DAA94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77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1F6D2-2E51-F7DF-1E41-52A58FEC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E1565C-5C88-7422-38DA-C9824D36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363E-3707-40A1-8E51-14FE1C9A0F1C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932D95-4F29-6C68-33D2-E041E1C0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A365D4-F31C-E9FA-EDB7-7E052089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243-8DB8-4FF7-95D7-FE76DAA94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0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CE0F86-04EB-7781-124E-AC7D43AF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363E-3707-40A1-8E51-14FE1C9A0F1C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10D811-6054-EC41-1998-DFE32F13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9AFE36-AC52-343F-EE33-A32EFAE0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243-8DB8-4FF7-95D7-FE76DAA94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5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E3143-F5C5-1CC9-0DA4-5988DCCF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48C0B-E44C-0194-061E-32874B9FF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2AABFD-49D8-DEB8-9EC4-0789A18C6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E820A5-BFC5-92AB-0395-3AA2B998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363E-3707-40A1-8E51-14FE1C9A0F1C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2A015D-D3E5-EC26-0331-A24395FD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FEDC74-5C83-575C-C5C5-983DD15F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243-8DB8-4FF7-95D7-FE76DAA94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74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F2295D-198C-B89E-FF5E-D9D7814D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48710F-4147-B201-1DCA-904B2DF9A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CAA3E6-E8A4-DCEB-114F-A1A87BF59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8DCA7C-11E0-0FF9-95C4-C2F069E1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363E-3707-40A1-8E51-14FE1C9A0F1C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568320-1509-1F95-CD85-84FA38CB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C2C3E4-EBE2-C9A9-F05C-4ED4AB6F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71243-8DB8-4FF7-95D7-FE76DAA94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78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F748E-04B8-ED1C-DB87-4CB919B5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0DBC3F-AD7B-3E93-7010-FD91D7850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C284E6-08FC-9DD9-5247-20D09992A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F363E-3707-40A1-8E51-14FE1C9A0F1C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92C81B-FAC5-9A25-DFB9-5A92558C2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873A7D-D52D-0E7E-527A-D1FBEB253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71243-8DB8-4FF7-95D7-FE76DAA945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6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D30083F-196B-76D3-14C7-9E9DF88D00A2}"/>
              </a:ext>
            </a:extLst>
          </p:cNvPr>
          <p:cNvSpPr txBox="1"/>
          <p:nvPr/>
        </p:nvSpPr>
        <p:spPr>
          <a:xfrm>
            <a:off x="0" y="16459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Астраханский государственный технический университет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D379CF-C56E-4AB0-04DB-FFF1222308B3}"/>
              </a:ext>
            </a:extLst>
          </p:cNvPr>
          <p:cNvSpPr txBox="1"/>
          <p:nvPr/>
        </p:nvSpPr>
        <p:spPr>
          <a:xfrm>
            <a:off x="0" y="1208953"/>
            <a:ext cx="12192000" cy="3293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</a:p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</a:t>
            </a:r>
          </a:p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задачами отделов</a:t>
            </a:r>
          </a:p>
          <a:p>
            <a:pPr algn="ctr"/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ООО «Прогресс ТИМ»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7CBC86-049E-A456-8E64-59BE4319AA6F}"/>
              </a:ext>
            </a:extLst>
          </p:cNvPr>
          <p:cNvSpPr txBox="1"/>
          <p:nvPr/>
        </p:nvSpPr>
        <p:spPr>
          <a:xfrm>
            <a:off x="0" y="5634011"/>
            <a:ext cx="1219200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обучающийся группы ДИПРб-41 Линев Роман</a:t>
            </a:r>
          </a:p>
          <a:p>
            <a:pPr algn="r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к.т.н., доцент Белов С.В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938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43DFE-F278-780D-9475-95E920618D43}"/>
              </a:ext>
            </a:extLst>
          </p:cNvPr>
          <p:cNvSpPr txBox="1"/>
          <p:nvPr/>
        </p:nvSpPr>
        <p:spPr>
          <a:xfrm>
            <a:off x="0" y="-11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 (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 АПГ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6CD6A-472C-9C0C-7B5F-237E4C792C75}"/>
              </a:ext>
            </a:extLst>
          </p:cNvPr>
          <p:cNvSpPr txBox="1"/>
          <p:nvPr/>
        </p:nvSpPr>
        <p:spPr>
          <a:xfrm>
            <a:off x="347472" y="634514"/>
            <a:ext cx="11521440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00000"/>
              </a:lnSpc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68AA6-A6B0-CAAE-0848-8D0BCD00EC46}"/>
              </a:ext>
            </a:extLst>
          </p:cNvPr>
          <p:cNvSpPr txBox="1">
            <a:spLocks/>
          </p:cNvSpPr>
          <p:nvPr/>
        </p:nvSpPr>
        <p:spPr>
          <a:xfrm>
            <a:off x="11652000" y="6318000"/>
            <a:ext cx="540000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D0549E-3FB6-DD54-404A-95F3E0436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" y="634514"/>
            <a:ext cx="11304528" cy="622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3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43DFE-F278-780D-9475-95E920618D43}"/>
              </a:ext>
            </a:extLst>
          </p:cNvPr>
          <p:cNvSpPr txBox="1"/>
          <p:nvPr/>
        </p:nvSpPr>
        <p:spPr>
          <a:xfrm>
            <a:off x="0" y="-11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 (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 СИМС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6CD6A-472C-9C0C-7B5F-237E4C792C75}"/>
              </a:ext>
            </a:extLst>
          </p:cNvPr>
          <p:cNvSpPr txBox="1"/>
          <p:nvPr/>
        </p:nvSpPr>
        <p:spPr>
          <a:xfrm>
            <a:off x="347472" y="634514"/>
            <a:ext cx="11521440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00000"/>
              </a:lnSpc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68AA6-A6B0-CAAE-0848-8D0BCD00EC46}"/>
              </a:ext>
            </a:extLst>
          </p:cNvPr>
          <p:cNvSpPr txBox="1">
            <a:spLocks/>
          </p:cNvSpPr>
          <p:nvPr/>
        </p:nvSpPr>
        <p:spPr>
          <a:xfrm>
            <a:off x="11652000" y="6318000"/>
            <a:ext cx="540000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B00649-2259-AAAC-4D6A-60B879428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" y="634514"/>
            <a:ext cx="11304528" cy="622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2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43DFE-F278-780D-9475-95E920618D43}"/>
              </a:ext>
            </a:extLst>
          </p:cNvPr>
          <p:cNvSpPr txBox="1"/>
          <p:nvPr/>
        </p:nvSpPr>
        <p:spPr>
          <a:xfrm>
            <a:off x="0" y="-11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 (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6CD6A-472C-9C0C-7B5F-237E4C792C75}"/>
              </a:ext>
            </a:extLst>
          </p:cNvPr>
          <p:cNvSpPr txBox="1"/>
          <p:nvPr/>
        </p:nvSpPr>
        <p:spPr>
          <a:xfrm>
            <a:off x="347472" y="634514"/>
            <a:ext cx="11521440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00000"/>
              </a:lnSpc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68AA6-A6B0-CAAE-0848-8D0BCD00EC46}"/>
              </a:ext>
            </a:extLst>
          </p:cNvPr>
          <p:cNvSpPr txBox="1">
            <a:spLocks/>
          </p:cNvSpPr>
          <p:nvPr/>
        </p:nvSpPr>
        <p:spPr>
          <a:xfrm>
            <a:off x="11652000" y="6318000"/>
            <a:ext cx="540000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158AB3-ED3A-AB84-B341-B051EDA68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05" y="634514"/>
            <a:ext cx="4491990" cy="622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6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43DFE-F278-780D-9475-95E920618D43}"/>
              </a:ext>
            </a:extLst>
          </p:cNvPr>
          <p:cNvSpPr txBox="1"/>
          <p:nvPr/>
        </p:nvSpPr>
        <p:spPr>
          <a:xfrm>
            <a:off x="0" y="-11817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</a:t>
            </a:r>
          </a:p>
          <a:p>
            <a:pPr indent="357188"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системы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6CD6A-472C-9C0C-7B5F-237E4C792C75}"/>
              </a:ext>
            </a:extLst>
          </p:cNvPr>
          <p:cNvSpPr txBox="1"/>
          <p:nvPr/>
        </p:nvSpPr>
        <p:spPr>
          <a:xfrm>
            <a:off x="347472" y="634514"/>
            <a:ext cx="11521440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00000"/>
              </a:lnSpc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68AA6-A6B0-CAAE-0848-8D0BCD00EC46}"/>
              </a:ext>
            </a:extLst>
          </p:cNvPr>
          <p:cNvSpPr txBox="1">
            <a:spLocks/>
          </p:cNvSpPr>
          <p:nvPr/>
        </p:nvSpPr>
        <p:spPr>
          <a:xfrm>
            <a:off x="11652000" y="6318000"/>
            <a:ext cx="540000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EEC8DF-2861-9FAD-2F64-057D56B39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81" y="-1"/>
            <a:ext cx="6586291" cy="684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04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43DFE-F278-780D-9475-95E920618D43}"/>
              </a:ext>
            </a:extLst>
          </p:cNvPr>
          <p:cNvSpPr txBox="1"/>
          <p:nvPr/>
        </p:nvSpPr>
        <p:spPr>
          <a:xfrm>
            <a:off x="0" y="-11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активности (алгоритм постановки задачи)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6CD6A-472C-9C0C-7B5F-237E4C792C75}"/>
              </a:ext>
            </a:extLst>
          </p:cNvPr>
          <p:cNvSpPr txBox="1"/>
          <p:nvPr/>
        </p:nvSpPr>
        <p:spPr>
          <a:xfrm>
            <a:off x="347472" y="634514"/>
            <a:ext cx="11521440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00000"/>
              </a:lnSpc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68AA6-A6B0-CAAE-0848-8D0BCD00EC46}"/>
              </a:ext>
            </a:extLst>
          </p:cNvPr>
          <p:cNvSpPr txBox="1">
            <a:spLocks/>
          </p:cNvSpPr>
          <p:nvPr/>
        </p:nvSpPr>
        <p:spPr>
          <a:xfrm>
            <a:off x="11652000" y="6318000"/>
            <a:ext cx="540000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A6CA21-3E72-4DA5-F851-BA82574B1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327" y="634514"/>
            <a:ext cx="7061555" cy="60955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66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43DFE-F278-780D-9475-95E920618D43}"/>
              </a:ext>
            </a:extLst>
          </p:cNvPr>
          <p:cNvSpPr txBox="1"/>
          <p:nvPr/>
        </p:nvSpPr>
        <p:spPr>
          <a:xfrm>
            <a:off x="0" y="-11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состояний задачи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6CD6A-472C-9C0C-7B5F-237E4C792C75}"/>
              </a:ext>
            </a:extLst>
          </p:cNvPr>
          <p:cNvSpPr txBox="1"/>
          <p:nvPr/>
        </p:nvSpPr>
        <p:spPr>
          <a:xfrm>
            <a:off x="347472" y="634514"/>
            <a:ext cx="11521440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00000"/>
              </a:lnSpc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68AA6-A6B0-CAAE-0848-8D0BCD00EC46}"/>
              </a:ext>
            </a:extLst>
          </p:cNvPr>
          <p:cNvSpPr txBox="1">
            <a:spLocks/>
          </p:cNvSpPr>
          <p:nvPr/>
        </p:nvSpPr>
        <p:spPr>
          <a:xfrm>
            <a:off x="11652000" y="6318000"/>
            <a:ext cx="540000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345E1C-BC7C-1396-D950-270950392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" y="817142"/>
            <a:ext cx="11472020" cy="531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2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43DFE-F278-780D-9475-95E920618D43}"/>
              </a:ext>
            </a:extLst>
          </p:cNvPr>
          <p:cNvSpPr txBox="1"/>
          <p:nvPr/>
        </p:nvSpPr>
        <p:spPr>
          <a:xfrm>
            <a:off x="0" y="-11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развертывания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6CD6A-472C-9C0C-7B5F-237E4C792C75}"/>
              </a:ext>
            </a:extLst>
          </p:cNvPr>
          <p:cNvSpPr txBox="1"/>
          <p:nvPr/>
        </p:nvSpPr>
        <p:spPr>
          <a:xfrm>
            <a:off x="347472" y="634514"/>
            <a:ext cx="11521440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00000"/>
              </a:lnSpc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68AA6-A6B0-CAAE-0848-8D0BCD00EC46}"/>
              </a:ext>
            </a:extLst>
          </p:cNvPr>
          <p:cNvSpPr txBox="1">
            <a:spLocks/>
          </p:cNvSpPr>
          <p:nvPr/>
        </p:nvSpPr>
        <p:spPr>
          <a:xfrm>
            <a:off x="11652000" y="6318000"/>
            <a:ext cx="540000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365955-E680-AE79-25D7-A9FB56D4F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013" y="1060705"/>
            <a:ext cx="10088357" cy="4600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249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43DFE-F278-780D-9475-95E920618D43}"/>
              </a:ext>
            </a:extLst>
          </p:cNvPr>
          <p:cNvSpPr txBox="1"/>
          <p:nvPr/>
        </p:nvSpPr>
        <p:spPr>
          <a:xfrm>
            <a:off x="0" y="-11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6CD6A-472C-9C0C-7B5F-237E4C792C75}"/>
              </a:ext>
            </a:extLst>
          </p:cNvPr>
          <p:cNvSpPr txBox="1"/>
          <p:nvPr/>
        </p:nvSpPr>
        <p:spPr>
          <a:xfrm>
            <a:off x="347472" y="652802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платформы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7;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ASP.NET;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EntityFramework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v7.0.15;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 клиентской части системы: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SinglePage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- Vue.js 3;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68AA6-A6B0-CAAE-0848-8D0BCD00EC46}"/>
              </a:ext>
            </a:extLst>
          </p:cNvPr>
          <p:cNvSpPr txBox="1">
            <a:spLocks/>
          </p:cNvSpPr>
          <p:nvPr/>
        </p:nvSpPr>
        <p:spPr>
          <a:xfrm>
            <a:off x="11652000" y="6318000"/>
            <a:ext cx="540000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C# Programming language Logo Microsoft Visual Studio .NET Framework,  javascript icon, purple, logo png | PNGEgg">
            <a:extLst>
              <a:ext uri="{FF2B5EF4-FFF2-40B4-BE49-F238E27FC236}">
                <a16:creationId xmlns:a16="http://schemas.microsoft.com/office/drawing/2014/main" id="{997DAF1F-49DD-44AA-2CB8-0F8AA8B9A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1" r="17652"/>
          <a:stretch/>
        </p:blipFill>
        <p:spPr bwMode="auto">
          <a:xfrm>
            <a:off x="4636008" y="1563624"/>
            <a:ext cx="551818" cy="58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2">
            <a:extLst>
              <a:ext uri="{FF2B5EF4-FFF2-40B4-BE49-F238E27FC236}">
                <a16:creationId xmlns:a16="http://schemas.microsoft.com/office/drawing/2014/main" id="{6BD67362-8CE3-B0F6-F577-2A0578BA9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082" y="2525067"/>
            <a:ext cx="496232" cy="49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>
            <a:extLst>
              <a:ext uri="{FF2B5EF4-FFF2-40B4-BE49-F238E27FC236}">
                <a16:creationId xmlns:a16="http://schemas.microsoft.com/office/drawing/2014/main" id="{4DA68AA7-A1F1-5A35-4AAE-76672979D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14" y="3443510"/>
            <a:ext cx="507323" cy="52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193D88-4481-BA1B-C050-52E611BFC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112" y="3882320"/>
            <a:ext cx="489528" cy="46854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561677-E0B4-5811-F621-2352C3ACD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9831" y="5736650"/>
            <a:ext cx="540001" cy="4685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090E98-0F7B-DC1B-D291-E0DBB3745EE0}"/>
              </a:ext>
            </a:extLst>
          </p:cNvPr>
          <p:cNvSpPr txBox="1"/>
          <p:nvPr/>
        </p:nvSpPr>
        <p:spPr>
          <a:xfrm>
            <a:off x="6217140" y="652802"/>
            <a:ext cx="5727972" cy="56651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4500 строк кода в проекте сервера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7500 строк кода в клиентском проекте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100 классов (23 основных и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77 служебных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0759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43DFE-F278-780D-9475-95E920618D43}"/>
              </a:ext>
            </a:extLst>
          </p:cNvPr>
          <p:cNvSpPr txBox="1"/>
          <p:nvPr/>
        </p:nvSpPr>
        <p:spPr>
          <a:xfrm>
            <a:off x="0" y="-11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6CD6A-472C-9C0C-7B5F-237E4C792C75}"/>
              </a:ext>
            </a:extLst>
          </p:cNvPr>
          <p:cNvSpPr txBox="1"/>
          <p:nvPr/>
        </p:nvSpPr>
        <p:spPr>
          <a:xfrm>
            <a:off x="347472" y="634514"/>
            <a:ext cx="11521440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управлять задачами отделов СИМС и АПГ;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строгую структуру задач;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соблюдение регламентов компании.</a:t>
            </a:r>
          </a:p>
          <a:p>
            <a:pPr>
              <a:lnSpc>
                <a:spcPct val="150000"/>
              </a:lnSpc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введена в опытную эксплуатацию.</a:t>
            </a:r>
          </a:p>
          <a:p>
            <a:pPr>
              <a:lnSpc>
                <a:spcPct val="150000"/>
              </a:lnSpc>
            </a:pP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68AA6-A6B0-CAAE-0848-8D0BCD00EC46}"/>
              </a:ext>
            </a:extLst>
          </p:cNvPr>
          <p:cNvSpPr txBox="1">
            <a:spLocks/>
          </p:cNvSpPr>
          <p:nvPr/>
        </p:nvSpPr>
        <p:spPr>
          <a:xfrm>
            <a:off x="11652000" y="6318000"/>
            <a:ext cx="540000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C12D1593-7704-4EC3-D265-274C76805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919908"/>
              </p:ext>
            </p:extLst>
          </p:nvPr>
        </p:nvGraphicFramePr>
        <p:xfrm>
          <a:off x="347472" y="4012696"/>
          <a:ext cx="11497056" cy="202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32352">
                  <a:extLst>
                    <a:ext uri="{9D8B030D-6E8A-4147-A177-3AD203B41FA5}">
                      <a16:colId xmlns:a16="http://schemas.microsoft.com/office/drawing/2014/main" val="338157727"/>
                    </a:ext>
                  </a:extLst>
                </a:gridCol>
                <a:gridCol w="3832352">
                  <a:extLst>
                    <a:ext uri="{9D8B030D-6E8A-4147-A177-3AD203B41FA5}">
                      <a16:colId xmlns:a16="http://schemas.microsoft.com/office/drawing/2014/main" val="97000438"/>
                    </a:ext>
                  </a:extLst>
                </a:gridCol>
                <a:gridCol w="3832352">
                  <a:extLst>
                    <a:ext uri="{9D8B030D-6E8A-4147-A177-3AD203B41FA5}">
                      <a16:colId xmlns:a16="http://schemas.microsoft.com/office/drawing/2014/main" val="1711303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09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потерянных задач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Около 15-ти задач в неделю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потерянных задач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9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одновременно подключенных без потери производительности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Около 10-ти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500 пользователей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5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формирования отчетов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Около 4-5 часов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Около 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6003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3DADA8-9F64-3277-E794-34B3772ACB9E}"/>
              </a:ext>
            </a:extLst>
          </p:cNvPr>
          <p:cNvSpPr txBox="1"/>
          <p:nvPr/>
        </p:nvSpPr>
        <p:spPr>
          <a:xfrm>
            <a:off x="4693276" y="3571494"/>
            <a:ext cx="280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Достигнутые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489738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43DFE-F278-780D-9475-95E920618D43}"/>
              </a:ext>
            </a:extLst>
          </p:cNvPr>
          <p:cNvSpPr txBox="1"/>
          <p:nvPr/>
        </p:nvSpPr>
        <p:spPr>
          <a:xfrm>
            <a:off x="0" y="-11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труды, авторские свидетельства, акт внедрения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6CD6A-472C-9C0C-7B5F-237E4C792C75}"/>
              </a:ext>
            </a:extLst>
          </p:cNvPr>
          <p:cNvSpPr txBox="1"/>
          <p:nvPr/>
        </p:nvSpPr>
        <p:spPr>
          <a:xfrm>
            <a:off x="8287421" y="2509643"/>
            <a:ext cx="3477768" cy="22275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Линев Р.С. База данных автоматизированной системы управления задачами отделов строительной компании     / Регистрация БД – заявка №2024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622396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29.05.2024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68AA6-A6B0-CAAE-0848-8D0BCD00EC46}"/>
              </a:ext>
            </a:extLst>
          </p:cNvPr>
          <p:cNvSpPr txBox="1">
            <a:spLocks/>
          </p:cNvSpPr>
          <p:nvPr/>
        </p:nvSpPr>
        <p:spPr>
          <a:xfrm>
            <a:off x="11652000" y="6318000"/>
            <a:ext cx="540000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2C6E19D-4F2D-A9B1-600D-F516A4A4A207}"/>
              </a:ext>
            </a:extLst>
          </p:cNvPr>
          <p:cNvGrpSpPr/>
          <p:nvPr/>
        </p:nvGrpSpPr>
        <p:grpSpPr>
          <a:xfrm>
            <a:off x="4357116" y="649920"/>
            <a:ext cx="3771855" cy="5709173"/>
            <a:chOff x="4404360" y="634513"/>
            <a:chExt cx="3771855" cy="5709173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1BB74CEF-3ABB-2AAF-EDA9-07DDB5709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60" y="634513"/>
              <a:ext cx="3771855" cy="53342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45199B-A39E-A453-4D72-F13571E4AE5F}"/>
                </a:ext>
              </a:extLst>
            </p:cNvPr>
            <p:cNvSpPr txBox="1"/>
            <p:nvPr/>
          </p:nvSpPr>
          <p:spPr>
            <a:xfrm>
              <a:off x="5631919" y="5974354"/>
              <a:ext cx="1674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Акт внедрения</a:t>
              </a: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4B8FA70C-973C-4F31-3EDA-9D51FDC930E1}"/>
              </a:ext>
            </a:extLst>
          </p:cNvPr>
          <p:cNvGrpSpPr/>
          <p:nvPr/>
        </p:nvGrpSpPr>
        <p:grpSpPr>
          <a:xfrm>
            <a:off x="426811" y="649920"/>
            <a:ext cx="3771855" cy="5947004"/>
            <a:chOff x="8298180" y="634512"/>
            <a:chExt cx="3771855" cy="5947004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DF365373-512D-8C44-9BEF-B069530A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180" y="634512"/>
              <a:ext cx="3771855" cy="53342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E39CF5-3233-8448-F39E-4495A7741497}"/>
                </a:ext>
              </a:extLst>
            </p:cNvPr>
            <p:cNvSpPr txBox="1"/>
            <p:nvPr/>
          </p:nvSpPr>
          <p:spPr>
            <a:xfrm>
              <a:off x="8397654" y="5935185"/>
              <a:ext cx="3572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Справка о принятии к опубликованию статьи в сборнике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37C7ED-3AD6-9BDF-EF5D-60AEFFEF50CB}"/>
              </a:ext>
            </a:extLst>
          </p:cNvPr>
          <p:cNvSpPr txBox="1"/>
          <p:nvPr/>
        </p:nvSpPr>
        <p:spPr>
          <a:xfrm>
            <a:off x="8287421" y="1014984"/>
            <a:ext cx="3477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Линев Р.С.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в сборник 74-й Международной студенческой научно-технической конференции  </a:t>
            </a:r>
            <a:r>
              <a:rPr lang="en-US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 печати)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876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43DFE-F278-780D-9475-95E920618D43}"/>
              </a:ext>
            </a:extLst>
          </p:cNvPr>
          <p:cNvSpPr txBox="1"/>
          <p:nvPr/>
        </p:nvSpPr>
        <p:spPr>
          <a:xfrm>
            <a:off x="0" y="-11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68AA6-A6B0-CAAE-0848-8D0BCD00EC46}"/>
              </a:ext>
            </a:extLst>
          </p:cNvPr>
          <p:cNvSpPr txBox="1">
            <a:spLocks/>
          </p:cNvSpPr>
          <p:nvPr/>
        </p:nvSpPr>
        <p:spPr>
          <a:xfrm>
            <a:off x="11652000" y="6318000"/>
            <a:ext cx="540000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6CD6A-472C-9C0C-7B5F-237E4C792C75}"/>
              </a:ext>
            </a:extLst>
          </p:cNvPr>
          <p:cNvSpPr txBox="1"/>
          <p:nvPr/>
        </p:nvSpPr>
        <p:spPr>
          <a:xfrm>
            <a:off x="347472" y="634514"/>
            <a:ext cx="11521440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разработана для ООО «Прогресс ТИМ» - компании, которая обеспечивает наличие информационной модели здания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BIM-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модели) для ДК «Прогресс».</a:t>
            </a:r>
          </a:p>
          <a:p>
            <a:pPr algn="just">
              <a:lnSpc>
                <a:spcPct val="150000"/>
              </a:lnSpc>
            </a:pP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СИМС и АПГ – отделы, результат взаимодействия которых информационная модель здания.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6F862B-0213-D037-9B5B-3E7294AF6F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702"/>
          <a:stretch/>
        </p:blipFill>
        <p:spPr>
          <a:xfrm>
            <a:off x="4351386" y="2620082"/>
            <a:ext cx="3489227" cy="341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91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43DFE-F278-780D-9475-95E920618D43}"/>
              </a:ext>
            </a:extLst>
          </p:cNvPr>
          <p:cNvSpPr txBox="1"/>
          <p:nvPr/>
        </p:nvSpPr>
        <p:spPr>
          <a:xfrm>
            <a:off x="-82296" y="27826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ctr"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1567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43DFE-F278-780D-9475-95E920618D43}"/>
              </a:ext>
            </a:extLst>
          </p:cNvPr>
          <p:cNvSpPr txBox="1"/>
          <p:nvPr/>
        </p:nvSpPr>
        <p:spPr>
          <a:xfrm>
            <a:off x="0" y="-11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68AA6-A6B0-CAAE-0848-8D0BCD00EC46}"/>
              </a:ext>
            </a:extLst>
          </p:cNvPr>
          <p:cNvSpPr txBox="1">
            <a:spLocks/>
          </p:cNvSpPr>
          <p:nvPr/>
        </p:nvSpPr>
        <p:spPr>
          <a:xfrm>
            <a:off x="11652000" y="6318000"/>
            <a:ext cx="540000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3A9AC6-A90D-3E91-A070-2B926EDC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568" y="3080704"/>
            <a:ext cx="4622863" cy="34134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59E12B-85CD-9A40-81B8-ADB8436D9B81}"/>
              </a:ext>
            </a:extLst>
          </p:cNvPr>
          <p:cNvSpPr txBox="1"/>
          <p:nvPr/>
        </p:nvSpPr>
        <p:spPr>
          <a:xfrm>
            <a:off x="228600" y="749613"/>
            <a:ext cx="3370634" cy="180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АПГ – группа специалистов, занимающихся непосредственно проектированием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 технологиях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BIM-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0B3B77-2F3C-A018-3CA3-8B2E28C71BC4}"/>
              </a:ext>
            </a:extLst>
          </p:cNvPr>
          <p:cNvSpPr txBox="1"/>
          <p:nvPr/>
        </p:nvSpPr>
        <p:spPr>
          <a:xfrm>
            <a:off x="8592766" y="749613"/>
            <a:ext cx="3370634" cy="1805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СИМС – группа специалистов, занимающихся поддержкой АПГ и снабжением их необходимыми для построения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BIM-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компонентами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DEA4A-8BA1-AA2B-8154-8B6EF38A8EAD}"/>
              </a:ext>
            </a:extLst>
          </p:cNvPr>
          <p:cNvSpPr txBox="1"/>
          <p:nvPr/>
        </p:nvSpPr>
        <p:spPr>
          <a:xfrm>
            <a:off x="4490936" y="749613"/>
            <a:ext cx="321012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на создание компонента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BIM-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или корректировки старых моделей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A9E0F34-C171-C659-934E-C9D3CA84D49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3599234" y="1488277"/>
            <a:ext cx="891702" cy="1640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0308070-1103-E951-6421-EB20ABDE4445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7701064" y="1488277"/>
            <a:ext cx="891702" cy="1640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2152659-7398-3248-54B6-1E008C9FBA20}"/>
              </a:ext>
            </a:extLst>
          </p:cNvPr>
          <p:cNvCxnSpPr>
            <a:cxnSpLocks/>
          </p:cNvCxnSpPr>
          <p:nvPr/>
        </p:nvCxnSpPr>
        <p:spPr>
          <a:xfrm flipH="1">
            <a:off x="3599234" y="2506040"/>
            <a:ext cx="499353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652198B-565E-D65A-5C39-6E09D8C6766C}"/>
              </a:ext>
            </a:extLst>
          </p:cNvPr>
          <p:cNvSpPr txBox="1"/>
          <p:nvPr/>
        </p:nvSpPr>
        <p:spPr>
          <a:xfrm>
            <a:off x="774551" y="3517751"/>
            <a:ext cx="1914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Как измерить эффективность работы отделов?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97B113-7079-2C8E-145D-EF62C201EEC7}"/>
              </a:ext>
            </a:extLst>
          </p:cNvPr>
          <p:cNvSpPr txBox="1"/>
          <p:nvPr/>
        </p:nvSpPr>
        <p:spPr>
          <a:xfrm>
            <a:off x="9169101" y="3429000"/>
            <a:ext cx="2248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вовремя выявлять проблемы во взаимодействии?</a:t>
            </a:r>
          </a:p>
        </p:txBody>
      </p:sp>
    </p:spTree>
    <p:extLst>
      <p:ext uri="{BB962C8B-B14F-4D97-AF65-F5344CB8AC3E}">
        <p14:creationId xmlns:p14="http://schemas.microsoft.com/office/powerpoint/2010/main" val="242172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43DFE-F278-780D-9475-95E920618D43}"/>
              </a:ext>
            </a:extLst>
          </p:cNvPr>
          <p:cNvSpPr txBox="1"/>
          <p:nvPr/>
        </p:nvSpPr>
        <p:spPr>
          <a:xfrm>
            <a:off x="0" y="-11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>
              <a:tabLst>
                <a:tab pos="11658600" algn="l"/>
              </a:tabLst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для ведения задач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68AA6-A6B0-CAAE-0848-8D0BCD00EC46}"/>
              </a:ext>
            </a:extLst>
          </p:cNvPr>
          <p:cNvSpPr txBox="1">
            <a:spLocks/>
          </p:cNvSpPr>
          <p:nvPr/>
        </p:nvSpPr>
        <p:spPr>
          <a:xfrm>
            <a:off x="11652000" y="6318000"/>
            <a:ext cx="540000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6CD6A-472C-9C0C-7B5F-237E4C792C75}"/>
              </a:ext>
            </a:extLst>
          </p:cNvPr>
          <p:cNvSpPr txBox="1"/>
          <p:nvPr/>
        </p:nvSpPr>
        <p:spPr>
          <a:xfrm>
            <a:off x="347472" y="634514"/>
            <a:ext cx="11521440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A38F1FC-992C-B278-FDF9-705134A7E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65" y="832129"/>
            <a:ext cx="10524791" cy="560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8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43DFE-F278-780D-9475-95E920618D43}"/>
              </a:ext>
            </a:extLst>
          </p:cNvPr>
          <p:cNvSpPr txBox="1"/>
          <p:nvPr/>
        </p:nvSpPr>
        <p:spPr>
          <a:xfrm>
            <a:off x="0" y="-1181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Желаемый </a:t>
            </a:r>
          </a:p>
          <a:p>
            <a:pPr indent="357188"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</a:t>
            </a:r>
          </a:p>
          <a:p>
            <a:pPr indent="357188"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68AA6-A6B0-CAAE-0848-8D0BCD00EC46}"/>
              </a:ext>
            </a:extLst>
          </p:cNvPr>
          <p:cNvSpPr txBox="1">
            <a:spLocks/>
          </p:cNvSpPr>
          <p:nvPr/>
        </p:nvSpPr>
        <p:spPr>
          <a:xfrm>
            <a:off x="11652000" y="6318000"/>
            <a:ext cx="540000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6CD6A-472C-9C0C-7B5F-237E4C792C75}"/>
              </a:ext>
            </a:extLst>
          </p:cNvPr>
          <p:cNvSpPr txBox="1"/>
          <p:nvPr/>
        </p:nvSpPr>
        <p:spPr>
          <a:xfrm>
            <a:off x="347472" y="634514"/>
            <a:ext cx="11521440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9BADE8B-DA61-F19A-6B58-3272DCD0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609" y="76730"/>
            <a:ext cx="5244307" cy="678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6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06CD6A-472C-9C0C-7B5F-237E4C792C75}"/>
              </a:ext>
            </a:extLst>
          </p:cNvPr>
          <p:cNvSpPr txBox="1"/>
          <p:nvPr/>
        </p:nvSpPr>
        <p:spPr>
          <a:xfrm>
            <a:off x="347472" y="634513"/>
            <a:ext cx="11602790" cy="57873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EBB239-22BE-3D53-6029-3A1B5A5F9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3" y="634512"/>
            <a:ext cx="11574528" cy="57873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E43DFE-F278-780D-9475-95E920618D43}"/>
              </a:ext>
            </a:extLst>
          </p:cNvPr>
          <p:cNvSpPr txBox="1"/>
          <p:nvPr/>
        </p:nvSpPr>
        <p:spPr>
          <a:xfrm>
            <a:off x="0" y="-11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 и его проблемы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68AA6-A6B0-CAAE-0848-8D0BCD00EC46}"/>
              </a:ext>
            </a:extLst>
          </p:cNvPr>
          <p:cNvSpPr txBox="1">
            <a:spLocks/>
          </p:cNvSpPr>
          <p:nvPr/>
        </p:nvSpPr>
        <p:spPr>
          <a:xfrm>
            <a:off x="11652000" y="6318000"/>
            <a:ext cx="540000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786269-6C42-DDA1-F3F6-00455C2EF8F3}"/>
              </a:ext>
            </a:extLst>
          </p:cNvPr>
          <p:cNvSpPr/>
          <p:nvPr/>
        </p:nvSpPr>
        <p:spPr>
          <a:xfrm>
            <a:off x="2118676" y="1709386"/>
            <a:ext cx="1192084" cy="855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BB133-172F-CC3F-0110-70077F797F4C}"/>
              </a:ext>
            </a:extLst>
          </p:cNvPr>
          <p:cNvSpPr txBox="1"/>
          <p:nvPr/>
        </p:nvSpPr>
        <p:spPr>
          <a:xfrm>
            <a:off x="1986456" y="634511"/>
            <a:ext cx="57386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вносятся пользователем в свободной форме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2FED47-6097-D7DA-D1D5-61265D935A30}"/>
              </a:ext>
            </a:extLst>
          </p:cNvPr>
          <p:cNvSpPr txBox="1"/>
          <p:nvPr/>
        </p:nvSpPr>
        <p:spPr>
          <a:xfrm>
            <a:off x="1986456" y="987282"/>
            <a:ext cx="57386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 строгой структуры задачи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2A7C9C-04D0-F417-ACF1-BE97BA50F3DE}"/>
              </a:ext>
            </a:extLst>
          </p:cNvPr>
          <p:cNvSpPr txBox="1"/>
          <p:nvPr/>
        </p:nvSpPr>
        <p:spPr>
          <a:xfrm>
            <a:off x="1986455" y="1340053"/>
            <a:ext cx="788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единообразия в указании объекта строительства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58B5ECE-AF10-77F8-368B-47CF86B44C8D}"/>
              </a:ext>
            </a:extLst>
          </p:cNvPr>
          <p:cNvSpPr/>
          <p:nvPr/>
        </p:nvSpPr>
        <p:spPr>
          <a:xfrm>
            <a:off x="2118676" y="4662809"/>
            <a:ext cx="1192084" cy="855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B7DAB1-1FB0-A266-8235-D293A314D0C0}"/>
              </a:ext>
            </a:extLst>
          </p:cNvPr>
          <p:cNvSpPr txBox="1"/>
          <p:nvPr/>
        </p:nvSpPr>
        <p:spPr>
          <a:xfrm>
            <a:off x="1986455" y="3940685"/>
            <a:ext cx="34897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учитываются регламенты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76F6B03B-4B6F-66BB-7130-DCD0A225F953}"/>
              </a:ext>
            </a:extLst>
          </p:cNvPr>
          <p:cNvGrpSpPr/>
          <p:nvPr/>
        </p:nvGrpSpPr>
        <p:grpSpPr>
          <a:xfrm>
            <a:off x="8536661" y="2896330"/>
            <a:ext cx="3337768" cy="3163521"/>
            <a:chOff x="9025116" y="2835370"/>
            <a:chExt cx="3337768" cy="3163521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DF2FF8C8-C360-3D7A-F33D-D7D9DCD1D841}"/>
                </a:ext>
              </a:extLst>
            </p:cNvPr>
            <p:cNvGrpSpPr/>
            <p:nvPr/>
          </p:nvGrpSpPr>
          <p:grpSpPr>
            <a:xfrm>
              <a:off x="10197983" y="4247446"/>
              <a:ext cx="1469980" cy="1412111"/>
              <a:chOff x="10197983" y="4075356"/>
              <a:chExt cx="1469980" cy="1412111"/>
            </a:xfrm>
          </p:grpSpPr>
          <p:sp>
            <p:nvSpPr>
              <p:cNvPr id="23" name="Знак умножения 22">
                <a:extLst>
                  <a:ext uri="{FF2B5EF4-FFF2-40B4-BE49-F238E27FC236}">
                    <a16:creationId xmlns:a16="http://schemas.microsoft.com/office/drawing/2014/main" id="{E931648B-DBC1-F2D9-F253-F0A316441F4F}"/>
                  </a:ext>
                </a:extLst>
              </p:cNvPr>
              <p:cNvSpPr/>
              <p:nvPr/>
            </p:nvSpPr>
            <p:spPr>
              <a:xfrm>
                <a:off x="10313044" y="4191103"/>
                <a:ext cx="1239859" cy="1180618"/>
              </a:xfrm>
              <a:prstGeom prst="mathMultiply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Овал 23">
                <a:extLst>
                  <a:ext uri="{FF2B5EF4-FFF2-40B4-BE49-F238E27FC236}">
                    <a16:creationId xmlns:a16="http://schemas.microsoft.com/office/drawing/2014/main" id="{B127FB07-0DA1-7803-9C91-026492087615}"/>
                  </a:ext>
                </a:extLst>
              </p:cNvPr>
              <p:cNvSpPr/>
              <p:nvPr/>
            </p:nvSpPr>
            <p:spPr>
              <a:xfrm>
                <a:off x="10197983" y="4075356"/>
                <a:ext cx="1469980" cy="1412111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53899E-58EE-4BE9-FD40-5677107467D0}"/>
                </a:ext>
              </a:extLst>
            </p:cNvPr>
            <p:cNvSpPr txBox="1"/>
            <p:nvPr/>
          </p:nvSpPr>
          <p:spPr>
            <a:xfrm>
              <a:off x="9503062" y="2835370"/>
              <a:ext cx="285982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b="1" dirty="0">
                  <a:solidFill>
                    <a:srgbClr val="FF0000"/>
                  </a:solidFill>
                </a:rPr>
                <a:t>количество пользователей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X</a:t>
              </a:r>
              <a:endParaRPr lang="ru-RU" b="1" dirty="0">
                <a:solidFill>
                  <a:srgbClr val="FF0000"/>
                </a:solidFill>
              </a:endParaRPr>
            </a:p>
            <a:p>
              <a:pPr algn="ctr"/>
              <a:r>
                <a:rPr lang="ru-RU" b="1" dirty="0">
                  <a:solidFill>
                    <a:srgbClr val="FF0000"/>
                  </a:solidFill>
                </a:rPr>
                <a:t> количество задач</a:t>
              </a:r>
            </a:p>
            <a:p>
              <a:pPr algn="ctr"/>
              <a:r>
                <a:rPr lang="ru-RU" b="1" dirty="0">
                  <a:solidFill>
                    <a:srgbClr val="FF0000"/>
                  </a:solidFill>
                </a:rPr>
                <a:t>=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CF4FE81-F292-ACB7-F210-CF80671B066A}"/>
                </a:ext>
              </a:extLst>
            </p:cNvPr>
            <p:cNvSpPr txBox="1"/>
            <p:nvPr/>
          </p:nvSpPr>
          <p:spPr>
            <a:xfrm>
              <a:off x="9025116" y="5629559"/>
              <a:ext cx="3043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Google </a:t>
              </a:r>
              <a:r>
                <a:rPr lang="ru-RU" b="1" dirty="0">
                  <a:solidFill>
                    <a:srgbClr val="FF0000"/>
                  </a:solidFill>
                </a:rPr>
                <a:t>таблица не работает!</a:t>
              </a: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4FB5A1C8-E597-08F6-E730-5DA62DFDAD2B}"/>
              </a:ext>
            </a:extLst>
          </p:cNvPr>
          <p:cNvGrpSpPr/>
          <p:nvPr/>
        </p:nvGrpSpPr>
        <p:grpSpPr>
          <a:xfrm>
            <a:off x="2973545" y="1340052"/>
            <a:ext cx="6081196" cy="3322756"/>
            <a:chOff x="2973545" y="1340052"/>
            <a:chExt cx="6081196" cy="3322756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D538727-81E7-0C13-E5E1-E6F3CAE23682}"/>
                </a:ext>
              </a:extLst>
            </p:cNvPr>
            <p:cNvSpPr/>
            <p:nvPr/>
          </p:nvSpPr>
          <p:spPr>
            <a:xfrm>
              <a:off x="3061252" y="1340053"/>
              <a:ext cx="5905783" cy="3322755"/>
            </a:xfrm>
            <a:prstGeom prst="roundRect">
              <a:avLst/>
            </a:prstGeom>
            <a:effectLst>
              <a:outerShdw blurRad="647700" sx="116000" sy="116000" algn="c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CE1604-AE68-C537-1E2A-EDD78D389639}"/>
                </a:ext>
              </a:extLst>
            </p:cNvPr>
            <p:cNvSpPr txBox="1"/>
            <p:nvPr/>
          </p:nvSpPr>
          <p:spPr>
            <a:xfrm>
              <a:off x="2973545" y="1340052"/>
              <a:ext cx="6081196" cy="3322756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200000"/>
                </a:lnSpc>
              </a:pPr>
              <a:r>
                <a:rPr lang="ru-RU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Пропускная способность около 10 пользователей</a:t>
              </a:r>
            </a:p>
            <a:p>
              <a:pPr algn="ctr">
                <a:lnSpc>
                  <a:spcPct val="200000"/>
                </a:lnSpc>
              </a:pPr>
              <a:r>
                <a:rPr lang="ru-RU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Отсутствие разграничения прав доступа</a:t>
              </a:r>
            </a:p>
            <a:p>
              <a:pPr algn="ctr">
                <a:lnSpc>
                  <a:spcPct val="200000"/>
                </a:lnSpc>
              </a:pPr>
              <a:r>
                <a:rPr lang="ru-RU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Отсутствие специальной и удобной системы фильтрации</a:t>
              </a:r>
            </a:p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74615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  <p:bldP spid="14" grpId="0"/>
      <p:bldP spid="15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F63B238-145B-A0DC-8531-C20676FB4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60" y="634514"/>
            <a:ext cx="11521440" cy="6175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E43DFE-F278-780D-9475-95E920618D43}"/>
              </a:ext>
            </a:extLst>
          </p:cNvPr>
          <p:cNvSpPr txBox="1"/>
          <p:nvPr/>
        </p:nvSpPr>
        <p:spPr>
          <a:xfrm>
            <a:off x="0" y="-11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68AA6-A6B0-CAAE-0848-8D0BCD00EC46}"/>
              </a:ext>
            </a:extLst>
          </p:cNvPr>
          <p:cNvSpPr txBox="1">
            <a:spLocks/>
          </p:cNvSpPr>
          <p:nvPr/>
        </p:nvSpPr>
        <p:spPr>
          <a:xfrm>
            <a:off x="11652000" y="6318000"/>
            <a:ext cx="540000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6CD6A-472C-9C0C-7B5F-237E4C792C75}"/>
              </a:ext>
            </a:extLst>
          </p:cNvPr>
          <p:cNvSpPr txBox="1"/>
          <p:nvPr/>
        </p:nvSpPr>
        <p:spPr>
          <a:xfrm>
            <a:off x="347472" y="634514"/>
            <a:ext cx="11521440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E1679FB-5032-A53A-8397-9CDADB0B2062}"/>
              </a:ext>
            </a:extLst>
          </p:cNvPr>
          <p:cNvSpPr/>
          <p:nvPr/>
        </p:nvSpPr>
        <p:spPr>
          <a:xfrm>
            <a:off x="71290" y="2642616"/>
            <a:ext cx="11580710" cy="214884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4A41212-F537-EFAE-EC23-A66FAB5357AD}"/>
              </a:ext>
            </a:extLst>
          </p:cNvPr>
          <p:cNvSpPr/>
          <p:nvPr/>
        </p:nvSpPr>
        <p:spPr>
          <a:xfrm>
            <a:off x="1271016" y="3337560"/>
            <a:ext cx="1179576" cy="740664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9E4C623-A878-6385-4FC0-11092EF53CB5}"/>
              </a:ext>
            </a:extLst>
          </p:cNvPr>
          <p:cNvSpPr/>
          <p:nvPr/>
        </p:nvSpPr>
        <p:spPr>
          <a:xfrm>
            <a:off x="2521882" y="3330190"/>
            <a:ext cx="852254" cy="96748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51DEE81-6796-1E7B-D39F-DFEFF859470B}"/>
              </a:ext>
            </a:extLst>
          </p:cNvPr>
          <p:cNvSpPr/>
          <p:nvPr/>
        </p:nvSpPr>
        <p:spPr>
          <a:xfrm>
            <a:off x="4548802" y="3233291"/>
            <a:ext cx="1193630" cy="96748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F05711B-C4A6-4401-DF4E-F49BF12AF630}"/>
              </a:ext>
            </a:extLst>
          </p:cNvPr>
          <p:cNvSpPr/>
          <p:nvPr/>
        </p:nvSpPr>
        <p:spPr>
          <a:xfrm>
            <a:off x="9538378" y="3233291"/>
            <a:ext cx="1260686" cy="96748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A20400A-42EA-49C2-F9B5-AB8644ED0D94}"/>
              </a:ext>
            </a:extLst>
          </p:cNvPr>
          <p:cNvSpPr/>
          <p:nvPr/>
        </p:nvSpPr>
        <p:spPr>
          <a:xfrm>
            <a:off x="7252378" y="3233291"/>
            <a:ext cx="2286000" cy="96748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43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43DFE-F278-780D-9475-95E920618D43}"/>
              </a:ext>
            </a:extLst>
          </p:cNvPr>
          <p:cNvSpPr txBox="1"/>
          <p:nvPr/>
        </p:nvSpPr>
        <p:spPr>
          <a:xfrm>
            <a:off x="0" y="-11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6CD6A-472C-9C0C-7B5F-237E4C792C75}"/>
              </a:ext>
            </a:extLst>
          </p:cNvPr>
          <p:cNvSpPr txBox="1"/>
          <p:nvPr/>
        </p:nvSpPr>
        <p:spPr>
          <a:xfrm>
            <a:off x="347472" y="634514"/>
            <a:ext cx="11521440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4A5DF0DB-89DC-4CB1-C87D-7E23BCC1D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19422"/>
              </p:ext>
            </p:extLst>
          </p:nvPr>
        </p:nvGraphicFramePr>
        <p:xfrm>
          <a:off x="182880" y="564204"/>
          <a:ext cx="12009120" cy="598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496">
                  <a:extLst>
                    <a:ext uri="{9D8B030D-6E8A-4147-A177-3AD203B41FA5}">
                      <a16:colId xmlns:a16="http://schemas.microsoft.com/office/drawing/2014/main" val="1528333947"/>
                    </a:ext>
                  </a:extLst>
                </a:gridCol>
                <a:gridCol w="1713544">
                  <a:extLst>
                    <a:ext uri="{9D8B030D-6E8A-4147-A177-3AD203B41FA5}">
                      <a16:colId xmlns:a16="http://schemas.microsoft.com/office/drawing/2014/main" val="1455615251"/>
                    </a:ext>
                  </a:extLst>
                </a:gridCol>
                <a:gridCol w="2001520">
                  <a:extLst>
                    <a:ext uri="{9D8B030D-6E8A-4147-A177-3AD203B41FA5}">
                      <a16:colId xmlns:a16="http://schemas.microsoft.com/office/drawing/2014/main" val="2041899351"/>
                    </a:ext>
                  </a:extLst>
                </a:gridCol>
                <a:gridCol w="2001520">
                  <a:extLst>
                    <a:ext uri="{9D8B030D-6E8A-4147-A177-3AD203B41FA5}">
                      <a16:colId xmlns:a16="http://schemas.microsoft.com/office/drawing/2014/main" val="2815120567"/>
                    </a:ext>
                  </a:extLst>
                </a:gridCol>
                <a:gridCol w="2001520">
                  <a:extLst>
                    <a:ext uri="{9D8B030D-6E8A-4147-A177-3AD203B41FA5}">
                      <a16:colId xmlns:a16="http://schemas.microsoft.com/office/drawing/2014/main" val="1043038949"/>
                    </a:ext>
                  </a:extLst>
                </a:gridCol>
                <a:gridCol w="2001520">
                  <a:extLst>
                    <a:ext uri="{9D8B030D-6E8A-4147-A177-3AD203B41FA5}">
                      <a16:colId xmlns:a16="http://schemas.microsoft.com/office/drawing/2014/main" val="3817899552"/>
                    </a:ext>
                  </a:extLst>
                </a:gridCol>
              </a:tblGrid>
              <a:tr h="57841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Система /</a:t>
                      </a:r>
                    </a:p>
                    <a:p>
                      <a:pPr algn="ctr"/>
                      <a:r>
                        <a:rPr lang="ru-RU" dirty="0"/>
                        <a:t>Функционал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Procore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Viewpoint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PlanGrid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BIM 360 (Autodesk)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Разрабатываемое решение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6888"/>
                  </a:ext>
                </a:extLst>
              </a:tr>
              <a:tr h="578417"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задачами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652956"/>
                  </a:ext>
                </a:extLst>
              </a:tr>
              <a:tr h="330524">
                <a:tc>
                  <a:txBody>
                    <a:bodyPr/>
                    <a:lstStyle/>
                    <a:p>
                      <a:r>
                        <a:rPr lang="ru-RU" dirty="0"/>
                        <a:t>Интеграция с </a:t>
                      </a:r>
                      <a:r>
                        <a:rPr lang="en-US" dirty="0"/>
                        <a:t>BIM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35002"/>
                  </a:ext>
                </a:extLst>
              </a:tr>
              <a:tr h="578417">
                <a:tc>
                  <a:txBody>
                    <a:bodyPr/>
                    <a:lstStyle/>
                    <a:p>
                      <a:r>
                        <a:rPr lang="ru-RU" dirty="0"/>
                        <a:t>Визуализация </a:t>
                      </a:r>
                      <a:r>
                        <a:rPr lang="en-US" dirty="0"/>
                        <a:t>BIM-</a:t>
                      </a:r>
                      <a:r>
                        <a:rPr lang="ru-RU" dirty="0"/>
                        <a:t>моделей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89563"/>
                  </a:ext>
                </a:extLst>
              </a:tr>
              <a:tr h="578417">
                <a:tc>
                  <a:txBody>
                    <a:bodyPr/>
                    <a:lstStyle/>
                    <a:p>
                      <a:r>
                        <a:rPr lang="ru-RU" dirty="0"/>
                        <a:t>Аналитика и отчетность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73615"/>
                  </a:ext>
                </a:extLst>
              </a:tr>
              <a:tr h="506734">
                <a:tc>
                  <a:txBody>
                    <a:bodyPr/>
                    <a:lstStyle/>
                    <a:p>
                      <a:r>
                        <a:rPr lang="ru-RU" dirty="0"/>
                        <a:t>Безопасность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525875"/>
                  </a:ext>
                </a:extLst>
              </a:tr>
              <a:tr h="826309">
                <a:tc>
                  <a:txBody>
                    <a:bodyPr/>
                    <a:lstStyle/>
                    <a:p>
                      <a:r>
                        <a:rPr lang="ru-RU" dirty="0"/>
                        <a:t>Настройка файловой структуры под нужды компании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789691"/>
                  </a:ext>
                </a:extLst>
              </a:tr>
              <a:tr h="826309">
                <a:tc>
                  <a:txBody>
                    <a:bodyPr/>
                    <a:lstStyle/>
                    <a:p>
                      <a:r>
                        <a:rPr lang="ru-RU" dirty="0"/>
                        <a:t>Соблюдение регламентов по постановке задач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736271"/>
                  </a:ext>
                </a:extLst>
              </a:tr>
              <a:tr h="723906">
                <a:tc>
                  <a:txBody>
                    <a:bodyPr/>
                    <a:lstStyle/>
                    <a:p>
                      <a:r>
                        <a:rPr lang="ru-RU" dirty="0"/>
                        <a:t>Настройка разделов под нужды компании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170731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1B9192C-FA9B-E1B1-ECBB-A96B2D0C22C8}"/>
              </a:ext>
            </a:extLst>
          </p:cNvPr>
          <p:cNvSpPr/>
          <p:nvPr/>
        </p:nvSpPr>
        <p:spPr>
          <a:xfrm>
            <a:off x="182880" y="3993267"/>
            <a:ext cx="12009120" cy="2556458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68AA6-A6B0-CAAE-0848-8D0BCD00EC46}"/>
              </a:ext>
            </a:extLst>
          </p:cNvPr>
          <p:cNvSpPr txBox="1">
            <a:spLocks/>
          </p:cNvSpPr>
          <p:nvPr/>
        </p:nvSpPr>
        <p:spPr>
          <a:xfrm>
            <a:off x="11652000" y="6318000"/>
            <a:ext cx="540000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6486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43DFE-F278-780D-9475-95E920618D43}"/>
              </a:ext>
            </a:extLst>
          </p:cNvPr>
          <p:cNvSpPr txBox="1"/>
          <p:nvPr/>
        </p:nvSpPr>
        <p:spPr>
          <a:xfrm>
            <a:off x="0" y="-118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>
              <a:tabLst>
                <a:tab pos="11658600" algn="l"/>
              </a:tabLst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06CD6A-472C-9C0C-7B5F-237E4C792C75}"/>
              </a:ext>
            </a:extLst>
          </p:cNvPr>
          <p:cNvSpPr txBox="1"/>
          <p:nvPr/>
        </p:nvSpPr>
        <p:spPr>
          <a:xfrm>
            <a:off x="347472" y="634514"/>
            <a:ext cx="11521440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00000"/>
              </a:lnSpc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повысить качество процесса управления задачами и сбора статистики по работе отделов, за счёт обеспечения строгой структуры задачи; сокращение числа потерянных или испорченных задач; повышение пропускной способности.</a:t>
            </a:r>
          </a:p>
          <a:p>
            <a:pPr algn="just">
              <a:lnSpc>
                <a:spcPct val="100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собрать и проанализировать требования заказчика;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предметную область;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систему;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систему;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систему.</a:t>
            </a:r>
          </a:p>
          <a:p>
            <a:pPr algn="just">
              <a:lnSpc>
                <a:spcPct val="100000"/>
              </a:lnSpc>
            </a:pP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68AA6-A6B0-CAAE-0848-8D0BCD00EC46}"/>
              </a:ext>
            </a:extLst>
          </p:cNvPr>
          <p:cNvSpPr txBox="1">
            <a:spLocks/>
          </p:cNvSpPr>
          <p:nvPr/>
        </p:nvSpPr>
        <p:spPr>
          <a:xfrm>
            <a:off x="11652000" y="6318000"/>
            <a:ext cx="540000" cy="54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054770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6C27D5-EB3A-4894-921D-6BA62CD5C866}">
  <we:reference id="wa200005566" version="3.0.0.2" store="ru-RU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5730</TotalTime>
  <Words>642</Words>
  <Application>Microsoft Office PowerPoint</Application>
  <PresentationFormat>Широкоэкранный</PresentationFormat>
  <Paragraphs>169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Роман Линев</dc:creator>
  <cp:lastModifiedBy>Роман Линев</cp:lastModifiedBy>
  <cp:revision>26</cp:revision>
  <dcterms:created xsi:type="dcterms:W3CDTF">2024-06-08T08:58:47Z</dcterms:created>
  <dcterms:modified xsi:type="dcterms:W3CDTF">2024-10-02T15:43:58Z</dcterms:modified>
</cp:coreProperties>
</file>