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2" r:id="rId4"/>
    <p:sldId id="275" r:id="rId5"/>
    <p:sldId id="259" r:id="rId6"/>
    <p:sldId id="274" r:id="rId7"/>
    <p:sldId id="276" r:id="rId8"/>
    <p:sldId id="260" r:id="rId9"/>
    <p:sldId id="261" r:id="rId10"/>
    <p:sldId id="273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C78DB-A19E-441A-8C19-7BCFA8498778}" v="9" dt="2024-04-22T07:04:07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75" autoAdjust="0"/>
  </p:normalViewPr>
  <p:slideViewPr>
    <p:cSldViewPr snapToGrid="0">
      <p:cViewPr varScale="1">
        <p:scale>
          <a:sx n="71" d="100"/>
          <a:sy n="71" d="100"/>
        </p:scale>
        <p:origin x="10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EF85D-8D1D-4A5F-8CAA-C20E11DC36D0}" type="datetimeFigureOut">
              <a:rPr lang="ru-RU" smtClean="0"/>
              <a:t>02.10.2024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9BD45-8EE3-4845-A3C9-48E05C6F9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8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9BD45-8EE3-4845-A3C9-48E05C6F919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22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достижения поставленной цели были поставлены и решены следующие задачи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9BD45-8EE3-4845-A3C9-48E05C6F919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30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Ни один из аналогов не решает данную проблему\не удовлетворяет требованиям заказчика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9BD45-8EE3-4845-A3C9-48E05C6F919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40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4CB0-876C-4E54-8DE8-B80C4A9A1669}" type="datetime1">
              <a:rPr lang="ru-RU" smtClean="0"/>
              <a:t>02.10.2024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E670-EE6C-40AC-A055-96316ED78D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926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C5D1-7B4C-4E40-AFDD-70C298A9D89E}" type="datetime1">
              <a:rPr lang="ru-RU" smtClean="0"/>
              <a:t>02.10.2024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E670-EE6C-40AC-A055-96316ED78D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90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7BCC2-0764-40D3-80BC-23C330B4089A}" type="datetime1">
              <a:rPr lang="ru-RU" smtClean="0"/>
              <a:t>02.10.2024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E670-EE6C-40AC-A055-96316ED78D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77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8E3BB-4154-4071-8A59-80213FBECB21}" type="datetime1">
              <a:rPr lang="ru-RU" smtClean="0"/>
              <a:t>02.10.2024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E670-EE6C-40AC-A055-96316ED78D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26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192E-BF31-4B32-B22B-D46A51E30888}" type="datetime1">
              <a:rPr lang="ru-RU" smtClean="0"/>
              <a:t>02.10.2024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E670-EE6C-40AC-A055-96316ED78D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89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3E86-4E21-4C32-BA72-1FB800ECF8BE}" type="datetime1">
              <a:rPr lang="ru-RU" smtClean="0"/>
              <a:t>02.10.2024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E670-EE6C-40AC-A055-96316ED78D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12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DF1F3-27DC-493E-A0BE-55445E120F60}" type="datetime1">
              <a:rPr lang="ru-RU" smtClean="0"/>
              <a:t>02.10.2024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E670-EE6C-40AC-A055-96316ED78D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896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EC62-E3C7-4A7A-BA77-8B5CFEBAA4AC}" type="datetime1">
              <a:rPr lang="ru-RU" smtClean="0"/>
              <a:t>02.10.2024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E670-EE6C-40AC-A055-96316ED78D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60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566D-BB18-48D1-B710-3B1C242D71AD}" type="datetime1">
              <a:rPr lang="ru-RU" smtClean="0"/>
              <a:t>02.10.2024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E670-EE6C-40AC-A055-96316ED78D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703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5BE13-C51A-4DA5-AD08-5B3DC6350842}" type="datetime1">
              <a:rPr lang="ru-RU" smtClean="0"/>
              <a:t>02.10.2024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E670-EE6C-40AC-A055-96316ED78D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4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5CE9-21E1-44CB-9216-C374C0495F95}" type="datetime1">
              <a:rPr lang="ru-RU" smtClean="0"/>
              <a:t>02.10.2024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E670-EE6C-40AC-A055-96316ED78D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828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98576-54BE-4A30-AFA2-13D8E5E9CCFE}" type="datetime1">
              <a:rPr lang="ru-RU" smtClean="0"/>
              <a:t>02.10.2024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DE670-EE6C-40AC-A055-96316ED78D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87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Рисунок 2" descr="лого для документов 20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61" y="228599"/>
            <a:ext cx="1805907" cy="174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983831" y="357459"/>
            <a:ext cx="830981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агентство по рыболовству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учреждение высшего образования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«Астраханский государственный технический университет»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менеджмента качества в области образования, воспитания, науки и инноваций сертифицирована DQS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международному стандарту ISO 9001:2015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93251" y="162159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Институт </a:t>
            </a:r>
            <a:r>
              <a:rPr lang="ru-RU" sz="14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Информационных технологий и коммуникаций_________________</a:t>
            </a:r>
          </a:p>
          <a:p>
            <a:pPr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Направление подготовки ____________________________________________</a:t>
            </a:r>
          </a:p>
          <a:p>
            <a:pPr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Профиль __________________________________________________________</a:t>
            </a:r>
          </a:p>
          <a:p>
            <a:pPr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Кафедра </a:t>
            </a:r>
            <a:r>
              <a:rPr lang="ru-RU" sz="1400" u="sng" dirty="0">
                <a:latin typeface="Times New Roman" panose="02020603050405020304" pitchFamily="18" charset="0"/>
                <a:ea typeface="Calibri" panose="020F0502020204030204" pitchFamily="34" charset="0"/>
              </a:rPr>
              <a:t>Автоматизированные системы обработки информации и управления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94814" y="2927184"/>
            <a:ext cx="9256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</a:t>
            </a:r>
            <a:b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b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«____________________________________________»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400800" y="5137323"/>
            <a:ext cx="4892842" cy="71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обучающийся гр.       Ф.И.О.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степень, звание Ф.И.О.</a:t>
            </a:r>
          </a:p>
        </p:txBody>
      </p:sp>
    </p:spTree>
    <p:extLst>
      <p:ext uri="{BB962C8B-B14F-4D97-AF65-F5344CB8AC3E}">
        <p14:creationId xmlns:p14="http://schemas.microsoft.com/office/powerpoint/2010/main" val="43137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89AB1-A44D-E74C-294B-D57C0BFC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20875"/>
          </a:xfrm>
        </p:spPr>
        <p:txBody>
          <a:bodyPr>
            <a:normAutofit/>
          </a:bodyPr>
          <a:lstStyle/>
          <a:p>
            <a:r>
              <a:rPr lang="ru-RU" b="1" dirty="0"/>
              <a:t>И другие дополнительные диаграммы и схемы, позволяющие сформировать полную картину содержания ВКР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95A03-5A80-C0D6-69A4-F780E092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0959"/>
            <a:ext cx="10515600" cy="3576003"/>
          </a:xfrm>
        </p:spPr>
        <p:txBody>
          <a:bodyPr/>
          <a:lstStyle/>
          <a:p>
            <a:r>
              <a:rPr lang="ru-RU" dirty="0"/>
              <a:t>Основные сценарии, диаграммы состояний, диаграммы активностей, последовательностей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9F7A24-EB78-BBEB-F2ED-7DD7AB32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E670-EE6C-40AC-A055-96316ED78D14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568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развертывания</a:t>
            </a:r>
            <a:br>
              <a:rPr lang="ru-R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Приводится диаграмма (у кого имеется) </a:t>
            </a:r>
          </a:p>
          <a:p>
            <a:pPr marL="0" indent="0" algn="ctr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0215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для описания диаграммы.</a:t>
            </a:r>
          </a:p>
          <a:p>
            <a:pPr marL="0" lvl="0" indent="450215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какая была использована архитектура, обосновать использование данной архитектуры. 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В качестве СУБД использована…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7D73C3-E491-EBCF-3F27-FFC2167C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BADE670-EE6C-40AC-A055-96316ED78D14}" type="slidenum">
              <a:rPr lang="ru-RU" sz="1800"/>
              <a:pPr/>
              <a:t>11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04436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9504"/>
            <a:ext cx="10515600" cy="80594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  <a:br>
              <a:rPr lang="ru-RU" cap="all" dirty="0">
                <a:latin typeface="Bahnschrift Light" panose="020B0502040204020203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5905" y="14887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данные: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 том числе и макеты)</a:t>
            </a:r>
          </a:p>
          <a:p>
            <a:pPr marL="0" indent="0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 данные:</a:t>
            </a: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89B903-1704-E1A7-22C2-D64E9917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BADE670-EE6C-40AC-A055-96316ED78D14}" type="slidenum">
              <a:rPr lang="ru-RU" sz="1800"/>
              <a:pPr/>
              <a:t>12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7710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меню и интерфейсы</a:t>
            </a:r>
            <a:br>
              <a:rPr lang="ru-R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Привести много интерфейсов, использовать анимацию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2CA2C4-74BF-73DE-625A-A0CB2700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BADE670-EE6C-40AC-A055-96316ED78D14}" type="slidenum">
              <a:rPr lang="ru-RU" sz="1800"/>
              <a:pPr/>
              <a:t>13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81062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br>
              <a:rPr lang="ru-R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Программные</a:t>
            </a:r>
          </a:p>
          <a:p>
            <a:r>
              <a:rPr lang="ru-RU" dirty="0"/>
              <a:t>Аппаратные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В речи: </a:t>
            </a:r>
            <a:r>
              <a:rPr lang="ru-RU" dirty="0" err="1"/>
              <a:t>сист</a:t>
            </a:r>
            <a:r>
              <a:rPr lang="ru-RU" dirty="0"/>
              <a:t> требования, которые являются стандартными – объявить по заголовку, если что-то особенное – рассказать обоснование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72D201-3B11-9534-168F-47A0E8A0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BADE670-EE6C-40AC-A055-96316ED78D14}" type="slidenum">
              <a:rPr lang="ru-RU" sz="1800"/>
              <a:pPr/>
              <a:t>14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40905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  <a:br>
              <a:rPr lang="ru-R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речи проговорить обоснование выбранных средств разработки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660EE7-ADB1-5406-0053-86FCC004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BADE670-EE6C-40AC-A055-96316ED78D14}" type="slidenum">
              <a:rPr lang="ru-RU" sz="1800"/>
              <a:pPr/>
              <a:t>15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978812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 О ПРОЕКТЕ</a:t>
            </a:r>
            <a:br>
              <a:rPr lang="ru-R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сведения должны соотноситься с тем объемом информации, который вы описали на предыдущих слайдах (в соответствии с  объемом функциональных возможностей, объемом сущностей, количеством описанных сценариев)</a:t>
            </a:r>
          </a:p>
          <a:p>
            <a:r>
              <a:rPr lang="ru-RU" dirty="0"/>
              <a:t>Этот слайд должен быть как итоговый всех предыдущих, если указано 4тыс строк кода, то где они реализовались (алгоритм, множество классов, таблиц, представлений и прочее)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4FDD5F-27DF-E12F-333C-E23DE3AD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BADE670-EE6C-40AC-A055-96316ED78D14}" type="slidenum">
              <a:rPr lang="ru-RU" sz="1800"/>
              <a:pPr/>
              <a:t>16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3608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br>
              <a:rPr lang="ru-R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достижения целей </a:t>
            </a:r>
            <a:r>
              <a:rPr lang="ru-RU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ВКРб</a:t>
            </a:r>
            <a:endParaRPr lang="ru-RU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ru-RU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Привести</a:t>
            </a:r>
          </a:p>
          <a:p>
            <a:pPr marL="0" lvl="0" indent="0">
              <a:buNone/>
            </a:pPr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Сравнительная характеристика «как было и как стало» через численные показатели разработанного ПП или автоматизированного метода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9B23D7-4127-2D39-D461-8A097CBB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BADE670-EE6C-40AC-A055-96316ED78D14}" type="slidenum">
              <a:rPr lang="ru-RU" sz="1800"/>
              <a:pPr/>
              <a:t>17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60273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ПРИМЕНЕНИЕ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72699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Скан акта о внедрении (при наличии)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672EB9-BCDB-E4D5-1D1B-5C6F2986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BADE670-EE6C-40AC-A055-96316ED78D14}" type="slidenum">
              <a:rPr lang="ru-RU" sz="1800"/>
              <a:pPr/>
              <a:t>18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68342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ТРУДЫ, АВТОРСКИЕ СВИДЕТЕЛЬСТВА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C8067F-D78B-C3F5-7C01-B904EADB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BADE670-EE6C-40AC-A055-96316ED78D14}" type="slidenum">
              <a:rPr lang="ru-RU" sz="1800"/>
              <a:pPr/>
              <a:t>19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3903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Откуда работа возникла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заказ от предприятия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Предыстория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 – 3 слайда)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Минимум текста (в основном картинки, схемы)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F13CCB-1E8B-CB2F-EB45-8FCF9426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E670-EE6C-40AC-A055-96316ED78D14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73600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58780" y="1896798"/>
            <a:ext cx="100904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</a:p>
          <a:p>
            <a:pPr algn="ctr"/>
            <a:r>
              <a:rPr lang="ru-RU" sz="36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9ADB69D-229B-6D88-C723-5F0E1A3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BADE670-EE6C-40AC-A055-96316ED78D14}" type="slidenum">
              <a:rPr lang="ru-RU" sz="1800"/>
              <a:pPr/>
              <a:t>20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5480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2C290-2BFC-039A-E118-2DA211AD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b="1" dirty="0"/>
              <a:t>Проблема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BB21A1-CDCF-8C54-1AB8-8EB67D87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4758055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Описать процесс, </a:t>
            </a:r>
            <a:r>
              <a:rPr lang="ru-RU" dirty="0">
                <a:highlight>
                  <a:srgbClr val="FF0000"/>
                </a:highlight>
              </a:rPr>
              <a:t>который есть сейчас</a:t>
            </a:r>
            <a:r>
              <a:rPr lang="ru-RU" dirty="0"/>
              <a:t>, который будете автоматизировать, выделить его недостатки (время, трудозатраты, излишний расход ресурсов) диаграмма «</a:t>
            </a:r>
            <a:r>
              <a:rPr lang="en-US" dirty="0"/>
              <a:t>as-is</a:t>
            </a:r>
            <a:r>
              <a:rPr lang="ru-RU" dirty="0"/>
              <a:t>», например:</a:t>
            </a:r>
          </a:p>
          <a:p>
            <a:r>
              <a:rPr lang="ru-RU" dirty="0">
                <a:highlight>
                  <a:srgbClr val="FF0000"/>
                </a:highlight>
              </a:rPr>
              <a:t>Пример</a:t>
            </a:r>
            <a:r>
              <a:rPr lang="ru-RU" dirty="0"/>
              <a:t>: имеется бумажный документооборот: </a:t>
            </a:r>
          </a:p>
          <a:p>
            <a:pPr lvl="1"/>
            <a:r>
              <a:rPr lang="ru-RU" dirty="0"/>
              <a:t>Пакет документов, состоит из 4 документов, каждый док формируется в различных отделах, время ожидания каждого документа складывается из: формирования </a:t>
            </a:r>
            <a:r>
              <a:rPr lang="ru-RU" dirty="0" err="1"/>
              <a:t>документа+подписание</a:t>
            </a:r>
            <a:r>
              <a:rPr lang="ru-RU" dirty="0"/>
              <a:t> руководителем.  Таким образом, общее время формирования пакета документов складывается из всех описанных временных интервалов. </a:t>
            </a:r>
          </a:p>
          <a:p>
            <a:pPr lvl="1"/>
            <a:r>
              <a:rPr lang="ru-RU" b="1" dirty="0"/>
              <a:t>Проблема</a:t>
            </a:r>
            <a:r>
              <a:rPr lang="ru-RU" dirty="0"/>
              <a:t> – нарушение сроков сдачи документов.</a:t>
            </a:r>
          </a:p>
          <a:p>
            <a:pPr lvl="1"/>
            <a:r>
              <a:rPr lang="ru-RU" dirty="0"/>
              <a:t>+ излишнее использование трудовых ресурсов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Информация предоставляется  в виде схем и иллюстраций и краткий, но яркий перечень недостатков</a:t>
            </a:r>
            <a:endParaRPr lang="en-US" dirty="0"/>
          </a:p>
          <a:p>
            <a:pPr lvl="1"/>
            <a:r>
              <a:rPr lang="en-US" dirty="0"/>
              <a:t>( </a:t>
            </a:r>
            <a:r>
              <a:rPr lang="ru-RU" dirty="0"/>
              <a:t>таким образом становится актуальным…..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допускается разбиение на несколько слайдов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EC332B-7E77-2021-5868-11111E15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BADE670-EE6C-40AC-A055-96316ED78D14}" type="slidenum">
              <a:rPr lang="ru-RU" sz="1800"/>
              <a:pPr/>
              <a:t>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3110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0FF13-5638-DD79-C7DE-0D37E0CC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AD554C-6A21-8EF2-193B-50E72089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Таким образом становится актуальным автоматизация процесса такого то такого-то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EE151D-269A-7147-3BEE-77B4AF3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E670-EE6C-40AC-A055-96316ED78D14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061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887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 (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вкрб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является повысить, понизить, сократить, ускорить, облегчить, упростить и </a:t>
            </a:r>
            <a:r>
              <a:rPr lang="ru-RU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</a:t>
            </a: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технического задания  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проектной документации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</a:t>
            </a:r>
          </a:p>
          <a:p>
            <a:pPr marL="514350" indent="-514350">
              <a:buAutoNum type="arabicPeriod"/>
            </a:pPr>
            <a:r>
              <a:rPr lang="ru-RU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апробация конечного продукта</a:t>
            </a:r>
          </a:p>
          <a:p>
            <a:pPr marL="0" indent="0">
              <a:buNone/>
            </a:pPr>
            <a:endParaRPr lang="ru-RU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ru-RU" dirty="0">
              <a:solidFill>
                <a:prstClr val="black"/>
              </a:solidFill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C3C853-1C47-9FB0-D68C-CB40FBFF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BADE670-EE6C-40AC-A055-96316ED78D14}" type="slidenum">
              <a:rPr lang="ru-RU" sz="1800"/>
              <a:pPr/>
              <a:t>5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0620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0FF13-5638-DD79-C7DE-0D37E0CC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AD554C-6A21-8EF2-193B-50E720896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……эта задача могла бы быть решена такими-то системами, </a:t>
            </a:r>
            <a:r>
              <a:rPr lang="ru-RU" b="1" dirty="0">
                <a:highlight>
                  <a:srgbClr val="FF0000"/>
                </a:highlight>
              </a:rPr>
              <a:t>однако</a:t>
            </a:r>
            <a:r>
              <a:rPr lang="ru-RU" dirty="0"/>
              <a:t>….. нам не подходит потому что и потому что…… привести сравнительную </a:t>
            </a:r>
            <a:r>
              <a:rPr lang="ru-RU" b="1" dirty="0">
                <a:highlight>
                  <a:srgbClr val="FF0000"/>
                </a:highlight>
              </a:rPr>
              <a:t>таблицу</a:t>
            </a:r>
            <a:r>
              <a:rPr lang="ru-RU" dirty="0"/>
              <a:t> по характеристикам (взятым из требований на слайде с проблемами) и выделить ключевые параметры, по которым нам это не подходит (характеристики выявлены по результатам анализа предметной области и  выявление требований от заказчика)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EE151D-269A-7147-3BEE-77B4AF32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E670-EE6C-40AC-A055-96316ED78D1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22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будет</a:t>
            </a:r>
            <a:b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Таким образом, аналоги не удовлетворяют требованиям заказчика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«Мы предполагаем как предлагается решить данный процесс»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C6DE0F-8EFD-9C6B-AF38-5881AD27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BADE670-EE6C-40AC-A055-96316ED78D14}" type="slidenum">
              <a:rPr lang="ru-RU" sz="1800"/>
              <a:pPr/>
              <a:t>7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3394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b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ДОЛЖНА БЫТЬ КРАСИВОЙ, ЧИТАЕМОЙ </a:t>
            </a:r>
          </a:p>
          <a:p>
            <a:pPr marL="0" indent="0" algn="ctr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диаграммы (проговаривается)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продукта выделены роли пользователей – (ОПИСАТЬ)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Ключевыми кейсами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C6DE0F-8EFD-9C6B-AF38-5881AD27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BADE670-EE6C-40AC-A055-96316ED78D14}" type="slidenum">
              <a:rPr lang="ru-RU" sz="1800"/>
              <a:pPr/>
              <a:t>8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56262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  <a:br>
              <a:rPr lang="ru-RU" sz="3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 диаграмме выделить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центральную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(и) предметной области, что в нее включается</a:t>
            </a:r>
          </a:p>
          <a:p>
            <a:pPr marL="0" indent="0" algn="ctr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B7DB4C-3997-AFE5-822F-AF9383B4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1BADE670-EE6C-40AC-A055-96316ED78D14}" type="slidenum">
              <a:rPr lang="ru-RU" sz="1800"/>
              <a:pPr/>
              <a:t>9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6636817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691</Words>
  <Application>Microsoft Office PowerPoint</Application>
  <PresentationFormat>Широкоэкранный</PresentationFormat>
  <Paragraphs>127</Paragraphs>
  <Slides>20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Bahnschrift Light</vt:lpstr>
      <vt:lpstr>Calibri</vt:lpstr>
      <vt:lpstr>Calibri Light</vt:lpstr>
      <vt:lpstr>Times New Roman</vt:lpstr>
      <vt:lpstr>Тема Office</vt:lpstr>
      <vt:lpstr>Презентация PowerPoint</vt:lpstr>
      <vt:lpstr>ВВЕДЕНИЕ</vt:lpstr>
      <vt:lpstr>Проблема</vt:lpstr>
      <vt:lpstr>Актуальность</vt:lpstr>
      <vt:lpstr>ЦЕЛЬ и задачи  (вкрб) </vt:lpstr>
      <vt:lpstr>Аналоги</vt:lpstr>
      <vt:lpstr>Как будет </vt:lpstr>
      <vt:lpstr>ДИАГРАММА ВАРИАНТОВ ИСПОЛЬЗОВАНИЯ </vt:lpstr>
      <vt:lpstr>Инфологическая модель системы </vt:lpstr>
      <vt:lpstr>И другие дополнительные диаграммы и схемы, позволяющие сформировать полную картину содержания ВКР </vt:lpstr>
      <vt:lpstr>Диаграмма развертывания </vt:lpstr>
      <vt:lpstr>ВХОДНЫЕ И ВЫХОДНЫЕ ДАННЫЕ </vt:lpstr>
      <vt:lpstr>Разработанные меню и интерфейсы </vt:lpstr>
      <vt:lpstr>СИСТЕМНЫЕ ТРЕБОВАНИЯ </vt:lpstr>
      <vt:lpstr>СРЕДСТВА РАЗРАБОТКИ </vt:lpstr>
      <vt:lpstr>СВЕДЕНИЯ  О ПРОЕКТЕ </vt:lpstr>
      <vt:lpstr>ЗАКЛЮЧЕНИЕ </vt:lpstr>
      <vt:lpstr>ПРАКТИЧЕСКОЕ ПРИМЕНЕНИЕ</vt:lpstr>
      <vt:lpstr>НАУЧНЫЕ ТРУДЫ, АВТОРСКИЕ СВИДЕТЕЛЬСТВА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АГТУ</dc:creator>
  <cp:lastModifiedBy>Роман Линев</cp:lastModifiedBy>
  <cp:revision>23</cp:revision>
  <dcterms:created xsi:type="dcterms:W3CDTF">2023-05-23T10:58:49Z</dcterms:created>
  <dcterms:modified xsi:type="dcterms:W3CDTF">2024-10-02T15:48:03Z</dcterms:modified>
</cp:coreProperties>
</file>