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18"/>
  </p:notesMasterIdLst>
  <p:sldIdLst>
    <p:sldId id="256" r:id="rId2"/>
    <p:sldId id="266" r:id="rId3"/>
    <p:sldId id="284" r:id="rId4"/>
    <p:sldId id="269" r:id="rId5"/>
    <p:sldId id="258" r:id="rId6"/>
    <p:sldId id="270" r:id="rId7"/>
    <p:sldId id="282" r:id="rId8"/>
    <p:sldId id="265" r:id="rId9"/>
    <p:sldId id="283" r:id="rId10"/>
    <p:sldId id="257" r:id="rId11"/>
    <p:sldId id="264" r:id="rId12"/>
    <p:sldId id="259" r:id="rId13"/>
    <p:sldId id="271" r:id="rId14"/>
    <p:sldId id="277" r:id="rId15"/>
    <p:sldId id="276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39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5E2AA23-66BC-4D18-B172-603E1DD06669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E2AA23-66BC-4D18-B172-603E1DD06669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8964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планирования образовательного процесса в организации «Региональный школьный технопарк»»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 ХОМЕНКО ТАТЬЯНА ВЛАДИМИРОВНА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8DBC9-2575-5FA0-3F31-F6EBE5D06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73"/>
            <a:ext cx="12191999" cy="113622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02F76-C7A4-D26B-1327-AE889C9A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816" y="1581912"/>
            <a:ext cx="10398307" cy="5276088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подано более </a:t>
            </a:r>
            <a:r>
              <a:rPr lang="ru-RU" sz="1800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заявок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1800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8000 учеников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1800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435 мероприятиях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 получен </a:t>
            </a:r>
            <a:r>
              <a:rPr lang="ru-RU" sz="1800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3861 сертификат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1800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1361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учебная </a:t>
            </a:r>
            <a:r>
              <a:rPr lang="ru-RU" sz="1800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группа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1800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403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конкурсных </a:t>
            </a:r>
            <a:r>
              <a:rPr lang="ru-RU" sz="1800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команд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21615" algn="l"/>
              </a:tabLst>
            </a:pPr>
            <a:r>
              <a:rPr lang="ru-RU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		Становится очевидным, что такой объём информации невозможно обработать вручную, становится актуальной проблема планирования образовательного процесса. </a:t>
            </a:r>
            <a:endParaRPr lang="ru-RU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endParaRPr lang="ru-RU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26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5626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94274"/>
              </p:ext>
            </p:extLst>
          </p:nvPr>
        </p:nvGraphicFramePr>
        <p:xfrm>
          <a:off x="-9144" y="1527048"/>
          <a:ext cx="12201144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7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90759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2302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537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планирования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учёта учебных и </a:t>
                      </a:r>
                      <a:r>
                        <a:rPr lang="ru-RU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внеучебных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мероприятий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учёта достижений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Аналитика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образовательного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административным процессом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5626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заключается в создании эффективной информационной системы, обеспечивающей планирование образовательного процесса и документооборота в организации «Региональный школьный технопарк».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5626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C758F2-E6BA-E1F5-FE07-2A0CB69D6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Изображение3">
            <a:extLst>
              <a:ext uri="{FF2B5EF4-FFF2-40B4-BE49-F238E27FC236}">
                <a16:creationId xmlns:a16="http://schemas.microsoft.com/office/drawing/2014/main" id="{D4CCEEE3-29C3-6CB8-62F3-172222F86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243584"/>
            <a:ext cx="12192000" cy="56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8BD60-0C5B-416F-3A2E-06B21B6C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1456267"/>
          </a:xfrm>
        </p:spPr>
        <p:txBody>
          <a:bodyPr>
            <a:normAutofit/>
          </a:bodyPr>
          <a:lstStyle/>
          <a:p>
            <a:pPr algn="ctr"/>
            <a:r>
              <a:rPr lang="ru-RU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Прототипы интерфейсов</a:t>
            </a:r>
            <a:endParaRPr lang="ru-RU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F0795-2645-DA34-3D5E-2F3C4441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33723D-5019-E252-D605-6175B0BE2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983"/>
            <a:ext cx="12192000" cy="57050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42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8BD60-0C5B-416F-3A2E-06B21B6C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1456267"/>
          </a:xfrm>
        </p:spPr>
        <p:txBody>
          <a:bodyPr>
            <a:normAutofit/>
          </a:bodyPr>
          <a:lstStyle/>
          <a:p>
            <a:pPr algn="ctr"/>
            <a:r>
              <a:rPr lang="ru-RU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Прототипы интерфейсов</a:t>
            </a:r>
            <a:endParaRPr lang="ru-RU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F0795-2645-DA34-3D5E-2F3C4441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ru-RU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4DB14D-AB40-5624-4058-955D57173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3409"/>
            <a:ext cx="12192000" cy="5684591"/>
          </a:xfrm>
          <a:prstGeom prst="rect">
            <a:avLst/>
          </a:prstGeom>
          <a:solidFill>
            <a:sysClr val="windowText" lastClr="000000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732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5626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559074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процессе выполнения практики проектированию были решены следующие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изучена предметная область;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различных диаграмм, иллюстрирующих работу системы;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 технический проект.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Дальнейшее 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информационной системы: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рабочего проекта;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дизайна форм.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0"/>
            <a:ext cx="10131425" cy="145626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223010"/>
            <a:ext cx="10804778" cy="5806440"/>
          </a:xfrm>
        </p:spPr>
        <p:txBody>
          <a:bodyPr anchor="t">
            <a:normAutofit fontScale="62500" lnSpcReduction="20000"/>
          </a:bodyPr>
          <a:lstStyle/>
          <a:p>
            <a:pPr indent="0" algn="just" defTabSz="914400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spc="-1" dirty="0">
                <a:latin typeface="Times New Roman"/>
              </a:rPr>
              <a:t>	</a:t>
            </a:r>
            <a:r>
              <a:rPr lang="ru-RU" sz="2900" b="0" strike="noStrike" spc="-1" dirty="0">
                <a:solidFill>
                  <a:srgbClr val="FFFF00"/>
                </a:solidFill>
                <a:latin typeface="Times New Roman"/>
              </a:rPr>
              <a:t>"Региональный школьный технопарк" (РШТ) </a:t>
            </a:r>
            <a:r>
              <a:rPr lang="ru-RU" sz="29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lnSpc>
                <a:spcPct val="150000"/>
              </a:lnSpc>
              <a:tabLst>
                <a:tab pos="0" algn="l"/>
              </a:tabLst>
            </a:pPr>
            <a:r>
              <a:rPr lang="ru-RU" sz="2900" b="0" strike="noStrike" spc="-1" dirty="0">
                <a:latin typeface="Times New Roman"/>
              </a:rPr>
              <a:t>Технопарк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lnSpc>
                <a:spcPct val="150000"/>
              </a:lnSpc>
              <a:tabLst>
                <a:tab pos="0" algn="l"/>
              </a:tabLst>
            </a:pPr>
            <a:r>
              <a:rPr lang="ru-RU" sz="2900" b="0" strike="noStrike" spc="-1" dirty="0" err="1">
                <a:latin typeface="Times New Roman"/>
              </a:rPr>
              <a:t>Кванториум</a:t>
            </a:r>
            <a:r>
              <a:rPr lang="ru-RU" sz="2900" b="0" strike="noStrike" spc="-1" dirty="0">
                <a:latin typeface="Times New Roman"/>
              </a:rPr>
              <a:t> 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lnSpc>
                <a:spcPct val="150000"/>
              </a:lnSpc>
              <a:tabLst>
                <a:tab pos="0" algn="l"/>
              </a:tabLst>
            </a:pPr>
            <a:r>
              <a:rPr lang="ru-RU" sz="2900" b="0" strike="noStrike" spc="-1" dirty="0">
                <a:latin typeface="Times New Roman"/>
              </a:rPr>
              <a:t>Центр одарённых детей (ЦОД) — отдел, специализирующееся на работе с талантливыми детьми.</a:t>
            </a:r>
            <a:endParaRPr lang="ru-RU" sz="2900" spc="-1" dirty="0">
              <a:latin typeface="Times New Roman"/>
            </a:endParaRPr>
          </a:p>
          <a:p>
            <a:pPr marL="628650" indent="-342900" algn="just" defTabSz="914400">
              <a:lnSpc>
                <a:spcPct val="150000"/>
              </a:lnSpc>
              <a:tabLst>
                <a:tab pos="0" algn="l"/>
              </a:tabLst>
            </a:pPr>
            <a:r>
              <a:rPr lang="ru-RU" sz="2900" b="0" strike="noStrike" spc="-1" dirty="0">
                <a:latin typeface="Times New Roman"/>
              </a:rPr>
              <a:t>Центр детского научно-технического творчества — площадка, где дети занимаются прикладным творчеством.</a:t>
            </a:r>
          </a:p>
          <a:p>
            <a:pPr indent="0" algn="just" defTabSz="914400">
              <a:lnSpc>
                <a:spcPct val="150000"/>
              </a:lnSpc>
              <a:buNone/>
              <a:tabLst>
                <a:tab pos="0" algn="l"/>
              </a:tabLst>
            </a:pPr>
            <a:r>
              <a:rPr lang="ru-RU" sz="2900" b="0" strike="noStrike" spc="-1" dirty="0">
                <a:solidFill>
                  <a:srgbClr val="FFFF00"/>
                </a:solidFill>
                <a:latin typeface="Times New Roman"/>
              </a:rPr>
              <a:t>Миссия РШТ</a:t>
            </a:r>
            <a:r>
              <a:rPr lang="ru-RU" sz="2900" b="0" strike="noStrike" spc="-1" dirty="0">
                <a:latin typeface="Times New Roman"/>
              </a:rPr>
              <a:t>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pPr marL="742950" indent="-457200" algn="just" defTabSz="914400">
              <a:lnSpc>
                <a:spcPct val="150000"/>
              </a:lnSpc>
              <a:spcBef>
                <a:spcPts val="0"/>
              </a:spcBef>
              <a:buAutoNum type="arabicPeriod" startAt="4"/>
              <a:tabLst>
                <a:tab pos="0" algn="l"/>
              </a:tabLst>
            </a:pPr>
            <a:endParaRPr lang="ru-RU" sz="2000" b="0" strike="noStrike" spc="-1" dirty="0">
              <a:latin typeface="Times New Roman"/>
            </a:endParaRPr>
          </a:p>
          <a:p>
            <a:pPr indent="0" algn="just" defTabSz="914400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ru-RU" sz="2000" b="0" strike="noStrike" spc="-1" dirty="0">
              <a:latin typeface="Times New Roman"/>
            </a:endParaRPr>
          </a:p>
          <a:p>
            <a:pPr indent="0" algn="just" defTabSz="914400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sz="2000" b="0" strike="noStrike" spc="-1" dirty="0">
                <a:latin typeface="Times New Roman"/>
              </a:rPr>
              <a:t>	</a:t>
            </a:r>
            <a:endParaRPr lang="ru-RU" spc="-1" dirty="0">
              <a:latin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059147" y="5355316"/>
            <a:ext cx="4333042" cy="126238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A16C0-AB2E-EA63-0834-5AEDE05B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3329"/>
            <a:ext cx="12191999" cy="145626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работы ОРГАНИЗАЦИИ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A86E8DF-DDE6-8EB4-CC34-11C97EBE46A7}"/>
              </a:ext>
            </a:extLst>
          </p:cNvPr>
          <p:cNvSpPr/>
          <p:nvPr/>
        </p:nvSpPr>
        <p:spPr>
          <a:xfrm>
            <a:off x="5197643" y="1176354"/>
            <a:ext cx="6776184" cy="5462571"/>
          </a:xfrm>
          <a:prstGeom prst="roundRect">
            <a:avLst>
              <a:gd name="adj" fmla="val 2773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ru-RU" dirty="0"/>
              <a:t>«РШТ»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4E12285-EABC-2D16-3C21-1CF7DFEDF737}"/>
              </a:ext>
            </a:extLst>
          </p:cNvPr>
          <p:cNvSpPr/>
          <p:nvPr/>
        </p:nvSpPr>
        <p:spPr>
          <a:xfrm>
            <a:off x="797180" y="2040229"/>
            <a:ext cx="1588167" cy="154726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7FA21C7C-6CEC-75DF-4379-AE3913FF5097}"/>
              </a:ext>
            </a:extLst>
          </p:cNvPr>
          <p:cNvSpPr/>
          <p:nvPr/>
        </p:nvSpPr>
        <p:spPr>
          <a:xfrm>
            <a:off x="2392215" y="2239786"/>
            <a:ext cx="2820204" cy="43313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Входящий документ</a:t>
            </a:r>
          </a:p>
        </p:txBody>
      </p:sp>
      <p:sp>
        <p:nvSpPr>
          <p:cNvPr id="8" name="Стрелка: влево 7">
            <a:extLst>
              <a:ext uri="{FF2B5EF4-FFF2-40B4-BE49-F238E27FC236}">
                <a16:creationId xmlns:a16="http://schemas.microsoft.com/office/drawing/2014/main" id="{34CB6419-0521-052C-4B2A-FB6693DC3F26}"/>
              </a:ext>
            </a:extLst>
          </p:cNvPr>
          <p:cNvSpPr/>
          <p:nvPr/>
        </p:nvSpPr>
        <p:spPr>
          <a:xfrm>
            <a:off x="2377439" y="2751805"/>
            <a:ext cx="2820204" cy="43313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Исходящий документ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7CED9F1-A501-D71D-7A08-EC9204898B58}"/>
              </a:ext>
            </a:extLst>
          </p:cNvPr>
          <p:cNvSpPr/>
          <p:nvPr/>
        </p:nvSpPr>
        <p:spPr>
          <a:xfrm>
            <a:off x="6286545" y="1492068"/>
            <a:ext cx="1838423" cy="707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4CE72C73-C5E4-EF8D-88D5-8ECA60E915FD}"/>
              </a:ext>
            </a:extLst>
          </p:cNvPr>
          <p:cNvSpPr/>
          <p:nvPr/>
        </p:nvSpPr>
        <p:spPr>
          <a:xfrm>
            <a:off x="9646030" y="1312938"/>
            <a:ext cx="2191353" cy="2079846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185F0E6-94F5-1AFE-B78C-2EDD98C9716C}"/>
              </a:ext>
            </a:extLst>
          </p:cNvPr>
          <p:cNvSpPr/>
          <p:nvPr/>
        </p:nvSpPr>
        <p:spPr>
          <a:xfrm>
            <a:off x="9863584" y="1704856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832113C-D398-662F-5FEE-637FA2BB850C}"/>
              </a:ext>
            </a:extLst>
          </p:cNvPr>
          <p:cNvSpPr/>
          <p:nvPr/>
        </p:nvSpPr>
        <p:spPr>
          <a:xfrm>
            <a:off x="9856265" y="3036392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01DB659-F5B6-68EB-68D0-79D06AA2AB2C}"/>
              </a:ext>
            </a:extLst>
          </p:cNvPr>
          <p:cNvSpPr/>
          <p:nvPr/>
        </p:nvSpPr>
        <p:spPr>
          <a:xfrm>
            <a:off x="9856265" y="2711378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F3C8BDE-805A-F69B-59A5-8C64682A98CA}"/>
              </a:ext>
            </a:extLst>
          </p:cNvPr>
          <p:cNvSpPr/>
          <p:nvPr/>
        </p:nvSpPr>
        <p:spPr>
          <a:xfrm>
            <a:off x="9863584" y="2040363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192A7DC7-EC00-94BF-D438-E0C73C4440F8}"/>
              </a:ext>
            </a:extLst>
          </p:cNvPr>
          <p:cNvSpPr/>
          <p:nvPr/>
        </p:nvSpPr>
        <p:spPr>
          <a:xfrm>
            <a:off x="9863585" y="2354986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6" name="Стрелка: влево-вправо 15">
            <a:extLst>
              <a:ext uri="{FF2B5EF4-FFF2-40B4-BE49-F238E27FC236}">
                <a16:creationId xmlns:a16="http://schemas.microsoft.com/office/drawing/2014/main" id="{3234F737-AF53-D2C9-42C3-0403E7A8B133}"/>
              </a:ext>
            </a:extLst>
          </p:cNvPr>
          <p:cNvSpPr/>
          <p:nvPr/>
        </p:nvSpPr>
        <p:spPr>
          <a:xfrm>
            <a:off x="8152591" y="1725740"/>
            <a:ext cx="1463055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86408572-19BB-70E8-D9C1-0DCC7E23591C}"/>
              </a:ext>
            </a:extLst>
          </p:cNvPr>
          <p:cNvSpPr/>
          <p:nvPr/>
        </p:nvSpPr>
        <p:spPr>
          <a:xfrm>
            <a:off x="9863629" y="3668684"/>
            <a:ext cx="1838424" cy="8162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</a:t>
            </a:r>
            <a:r>
              <a:rPr lang="ru-RU" dirty="0" err="1"/>
              <a:t>осн</a:t>
            </a:r>
            <a:r>
              <a:rPr lang="ru-RU" dirty="0"/>
              <a:t>. деятельности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3C5BFD3E-DC2E-0756-C6A0-9D94216EF74F}"/>
              </a:ext>
            </a:extLst>
          </p:cNvPr>
          <p:cNvSpPr/>
          <p:nvPr/>
        </p:nvSpPr>
        <p:spPr>
          <a:xfrm>
            <a:off x="9655737" y="5322942"/>
            <a:ext cx="2191353" cy="1071278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Команда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D2D509B3-25CC-2112-E928-64DD618DDC7C}"/>
              </a:ext>
            </a:extLst>
          </p:cNvPr>
          <p:cNvSpPr/>
          <p:nvPr/>
        </p:nvSpPr>
        <p:spPr>
          <a:xfrm>
            <a:off x="6314169" y="5681646"/>
            <a:ext cx="1838424" cy="707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участии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D59350F1-0F2D-19DE-8D0D-651C6A3A72F2}"/>
              </a:ext>
            </a:extLst>
          </p:cNvPr>
          <p:cNvSpPr/>
          <p:nvPr/>
        </p:nvSpPr>
        <p:spPr>
          <a:xfrm>
            <a:off x="9856265" y="6042275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F7DFB47B-0440-9763-EE09-1A03374C755A}"/>
              </a:ext>
            </a:extLst>
          </p:cNvPr>
          <p:cNvSpPr/>
          <p:nvPr/>
        </p:nvSpPr>
        <p:spPr>
          <a:xfrm>
            <a:off x="9863586" y="5690330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23" name="Стрелка: влево-вправо 22">
            <a:extLst>
              <a:ext uri="{FF2B5EF4-FFF2-40B4-BE49-F238E27FC236}">
                <a16:creationId xmlns:a16="http://schemas.microsoft.com/office/drawing/2014/main" id="{48DE71ED-49BF-A7F1-79C5-2AFE9D1AB24E}"/>
              </a:ext>
            </a:extLst>
          </p:cNvPr>
          <p:cNvSpPr/>
          <p:nvPr/>
        </p:nvSpPr>
        <p:spPr>
          <a:xfrm>
            <a:off x="8152593" y="5930962"/>
            <a:ext cx="1503144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4622007A-8B1F-8359-88ED-1067EB116CC0}"/>
              </a:ext>
            </a:extLst>
          </p:cNvPr>
          <p:cNvSpPr/>
          <p:nvPr/>
        </p:nvSpPr>
        <p:spPr>
          <a:xfrm>
            <a:off x="2610359" y="5690330"/>
            <a:ext cx="1759512" cy="7079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Мероприятие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10A8063F-FDE8-F6CC-EEC5-2AF8A3A7B339}"/>
              </a:ext>
            </a:extLst>
          </p:cNvPr>
          <p:cNvSpPr/>
          <p:nvPr/>
        </p:nvSpPr>
        <p:spPr>
          <a:xfrm>
            <a:off x="6272470" y="4547781"/>
            <a:ext cx="1880122" cy="5625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Мероприятие</a:t>
            </a:r>
          </a:p>
        </p:txBody>
      </p:sp>
      <p:sp>
        <p:nvSpPr>
          <p:cNvPr id="26" name="Стрелка: влево 25">
            <a:extLst>
              <a:ext uri="{FF2B5EF4-FFF2-40B4-BE49-F238E27FC236}">
                <a16:creationId xmlns:a16="http://schemas.microsoft.com/office/drawing/2014/main" id="{2168D62A-7128-914C-5337-39F0E656AA95}"/>
              </a:ext>
            </a:extLst>
          </p:cNvPr>
          <p:cNvSpPr/>
          <p:nvPr/>
        </p:nvSpPr>
        <p:spPr>
          <a:xfrm>
            <a:off x="4369870" y="5930962"/>
            <a:ext cx="1944297" cy="240632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верх 26">
            <a:extLst>
              <a:ext uri="{FF2B5EF4-FFF2-40B4-BE49-F238E27FC236}">
                <a16:creationId xmlns:a16="http://schemas.microsoft.com/office/drawing/2014/main" id="{F2EFE7DB-8DA5-6CE1-E051-D4E2E504141C}"/>
              </a:ext>
            </a:extLst>
          </p:cNvPr>
          <p:cNvSpPr/>
          <p:nvPr/>
        </p:nvSpPr>
        <p:spPr>
          <a:xfrm>
            <a:off x="7096125" y="5119137"/>
            <a:ext cx="228600" cy="562509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Крест 28">
            <a:extLst>
              <a:ext uri="{FF2B5EF4-FFF2-40B4-BE49-F238E27FC236}">
                <a16:creationId xmlns:a16="http://schemas.microsoft.com/office/drawing/2014/main" id="{34AB0F57-6195-5ADB-DB12-414C54DD5C55}"/>
              </a:ext>
            </a:extLst>
          </p:cNvPr>
          <p:cNvSpPr/>
          <p:nvPr/>
        </p:nvSpPr>
        <p:spPr>
          <a:xfrm rot="2700000">
            <a:off x="8404102" y="1366405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Крест 29">
            <a:extLst>
              <a:ext uri="{FF2B5EF4-FFF2-40B4-BE49-F238E27FC236}">
                <a16:creationId xmlns:a16="http://schemas.microsoft.com/office/drawing/2014/main" id="{B4118F45-42F9-C3A5-E28A-1B5C8619D74D}"/>
              </a:ext>
            </a:extLst>
          </p:cNvPr>
          <p:cNvSpPr/>
          <p:nvPr/>
        </p:nvSpPr>
        <p:spPr>
          <a:xfrm rot="2700000">
            <a:off x="8434486" y="5545418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Крест 30">
            <a:extLst>
              <a:ext uri="{FF2B5EF4-FFF2-40B4-BE49-F238E27FC236}">
                <a16:creationId xmlns:a16="http://schemas.microsoft.com/office/drawing/2014/main" id="{8B2AFAD8-F88E-2F2E-473E-5F7127B8E94E}"/>
              </a:ext>
            </a:extLst>
          </p:cNvPr>
          <p:cNvSpPr/>
          <p:nvPr/>
        </p:nvSpPr>
        <p:spPr>
          <a:xfrm rot="2700000">
            <a:off x="6710362" y="4907010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Крест 31">
            <a:extLst>
              <a:ext uri="{FF2B5EF4-FFF2-40B4-BE49-F238E27FC236}">
                <a16:creationId xmlns:a16="http://schemas.microsoft.com/office/drawing/2014/main" id="{6CAC5F0F-BEAA-0E80-4561-7CE1F62557C4}"/>
              </a:ext>
            </a:extLst>
          </p:cNvPr>
          <p:cNvSpPr/>
          <p:nvPr/>
        </p:nvSpPr>
        <p:spPr>
          <a:xfrm rot="2700000">
            <a:off x="4860594" y="5545418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E1E7D4AF-C948-8447-7467-669C3DD42497}"/>
              </a:ext>
            </a:extLst>
          </p:cNvPr>
          <p:cNvSpPr/>
          <p:nvPr/>
        </p:nvSpPr>
        <p:spPr>
          <a:xfrm>
            <a:off x="2610359" y="4833397"/>
            <a:ext cx="1759511" cy="425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Сертификат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A75A9605-957C-8296-0D1E-25F805A667F7}"/>
              </a:ext>
            </a:extLst>
          </p:cNvPr>
          <p:cNvSpPr/>
          <p:nvPr/>
        </p:nvSpPr>
        <p:spPr>
          <a:xfrm>
            <a:off x="6314167" y="3195184"/>
            <a:ext cx="1759511" cy="425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Сертификат</a:t>
            </a:r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17AF500-B8AF-858D-5FD8-D85CB2A3ABEB}"/>
              </a:ext>
            </a:extLst>
          </p:cNvPr>
          <p:cNvSpPr/>
          <p:nvPr/>
        </p:nvSpPr>
        <p:spPr>
          <a:xfrm>
            <a:off x="7105500" y="3636056"/>
            <a:ext cx="214062" cy="902877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325F83F7-7F85-A781-B825-0DB6BD6FB09D}"/>
              </a:ext>
            </a:extLst>
          </p:cNvPr>
          <p:cNvSpPr/>
          <p:nvPr/>
        </p:nvSpPr>
        <p:spPr>
          <a:xfrm>
            <a:off x="3383083" y="5263175"/>
            <a:ext cx="214062" cy="418471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6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9C6B9-10E2-EC8F-64AE-13D83E9D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830"/>
            <a:ext cx="12191999" cy="140053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Общая документация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61927-BA40-A3A0-9299-30CBCF100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424" y="1517904"/>
            <a:ext cx="9802368" cy="5340095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Документооборот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играет важную роль в современных организациях. Он позволяет обеспечить прозрачность бизнес-процессов, сохраняя следы действий и решений, разграничивать доступ к конфиденциальным данным. А также способствует соблюдению законодательных требований, повышает эффективность бизнес-процессов, упрощает аудит и анализ.</a:t>
            </a:r>
          </a:p>
        </p:txBody>
      </p:sp>
    </p:spTree>
    <p:extLst>
      <p:ext uri="{BB962C8B-B14F-4D97-AF65-F5344CB8AC3E}">
        <p14:creationId xmlns:p14="http://schemas.microsoft.com/office/powerpoint/2010/main" val="98500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FF78D-AB0F-F464-E3EA-C4BAA4D8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053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Общая документация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D01BF9-90FF-1077-6DF2-841F60C9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1">
            <a:extLst>
              <a:ext uri="{FF2B5EF4-FFF2-40B4-BE49-F238E27FC236}">
                <a16:creationId xmlns:a16="http://schemas.microsoft.com/office/drawing/2014/main" id="{B3FDEB60-BAB1-DD28-64DB-F297D9A0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0" y="1400530"/>
            <a:ext cx="12224749" cy="55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0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5F82F-1EB5-583F-6A4F-D81FA709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4562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E9281-6987-B9AF-B3B0-20591D33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9886795" cy="35607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об основной деятельности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носят исключительно административную роль.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об участии в мероприятиях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определяют участие его учеников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«РШТ» в различных мероприятиях.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об образовательной деятельности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определяют образовательную деятельность организации. Они регулируют взаимоотношение между учебными группами и учениками.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9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FC944-AA6C-8CE9-0186-40A325E8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44475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13F64-981A-AE63-4414-C85AA58B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CDA395-BF6D-9DBF-AE5A-0CEDBBB9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5616"/>
            <a:ext cx="12192000" cy="55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0D809-BD8F-4A15-3BDB-DD1E6866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562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C5426-0DCF-B700-F9C6-024E3CFEE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77BAAA-C3E6-AA6C-9A15-B0704357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482"/>
            <a:ext cx="12192000" cy="553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7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803B131-B6E8-54DB-EC97-5FA46DD6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456267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3D352-5F95-AC5D-98E7-8C17E9C4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0442C6B-4C46-C071-36EF-A8AABCFAF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2230"/>
            <a:ext cx="12191999" cy="535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5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691</TotalTime>
  <Words>530</Words>
  <Application>Microsoft Office PowerPoint</Application>
  <PresentationFormat>Широкоэкранный</PresentationFormat>
  <Paragraphs>105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Symbol</vt:lpstr>
      <vt:lpstr>Times New Roman</vt:lpstr>
      <vt:lpstr>Небесная</vt:lpstr>
      <vt:lpstr>ПРАКТИКА «Автоматизация планирования образовательного процесса в организации «Региональный школьный технопарк»»</vt:lpstr>
      <vt:lpstr>Введение</vt:lpstr>
      <vt:lpstr>Структура работы ОРГАНИЗАЦИИ</vt:lpstr>
      <vt:lpstr>Предметная область: Общая документация </vt:lpstr>
      <vt:lpstr>Предметная область: Общая документация</vt:lpstr>
      <vt:lpstr>Предметная область: Приказы</vt:lpstr>
      <vt:lpstr>Предметная область: Приказы</vt:lpstr>
      <vt:lpstr>Предметная область: Приказы</vt:lpstr>
      <vt:lpstr>Предметная область: Приказы</vt:lpstr>
      <vt:lpstr>Проблема</vt:lpstr>
      <vt:lpstr>Обзор аналогов </vt:lpstr>
      <vt:lpstr>Цель и задачи</vt:lpstr>
      <vt:lpstr>Диаграмма вариантов использования</vt:lpstr>
      <vt:lpstr>Прототипы интерфейсов</vt:lpstr>
      <vt:lpstr>Прототипы интерфейсов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32</cp:revision>
  <dcterms:created xsi:type="dcterms:W3CDTF">2024-12-19T16:39:57Z</dcterms:created>
  <dcterms:modified xsi:type="dcterms:W3CDTF">2025-02-04T20:12:06Z</dcterms:modified>
</cp:coreProperties>
</file>