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62" r:id="rId2"/>
    <p:sldId id="268" r:id="rId3"/>
    <p:sldId id="346" r:id="rId4"/>
    <p:sldId id="327" r:id="rId5"/>
    <p:sldId id="331" r:id="rId6"/>
    <p:sldId id="289" r:id="rId7"/>
    <p:sldId id="292" r:id="rId8"/>
    <p:sldId id="369" r:id="rId9"/>
    <p:sldId id="347" r:id="rId10"/>
    <p:sldId id="348" r:id="rId11"/>
    <p:sldId id="349" r:id="rId12"/>
    <p:sldId id="350" r:id="rId13"/>
    <p:sldId id="351" r:id="rId14"/>
    <p:sldId id="352" r:id="rId15"/>
    <p:sldId id="353" r:id="rId16"/>
    <p:sldId id="354" r:id="rId17"/>
    <p:sldId id="355" r:id="rId18"/>
    <p:sldId id="357" r:id="rId19"/>
    <p:sldId id="368" r:id="rId20"/>
    <p:sldId id="358" r:id="rId21"/>
    <p:sldId id="360" r:id="rId22"/>
    <p:sldId id="356" r:id="rId23"/>
    <p:sldId id="361" r:id="rId24"/>
    <p:sldId id="365" r:id="rId25"/>
    <p:sldId id="362" r:id="rId26"/>
    <p:sldId id="366" r:id="rId27"/>
    <p:sldId id="363" r:id="rId28"/>
    <p:sldId id="367" r:id="rId29"/>
    <p:sldId id="334" r:id="rId30"/>
    <p:sldId id="339" r:id="rId31"/>
    <p:sldId id="338" r:id="rId32"/>
    <p:sldId id="340" r:id="rId33"/>
    <p:sldId id="341" r:id="rId34"/>
    <p:sldId id="342" r:id="rId35"/>
    <p:sldId id="343" r:id="rId36"/>
    <p:sldId id="316" r:id="rId37"/>
    <p:sldId id="370" r:id="rId38"/>
    <p:sldId id="371" r:id="rId39"/>
    <p:sldId id="372" r:id="rId40"/>
    <p:sldId id="373" r:id="rId41"/>
    <p:sldId id="269" r:id="rId42"/>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chemeClr val="bg1"/>
        </a:solidFill>
        <a:latin typeface="Times New Roman" panose="02020603050405020304" pitchFamily="18" charset="0"/>
        <a:ea typeface="Gulim" panose="020B0600000101010101" pitchFamily="34" charset="-127"/>
        <a:cs typeface="+mn-cs"/>
      </a:defRPr>
    </a:lvl1pPr>
    <a:lvl2pPr marL="457200" algn="l" rtl="0" eaLnBrk="0" fontAlgn="base" hangingPunct="0">
      <a:spcBef>
        <a:spcPct val="0"/>
      </a:spcBef>
      <a:spcAft>
        <a:spcPct val="0"/>
      </a:spcAft>
      <a:defRPr sz="1400" kern="1200">
        <a:solidFill>
          <a:schemeClr val="bg1"/>
        </a:solidFill>
        <a:latin typeface="Times New Roman" panose="02020603050405020304" pitchFamily="18" charset="0"/>
        <a:ea typeface="Gulim" panose="020B0600000101010101" pitchFamily="34" charset="-127"/>
        <a:cs typeface="+mn-cs"/>
      </a:defRPr>
    </a:lvl2pPr>
    <a:lvl3pPr marL="914400" algn="l" rtl="0" eaLnBrk="0" fontAlgn="base" hangingPunct="0">
      <a:spcBef>
        <a:spcPct val="0"/>
      </a:spcBef>
      <a:spcAft>
        <a:spcPct val="0"/>
      </a:spcAft>
      <a:defRPr sz="1400" kern="1200">
        <a:solidFill>
          <a:schemeClr val="bg1"/>
        </a:solidFill>
        <a:latin typeface="Times New Roman" panose="02020603050405020304" pitchFamily="18" charset="0"/>
        <a:ea typeface="Gulim" panose="020B0600000101010101" pitchFamily="34" charset="-127"/>
        <a:cs typeface="+mn-cs"/>
      </a:defRPr>
    </a:lvl3pPr>
    <a:lvl4pPr marL="1371600" algn="l" rtl="0" eaLnBrk="0" fontAlgn="base" hangingPunct="0">
      <a:spcBef>
        <a:spcPct val="0"/>
      </a:spcBef>
      <a:spcAft>
        <a:spcPct val="0"/>
      </a:spcAft>
      <a:defRPr sz="1400" kern="1200">
        <a:solidFill>
          <a:schemeClr val="bg1"/>
        </a:solidFill>
        <a:latin typeface="Times New Roman" panose="02020603050405020304" pitchFamily="18" charset="0"/>
        <a:ea typeface="Gulim" panose="020B0600000101010101" pitchFamily="34" charset="-127"/>
        <a:cs typeface="+mn-cs"/>
      </a:defRPr>
    </a:lvl4pPr>
    <a:lvl5pPr marL="1828800" algn="l" rtl="0" eaLnBrk="0" fontAlgn="base" hangingPunct="0">
      <a:spcBef>
        <a:spcPct val="0"/>
      </a:spcBef>
      <a:spcAft>
        <a:spcPct val="0"/>
      </a:spcAft>
      <a:defRPr sz="1400" kern="1200">
        <a:solidFill>
          <a:schemeClr val="bg1"/>
        </a:solidFill>
        <a:latin typeface="Times New Roman" panose="02020603050405020304" pitchFamily="18" charset="0"/>
        <a:ea typeface="Gulim" panose="020B0600000101010101" pitchFamily="34" charset="-127"/>
        <a:cs typeface="+mn-cs"/>
      </a:defRPr>
    </a:lvl5pPr>
    <a:lvl6pPr marL="2286000" algn="l" defTabSz="914400" rtl="0" eaLnBrk="1" latinLnBrk="0" hangingPunct="1">
      <a:defRPr sz="1400" kern="1200">
        <a:solidFill>
          <a:schemeClr val="bg1"/>
        </a:solidFill>
        <a:latin typeface="Times New Roman" panose="02020603050405020304" pitchFamily="18" charset="0"/>
        <a:ea typeface="Gulim" panose="020B0600000101010101" pitchFamily="34" charset="-127"/>
        <a:cs typeface="+mn-cs"/>
      </a:defRPr>
    </a:lvl6pPr>
    <a:lvl7pPr marL="2743200" algn="l" defTabSz="914400" rtl="0" eaLnBrk="1" latinLnBrk="0" hangingPunct="1">
      <a:defRPr sz="1400" kern="1200">
        <a:solidFill>
          <a:schemeClr val="bg1"/>
        </a:solidFill>
        <a:latin typeface="Times New Roman" panose="02020603050405020304" pitchFamily="18" charset="0"/>
        <a:ea typeface="Gulim" panose="020B0600000101010101" pitchFamily="34" charset="-127"/>
        <a:cs typeface="+mn-cs"/>
      </a:defRPr>
    </a:lvl7pPr>
    <a:lvl8pPr marL="3200400" algn="l" defTabSz="914400" rtl="0" eaLnBrk="1" latinLnBrk="0" hangingPunct="1">
      <a:defRPr sz="1400" kern="1200">
        <a:solidFill>
          <a:schemeClr val="bg1"/>
        </a:solidFill>
        <a:latin typeface="Times New Roman" panose="02020603050405020304" pitchFamily="18" charset="0"/>
        <a:ea typeface="Gulim" panose="020B0600000101010101" pitchFamily="34" charset="-127"/>
        <a:cs typeface="+mn-cs"/>
      </a:defRPr>
    </a:lvl8pPr>
    <a:lvl9pPr marL="3657600" algn="l" defTabSz="914400" rtl="0" eaLnBrk="1" latinLnBrk="0" hangingPunct="1">
      <a:defRPr sz="1400" kern="1200">
        <a:solidFill>
          <a:schemeClr val="bg1"/>
        </a:solidFill>
        <a:latin typeface="Times New Roman" panose="02020603050405020304" pitchFamily="18" charset="0"/>
        <a:ea typeface="Gulim"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D0D505"/>
    <a:srgbClr val="2B7C02"/>
    <a:srgbClr val="328F03"/>
    <a:srgbClr val="213200"/>
    <a:srgbClr val="E8F0E4"/>
    <a:srgbClr val="293E00"/>
    <a:srgbClr val="3D5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C9386-9D19-4D5D-B2AD-E1A501259299}" v="1" dt="2024-04-15T16:26:01.477"/>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тросов Данила" userId="eefc8fe5224ecfa3" providerId="Windows Live" clId="Web-{555A0EFF-C284-48DB-9CAC-A91775679C5E}"/>
    <pc:docChg chg="sldOrd">
      <pc:chgData name="Матросов Данила" userId="eefc8fe5224ecfa3" providerId="Windows Live" clId="Web-{555A0EFF-C284-48DB-9CAC-A91775679C5E}" dt="2024-02-07T22:52:54.581" v="2"/>
      <pc:docMkLst>
        <pc:docMk/>
      </pc:docMkLst>
      <pc:sldChg chg="ord">
        <pc:chgData name="Матросов Данила" userId="eefc8fe5224ecfa3" providerId="Windows Live" clId="Web-{555A0EFF-C284-48DB-9CAC-A91775679C5E}" dt="2024-02-07T22:52:54.581" v="2"/>
        <pc:sldMkLst>
          <pc:docMk/>
          <pc:sldMk cId="0" sldId="262"/>
        </pc:sldMkLst>
      </pc:sldChg>
      <pc:sldChg chg="ord">
        <pc:chgData name="Матросов Данила" userId="eefc8fe5224ecfa3" providerId="Windows Live" clId="Web-{555A0EFF-C284-48DB-9CAC-A91775679C5E}" dt="2024-02-07T22:52:54.565" v="1"/>
        <pc:sldMkLst>
          <pc:docMk/>
          <pc:sldMk cId="0" sldId="268"/>
        </pc:sldMkLst>
      </pc:sldChg>
      <pc:sldChg chg="ord">
        <pc:chgData name="Матросов Данила" userId="eefc8fe5224ecfa3" providerId="Windows Live" clId="Web-{555A0EFF-C284-48DB-9CAC-A91775679C5E}" dt="2024-02-07T22:52:54.565" v="0"/>
        <pc:sldMkLst>
          <pc:docMk/>
          <pc:sldMk cId="0" sldId="346"/>
        </pc:sldMkLst>
      </pc:sldChg>
    </pc:docChg>
  </pc:docChgLst>
  <pc:docChgLst>
    <pc:chgData name="Винокуров Мстислав" userId="583ea6113a8047b7" providerId="Windows Live" clId="Web-{A25C9386-9D19-4D5D-B2AD-E1A501259299}"/>
    <pc:docChg chg="modSld">
      <pc:chgData name="Винокуров Мстислав" userId="583ea6113a8047b7" providerId="Windows Live" clId="Web-{A25C9386-9D19-4D5D-B2AD-E1A501259299}" dt="2024-04-15T16:26:01.477" v="0" actId="1076"/>
      <pc:docMkLst>
        <pc:docMk/>
      </pc:docMkLst>
      <pc:sldChg chg="modSp">
        <pc:chgData name="Винокуров Мстислав" userId="583ea6113a8047b7" providerId="Windows Live" clId="Web-{A25C9386-9D19-4D5D-B2AD-E1A501259299}" dt="2024-04-15T16:26:01.477" v="0" actId="1076"/>
        <pc:sldMkLst>
          <pc:docMk/>
          <pc:sldMk cId="0" sldId="361"/>
        </pc:sldMkLst>
        <pc:picChg chg="mod">
          <ac:chgData name="Винокуров Мстислав" userId="583ea6113a8047b7" providerId="Windows Live" clId="Web-{A25C9386-9D19-4D5D-B2AD-E1A501259299}" dt="2024-04-15T16:26:01.477" v="0" actId="1076"/>
          <ac:picMkLst>
            <pc:docMk/>
            <pc:sldMk cId="0" sldId="361"/>
            <ac:picMk id="25604" creationId="{5A970DC3-55CF-4515-61D9-97949A58FE1D}"/>
          </ac:picMkLst>
        </pc:picChg>
      </pc:sldChg>
    </pc:docChg>
  </pc:docChgLst>
  <pc:docChgLst>
    <pc:chgData name="Д а" userId="50cf7db22d312e21" providerId="Windows Live" clId="Web-{FC698D8D-FB0F-4B64-900E-0D2F04749BC8}"/>
    <pc:docChg chg="modSld">
      <pc:chgData name="Д а" userId="50cf7db22d312e21" providerId="Windows Live" clId="Web-{FC698D8D-FB0F-4B64-900E-0D2F04749BC8}" dt="2024-02-07T15:51:37.922" v="0" actId="14100"/>
      <pc:docMkLst>
        <pc:docMk/>
      </pc:docMkLst>
      <pc:sldChg chg="modSp">
        <pc:chgData name="Д а" userId="50cf7db22d312e21" providerId="Windows Live" clId="Web-{FC698D8D-FB0F-4B64-900E-0D2F04749BC8}" dt="2024-02-07T15:51:37.922" v="0" actId="14100"/>
        <pc:sldMkLst>
          <pc:docMk/>
          <pc:sldMk cId="0" sldId="331"/>
        </pc:sldMkLst>
        <pc:picChg chg="mod">
          <ac:chgData name="Д а" userId="50cf7db22d312e21" providerId="Windows Live" clId="Web-{FC698D8D-FB0F-4B64-900E-0D2F04749BC8}" dt="2024-02-07T15:51:37.922" v="0" actId="14100"/>
          <ac:picMkLst>
            <pc:docMk/>
            <pc:sldMk cId="0" sldId="331"/>
            <ac:picMk id="7172" creationId="{D28E9BEF-DAC5-784D-5E7A-0D552CBA368E}"/>
          </ac:picMkLst>
        </pc:picChg>
      </pc:sldChg>
    </pc:docChg>
  </pc:docChgLst>
  <pc:docChgLst>
    <pc:chgData name="Матросов Данила" userId="eefc8fe5224ecfa3" providerId="Windows Live" clId="Web-{000AB205-CF13-488D-81A4-55A919EE7884}"/>
    <pc:docChg chg="sldOrd">
      <pc:chgData name="Матросов Данила" userId="eefc8fe5224ecfa3" providerId="Windows Live" clId="Web-{000AB205-CF13-488D-81A4-55A919EE7884}" dt="2024-02-07T22:52:33.755" v="1"/>
      <pc:docMkLst>
        <pc:docMk/>
      </pc:docMkLst>
      <pc:sldChg chg="ord">
        <pc:chgData name="Матросов Данила" userId="eefc8fe5224ecfa3" providerId="Windows Live" clId="Web-{000AB205-CF13-488D-81A4-55A919EE7884}" dt="2024-02-07T22:52:33.755" v="0"/>
        <pc:sldMkLst>
          <pc:docMk/>
          <pc:sldMk cId="0" sldId="327"/>
        </pc:sldMkLst>
      </pc:sldChg>
      <pc:sldChg chg="ord">
        <pc:chgData name="Матросов Данила" userId="eefc8fe5224ecfa3" providerId="Windows Live" clId="Web-{000AB205-CF13-488D-81A4-55A919EE7884}" dt="2024-02-07T22:52:33.755" v="1"/>
        <pc:sldMkLst>
          <pc:docMk/>
          <pc:sldMk cId="0" sldId="346"/>
        </pc:sldMkLst>
      </pc:sldChg>
    </pc:docChg>
  </pc:docChgLst>
  <pc:docChgLst>
    <pc:chgData name="Камоликов Владислав" userId="259cbeceb0a302d2" providerId="Windows Live" clId="Web-{231B4E33-D4C3-485A-A472-BC26CD9129A1}"/>
    <pc:docChg chg="sldOrd">
      <pc:chgData name="Камоликов Владислав" userId="259cbeceb0a302d2" providerId="Windows Live" clId="Web-{231B4E33-D4C3-485A-A472-BC26CD9129A1}" dt="2024-01-26T17:24:53.864" v="0"/>
      <pc:docMkLst>
        <pc:docMk/>
      </pc:docMkLst>
      <pc:sldChg chg="ord">
        <pc:chgData name="Камоликов Владислав" userId="259cbeceb0a302d2" providerId="Windows Live" clId="Web-{231B4E33-D4C3-485A-A472-BC26CD9129A1}" dt="2024-01-26T17:24:53.864" v="0"/>
        <pc:sldMkLst>
          <pc:docMk/>
          <pc:sldMk cId="0" sldId="338"/>
        </pc:sldMkLst>
      </pc:sldChg>
    </pc:docChg>
  </pc:docChgLst>
  <pc:docChgLst>
    <pc:chgData name="Винокуров Мстислав" userId="583ea6113a8047b7" providerId="Windows Live" clId="Web-{DE74FBFE-C5D4-4D86-82B5-F8149F9FA267}"/>
    <pc:docChg chg="modSld">
      <pc:chgData name="Винокуров Мстислав" userId="583ea6113a8047b7" providerId="Windows Live" clId="Web-{DE74FBFE-C5D4-4D86-82B5-F8149F9FA267}" dt="2024-02-07T17:38:09.038" v="2" actId="1076"/>
      <pc:docMkLst>
        <pc:docMk/>
      </pc:docMkLst>
      <pc:sldChg chg="modSp">
        <pc:chgData name="Винокуров Мстислав" userId="583ea6113a8047b7" providerId="Windows Live" clId="Web-{DE74FBFE-C5D4-4D86-82B5-F8149F9FA267}" dt="2024-02-07T17:38:09.038" v="2" actId="1076"/>
        <pc:sldMkLst>
          <pc:docMk/>
          <pc:sldMk cId="0" sldId="361"/>
        </pc:sldMkLst>
        <pc:picChg chg="mod">
          <ac:chgData name="Винокуров Мстислав" userId="583ea6113a8047b7" providerId="Windows Live" clId="Web-{DE74FBFE-C5D4-4D86-82B5-F8149F9FA267}" dt="2024-02-07T17:38:09.038" v="2" actId="1076"/>
          <ac:picMkLst>
            <pc:docMk/>
            <pc:sldMk cId="0" sldId="361"/>
            <ac:picMk id="25604" creationId="{5A970DC3-55CF-4515-61D9-97949A58FE1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4768D-2511-493F-A73A-E8C28165F6F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B767B983-E93A-421D-A80B-2B7EB766136E}">
      <dgm:prSet phldrT="[Текст]" custT="1"/>
      <dgm:spPr>
        <a:solidFill>
          <a:schemeClr val="accent2"/>
        </a:solidFill>
      </dgm:spPr>
      <dgm:t>
        <a:bodyPr/>
        <a:lstStyle/>
        <a:p>
          <a:pPr algn="just"/>
          <a:r>
            <a:rPr lang="ru-RU" sz="1400" b="1">
              <a:solidFill>
                <a:schemeClr val="tx1"/>
              </a:solidFill>
              <a:latin typeface="Times New Roman" panose="02020603050405020304" pitchFamily="18" charset="0"/>
              <a:cs typeface="Times New Roman" panose="02020603050405020304" pitchFamily="18" charset="0"/>
            </a:rPr>
            <a:t>Реферат </a:t>
          </a:r>
          <a:r>
            <a:rPr lang="ru-RU" sz="1400">
              <a:solidFill>
                <a:schemeClr val="tx1"/>
              </a:solidFill>
              <a:latin typeface="Times New Roman" panose="02020603050405020304" pitchFamily="18" charset="0"/>
              <a:cs typeface="Times New Roman" panose="02020603050405020304" pitchFamily="18" charset="0"/>
            </a:rPr>
            <a:t>(от лат. </a:t>
          </a:r>
          <a:r>
            <a:rPr lang="ru-RU" sz="1400" i="1" err="1">
              <a:solidFill>
                <a:schemeClr val="tx1"/>
              </a:solidFill>
              <a:latin typeface="Times New Roman" panose="02020603050405020304" pitchFamily="18" charset="0"/>
              <a:cs typeface="Times New Roman" panose="02020603050405020304" pitchFamily="18" charset="0"/>
            </a:rPr>
            <a:t>refero</a:t>
          </a:r>
          <a:r>
            <a:rPr lang="ru-RU" sz="1400" i="1">
              <a:solidFill>
                <a:schemeClr val="tx1"/>
              </a:solidFill>
              <a:latin typeface="Times New Roman" panose="02020603050405020304" pitchFamily="18" charset="0"/>
              <a:cs typeface="Times New Roman" panose="02020603050405020304" pitchFamily="18" charset="0"/>
            </a:rPr>
            <a:t> </a:t>
          </a:r>
          <a:r>
            <a:rPr lang="ru-RU" sz="1400">
              <a:solidFill>
                <a:schemeClr val="tx1"/>
              </a:solidFill>
              <a:latin typeface="Times New Roman" panose="02020603050405020304" pitchFamily="18" charset="0"/>
              <a:cs typeface="Times New Roman" panose="02020603050405020304" pitchFamily="18" charset="0"/>
            </a:rPr>
            <a:t>- сообщаю, докладываю) - это краткое изложение содержания отдельного документа, его части или совокупности документов, включающее основные сведения и выводы, а также количественные и качественные данные об объектах описания. В высшем учебном заведении реферат – это индивидуальная научно-исследовательская работа студента, раскрывающая суть исследуемой проблемы с различных пози­ций и точек зрения, с формированием самостоятельных выводов.</a:t>
          </a:r>
          <a:endParaRPr lang="ru-RU" sz="1400">
            <a:latin typeface="Times New Roman" panose="02020603050405020304" pitchFamily="18" charset="0"/>
            <a:cs typeface="Times New Roman" panose="02020603050405020304" pitchFamily="18" charset="0"/>
          </a:endParaRPr>
        </a:p>
      </dgm:t>
    </dgm:pt>
    <dgm:pt modelId="{81A2AC75-4763-4C2F-86E9-DC2B801E2A3F}" type="parTrans" cxnId="{4402E735-9FC0-4D07-BF1D-0305409F9DB2}">
      <dgm:prSet/>
      <dgm:spPr/>
      <dgm:t>
        <a:bodyPr/>
        <a:lstStyle/>
        <a:p>
          <a:endParaRPr lang="ru-RU"/>
        </a:p>
      </dgm:t>
    </dgm:pt>
    <dgm:pt modelId="{7506FB3A-AE10-4715-A115-C2065F63A5D9}" type="sibTrans" cxnId="{4402E735-9FC0-4D07-BF1D-0305409F9DB2}">
      <dgm:prSet/>
      <dgm:spPr/>
      <dgm:t>
        <a:bodyPr/>
        <a:lstStyle/>
        <a:p>
          <a:endParaRPr lang="ru-RU"/>
        </a:p>
      </dgm:t>
    </dgm:pt>
    <dgm:pt modelId="{E7807456-3FB0-46DF-B86F-13AF01C1100A}">
      <dgm:prSet phldrT="[Текст]" custT="1"/>
      <dgm:spPr>
        <a:solidFill>
          <a:schemeClr val="accent2"/>
        </a:solidFill>
      </dgm:spPr>
      <dgm:t>
        <a:bodyPr/>
        <a:lstStyle/>
        <a:p>
          <a:pPr algn="just"/>
          <a:endParaRPr lang="ru-RU" sz="1400" b="1">
            <a:solidFill>
              <a:schemeClr val="tx1"/>
            </a:solidFill>
            <a:latin typeface="Arial Narrow" panose="020B0606020202030204" pitchFamily="34" charset="0"/>
          </a:endParaRPr>
        </a:p>
        <a:p>
          <a:pPr algn="just"/>
          <a:r>
            <a:rPr lang="ru-RU" sz="1400" b="1">
              <a:solidFill>
                <a:schemeClr val="tx1"/>
              </a:solidFill>
              <a:latin typeface="Times New Roman" panose="02020603050405020304" pitchFamily="18" charset="0"/>
              <a:cs typeface="Times New Roman" panose="02020603050405020304" pitchFamily="18" charset="0"/>
            </a:rPr>
            <a:t>Доклад</a:t>
          </a:r>
          <a:r>
            <a:rPr lang="ru-RU" sz="1400">
              <a:solidFill>
                <a:schemeClr val="tx1"/>
              </a:solidFill>
              <a:latin typeface="Times New Roman" panose="02020603050405020304" pitchFamily="18" charset="0"/>
              <a:cs typeface="Times New Roman" panose="02020603050405020304" pitchFamily="18" charset="0"/>
            </a:rPr>
            <a:t> - </a:t>
          </a:r>
          <a:r>
            <a:rPr lang="ru-RU" sz="1400" b="1">
              <a:solidFill>
                <a:schemeClr val="tx1"/>
              </a:solidFill>
              <a:latin typeface="Times New Roman" panose="02020603050405020304" pitchFamily="18" charset="0"/>
              <a:cs typeface="Times New Roman" panose="02020603050405020304" pitchFamily="18" charset="0"/>
            </a:rPr>
            <a:t>это</a:t>
          </a:r>
          <a:r>
            <a:rPr lang="ru-RU" sz="1400">
              <a:solidFill>
                <a:schemeClr val="tx1"/>
              </a:solidFill>
              <a:latin typeface="Times New Roman" panose="02020603050405020304" pitchFamily="18" charset="0"/>
              <a:cs typeface="Times New Roman" panose="02020603050405020304" pitchFamily="18" charset="0"/>
            </a:rPr>
            <a:t> развернутое устное сообщение на какую-либо тему, сделанное публично, т.е. в присутствии слушателей.</a:t>
          </a:r>
        </a:p>
        <a:p>
          <a:pPr algn="ctr"/>
          <a:endParaRPr lang="ru-RU" sz="1400"/>
        </a:p>
      </dgm:t>
    </dgm:pt>
    <dgm:pt modelId="{06301F94-2486-4FF6-BF23-DB8B92017D69}" type="parTrans" cxnId="{5CD7C85C-A14D-4ECF-98CE-979837DC59A6}">
      <dgm:prSet/>
      <dgm:spPr/>
      <dgm:t>
        <a:bodyPr/>
        <a:lstStyle/>
        <a:p>
          <a:endParaRPr lang="ru-RU"/>
        </a:p>
      </dgm:t>
    </dgm:pt>
    <dgm:pt modelId="{7BC4C9AB-C042-4021-B5AC-5666DAC56318}" type="sibTrans" cxnId="{5CD7C85C-A14D-4ECF-98CE-979837DC59A6}">
      <dgm:prSet/>
      <dgm:spPr/>
      <dgm:t>
        <a:bodyPr/>
        <a:lstStyle/>
        <a:p>
          <a:endParaRPr lang="ru-RU"/>
        </a:p>
      </dgm:t>
    </dgm:pt>
    <dgm:pt modelId="{9DF9C8BA-0C44-4AB8-BC04-C2BA71C8AE6D}">
      <dgm:prSet phldrT="[Текст]" custT="1"/>
      <dgm:spPr>
        <a:solidFill>
          <a:schemeClr val="accent2"/>
        </a:solidFill>
      </dgm:spPr>
      <dgm:t>
        <a:bodyPr/>
        <a:lstStyle/>
        <a:p>
          <a:pPr algn="just"/>
          <a:r>
            <a:rPr lang="ru-RU" sz="1400" b="1">
              <a:solidFill>
                <a:schemeClr val="tx1"/>
              </a:solidFill>
              <a:latin typeface="Times New Roman" panose="02020603050405020304" pitchFamily="18" charset="0"/>
              <a:cs typeface="Times New Roman" panose="02020603050405020304" pitchFamily="18" charset="0"/>
            </a:rPr>
            <a:t>Эссе</a:t>
          </a:r>
          <a:r>
            <a:rPr lang="ru-RU" sz="1400">
              <a:solidFill>
                <a:schemeClr val="tx1"/>
              </a:solidFill>
              <a:latin typeface="Times New Roman" panose="02020603050405020304" pitchFamily="18" charset="0"/>
              <a:cs typeface="Times New Roman" panose="02020603050405020304" pitchFamily="18" charset="0"/>
            </a:rPr>
            <a:t> - это сочинение-рассуждение небольшого объема и свободной композиции, трактующее частную тему и представляющее попытку передать индивидуальные впечатления и соображения, так или иначе с нею связанные. Эссе - яркое, образное, личностное, пишется непринужденно и свободно.</a:t>
          </a:r>
          <a:endParaRPr lang="ru-RU" sz="1400">
            <a:latin typeface="Times New Roman" panose="02020603050405020304" pitchFamily="18" charset="0"/>
            <a:cs typeface="Times New Roman" panose="02020603050405020304" pitchFamily="18" charset="0"/>
          </a:endParaRPr>
        </a:p>
      </dgm:t>
    </dgm:pt>
    <dgm:pt modelId="{21F8C55D-48AC-4E4B-8B16-2E99BFFC2D7D}" type="parTrans" cxnId="{801C3209-5486-4103-8A40-4F1912F681C5}">
      <dgm:prSet/>
      <dgm:spPr/>
      <dgm:t>
        <a:bodyPr/>
        <a:lstStyle/>
        <a:p>
          <a:endParaRPr lang="ru-RU"/>
        </a:p>
      </dgm:t>
    </dgm:pt>
    <dgm:pt modelId="{E7589088-4B0C-48C4-A61E-B50902BE53D8}" type="sibTrans" cxnId="{801C3209-5486-4103-8A40-4F1912F681C5}">
      <dgm:prSet/>
      <dgm:spPr/>
      <dgm:t>
        <a:bodyPr/>
        <a:lstStyle/>
        <a:p>
          <a:endParaRPr lang="ru-RU"/>
        </a:p>
      </dgm:t>
    </dgm:pt>
    <dgm:pt modelId="{45211DFD-2FBC-4A6E-B684-777F2BB1F035}">
      <dgm:prSet phldrT="[Текст]" custT="1"/>
      <dgm:spPr>
        <a:solidFill>
          <a:schemeClr val="accent2"/>
        </a:solidFill>
      </dgm:spPr>
      <dgm:t>
        <a:bodyPr/>
        <a:lstStyle/>
        <a:p>
          <a:pPr algn="just"/>
          <a:r>
            <a:rPr lang="ru-RU" sz="1400" b="1">
              <a:solidFill>
                <a:schemeClr val="tx1"/>
              </a:solidFill>
              <a:latin typeface="Times New Roman" panose="02020603050405020304" pitchFamily="18" charset="0"/>
              <a:cs typeface="Times New Roman" panose="02020603050405020304" pitchFamily="18" charset="0"/>
            </a:rPr>
            <a:t>Научный отчет </a:t>
          </a:r>
          <a:r>
            <a:rPr lang="ru-RU" sz="1400">
              <a:solidFill>
                <a:schemeClr val="tx1"/>
              </a:solidFill>
              <a:latin typeface="Times New Roman" panose="02020603050405020304" pitchFamily="18" charset="0"/>
              <a:cs typeface="Times New Roman" panose="02020603050405020304" pitchFamily="18" charset="0"/>
            </a:rPr>
            <a:t>- научный документ, содержащий подробное описание методики, хода исследования (разработки), результаты, а также выводы, полученные в итоге научно-исследовательской или опытно-конструкторской работы; назначение документа – исчерпывающе осветить выполненную работу по ее завершении или за определенный промежуток времени. </a:t>
          </a:r>
          <a:endParaRPr lang="ru-RU" sz="1400">
            <a:latin typeface="Times New Roman" panose="02020603050405020304" pitchFamily="18" charset="0"/>
            <a:cs typeface="Times New Roman" panose="02020603050405020304" pitchFamily="18" charset="0"/>
          </a:endParaRPr>
        </a:p>
      </dgm:t>
    </dgm:pt>
    <dgm:pt modelId="{B4E4F3F5-4144-4E83-8DFB-09CD62C52AEA}" type="parTrans" cxnId="{3AE570B9-1CC3-4801-A6D4-231CF27E33F3}">
      <dgm:prSet/>
      <dgm:spPr/>
      <dgm:t>
        <a:bodyPr/>
        <a:lstStyle/>
        <a:p>
          <a:endParaRPr lang="ru-RU"/>
        </a:p>
      </dgm:t>
    </dgm:pt>
    <dgm:pt modelId="{C61DA1F9-A4F9-42C8-AD8D-FA285B882880}" type="sibTrans" cxnId="{3AE570B9-1CC3-4801-A6D4-231CF27E33F3}">
      <dgm:prSet/>
      <dgm:spPr/>
      <dgm:t>
        <a:bodyPr/>
        <a:lstStyle/>
        <a:p>
          <a:endParaRPr lang="ru-RU"/>
        </a:p>
      </dgm:t>
    </dgm:pt>
    <dgm:pt modelId="{F91C9695-CB93-4511-9300-D613105B16CA}">
      <dgm:prSet phldrT="[Текст]" custT="1"/>
      <dgm:spPr>
        <a:solidFill>
          <a:schemeClr val="accent2"/>
        </a:solidFill>
      </dgm:spPr>
      <dgm:t>
        <a:bodyPr/>
        <a:lstStyle/>
        <a:p>
          <a:pPr algn="just"/>
          <a:r>
            <a:rPr lang="ru-RU" sz="1400" b="1">
              <a:solidFill>
                <a:schemeClr val="tx1"/>
              </a:solidFill>
              <a:latin typeface="Times New Roman" panose="02020603050405020304" pitchFamily="18" charset="0"/>
              <a:cs typeface="Times New Roman" panose="02020603050405020304" pitchFamily="18" charset="0"/>
            </a:rPr>
            <a:t>Тезисы </a:t>
          </a:r>
          <a:r>
            <a:rPr lang="ru-RU" sz="1400" b="0">
              <a:solidFill>
                <a:schemeClr val="tx1"/>
              </a:solidFill>
              <a:latin typeface="Times New Roman" panose="02020603050405020304" pitchFamily="18" charset="0"/>
              <a:cs typeface="Times New Roman" panose="02020603050405020304" pitchFamily="18" charset="0"/>
            </a:rPr>
            <a:t>-</a:t>
          </a:r>
          <a:r>
            <a:rPr lang="ru-RU" sz="1400">
              <a:solidFill>
                <a:schemeClr val="tx1"/>
              </a:solidFill>
              <a:latin typeface="Times New Roman" panose="02020603050405020304" pitchFamily="18" charset="0"/>
              <a:cs typeface="Times New Roman" panose="02020603050405020304" pitchFamily="18" charset="0"/>
            </a:rPr>
            <a:t> кратко сформулированные основные положения </a:t>
          </a:r>
          <a:r>
            <a:rPr lang="ru-RU" sz="1400" b="0">
              <a:solidFill>
                <a:schemeClr val="tx1"/>
              </a:solidFill>
              <a:latin typeface="Times New Roman" panose="02020603050405020304" pitchFamily="18" charset="0"/>
              <a:cs typeface="Times New Roman" panose="02020603050405020304" pitchFamily="18" charset="0"/>
            </a:rPr>
            <a:t>доклада</a:t>
          </a:r>
          <a:r>
            <a:rPr lang="ru-RU" sz="1400">
              <a:solidFill>
                <a:schemeClr val="tx1"/>
              </a:solidFill>
              <a:latin typeface="Times New Roman" panose="02020603050405020304" pitchFamily="18" charset="0"/>
              <a:cs typeface="Times New Roman" panose="02020603050405020304" pitchFamily="18" charset="0"/>
            </a:rPr>
            <a:t>, сообщения и т.д.</a:t>
          </a:r>
        </a:p>
      </dgm:t>
    </dgm:pt>
    <dgm:pt modelId="{83958E9A-C417-4DB2-B654-AAB57C73FF76}" type="parTrans" cxnId="{5BB39976-160B-45C2-BB8D-1D66514B18E7}">
      <dgm:prSet/>
      <dgm:spPr/>
      <dgm:t>
        <a:bodyPr/>
        <a:lstStyle/>
        <a:p>
          <a:endParaRPr lang="ru-RU"/>
        </a:p>
      </dgm:t>
    </dgm:pt>
    <dgm:pt modelId="{8102FAD7-92D1-4460-A084-450446AC8543}" type="sibTrans" cxnId="{5BB39976-160B-45C2-BB8D-1D66514B18E7}">
      <dgm:prSet/>
      <dgm:spPr/>
      <dgm:t>
        <a:bodyPr/>
        <a:lstStyle/>
        <a:p>
          <a:endParaRPr lang="ru-RU"/>
        </a:p>
      </dgm:t>
    </dgm:pt>
    <dgm:pt modelId="{0E41CDA2-B8FD-4153-8185-5156DFC6B021}">
      <dgm:prSet custT="1"/>
      <dgm:spPr>
        <a:solidFill>
          <a:schemeClr val="accent2"/>
        </a:solidFill>
      </dgm:spPr>
      <dgm:t>
        <a:bodyPr/>
        <a:lstStyle/>
        <a:p>
          <a:pPr algn="just"/>
          <a:r>
            <a:rPr lang="ru-RU" sz="1400" b="1">
              <a:solidFill>
                <a:schemeClr val="tx1"/>
              </a:solidFill>
              <a:latin typeface="Times New Roman" panose="02020603050405020304" pitchFamily="18" charset="0"/>
              <a:cs typeface="Times New Roman" panose="02020603050405020304" pitchFamily="18" charset="0"/>
            </a:rPr>
            <a:t>Научная статья </a:t>
          </a:r>
          <a:r>
            <a:rPr lang="ru-RU" sz="1400" b="0">
              <a:solidFill>
                <a:schemeClr val="tx1"/>
              </a:solidFill>
              <a:latin typeface="Times New Roman" panose="02020603050405020304" pitchFamily="18" charset="0"/>
              <a:cs typeface="Times New Roman" panose="02020603050405020304" pitchFamily="18" charset="0"/>
            </a:rPr>
            <a:t>-</a:t>
          </a:r>
          <a:r>
            <a:rPr lang="ru-RU" sz="1400">
              <a:solidFill>
                <a:schemeClr val="tx1"/>
              </a:solidFill>
              <a:latin typeface="Times New Roman" panose="02020603050405020304" pitchFamily="18" charset="0"/>
              <a:cs typeface="Times New Roman" panose="02020603050405020304" pitchFamily="18" charset="0"/>
            </a:rPr>
            <a:t> законченное авторское произведение, описывающее результаты оригинального научного исследования или посвящённая рассмотрению ранее опубликованных научных статей, связанных общей темой. </a:t>
          </a:r>
          <a:endParaRPr lang="ru-RU" sz="900">
            <a:latin typeface="Times New Roman" panose="02020603050405020304" pitchFamily="18" charset="0"/>
            <a:cs typeface="Times New Roman" panose="02020603050405020304" pitchFamily="18" charset="0"/>
          </a:endParaRPr>
        </a:p>
      </dgm:t>
    </dgm:pt>
    <dgm:pt modelId="{83877901-FADA-4914-8F59-53BF8E4A000F}" type="parTrans" cxnId="{F7111400-4236-4A03-B6F1-D2F71A426824}">
      <dgm:prSet/>
      <dgm:spPr/>
      <dgm:t>
        <a:bodyPr/>
        <a:lstStyle/>
        <a:p>
          <a:endParaRPr lang="ru-RU"/>
        </a:p>
      </dgm:t>
    </dgm:pt>
    <dgm:pt modelId="{2502E9B5-E368-4900-BD63-4F8CEA3F53E6}" type="sibTrans" cxnId="{F7111400-4236-4A03-B6F1-D2F71A426824}">
      <dgm:prSet/>
      <dgm:spPr/>
      <dgm:t>
        <a:bodyPr/>
        <a:lstStyle/>
        <a:p>
          <a:endParaRPr lang="ru-RU"/>
        </a:p>
      </dgm:t>
    </dgm:pt>
    <dgm:pt modelId="{BAE55198-562B-42F8-8896-553E7DB458D0}" type="pres">
      <dgm:prSet presAssocID="{C354768D-2511-493F-A73A-E8C28165F6FC}" presName="diagram" presStyleCnt="0">
        <dgm:presLayoutVars>
          <dgm:dir/>
          <dgm:resizeHandles val="exact"/>
        </dgm:presLayoutVars>
      </dgm:prSet>
      <dgm:spPr/>
    </dgm:pt>
    <dgm:pt modelId="{BF74A4DA-B531-4D1D-B8AE-F3DCF808909A}" type="pres">
      <dgm:prSet presAssocID="{B767B983-E93A-421D-A80B-2B7EB766136E}" presName="node" presStyleLbl="node1" presStyleIdx="0" presStyleCnt="6" custScaleX="292742" custScaleY="96340" custLinFactNeighborX="-38330" custLinFactNeighborY="1139">
        <dgm:presLayoutVars>
          <dgm:bulletEnabled val="1"/>
        </dgm:presLayoutVars>
      </dgm:prSet>
      <dgm:spPr/>
    </dgm:pt>
    <dgm:pt modelId="{72E0C528-FE9E-4793-A984-94B00CC4C244}" type="pres">
      <dgm:prSet presAssocID="{7506FB3A-AE10-4715-A115-C2065F63A5D9}" presName="sibTrans" presStyleCnt="0"/>
      <dgm:spPr/>
    </dgm:pt>
    <dgm:pt modelId="{2CAAF7E2-8F40-4437-ABBB-DC1F66279CA3}" type="pres">
      <dgm:prSet presAssocID="{E7807456-3FB0-46DF-B86F-13AF01C1100A}" presName="node" presStyleLbl="node1" presStyleIdx="1" presStyleCnt="6" custScaleX="95782" custScaleY="86176" custLinFactNeighborX="-36023" custLinFactNeighborY="-786">
        <dgm:presLayoutVars>
          <dgm:bulletEnabled val="1"/>
        </dgm:presLayoutVars>
      </dgm:prSet>
      <dgm:spPr/>
    </dgm:pt>
    <dgm:pt modelId="{0F7FFB66-9D59-49CF-AD47-195F43244F2A}" type="pres">
      <dgm:prSet presAssocID="{7BC4C9AB-C042-4021-B5AC-5666DAC56318}" presName="sibTrans" presStyleCnt="0"/>
      <dgm:spPr/>
    </dgm:pt>
    <dgm:pt modelId="{E454BD01-4083-4F1D-B603-D608A29A230D}" type="pres">
      <dgm:prSet presAssocID="{9DF9C8BA-0C44-4AB8-BC04-C2BA71C8AE6D}" presName="node" presStyleLbl="node1" presStyleIdx="2" presStyleCnt="6" custScaleX="202656" custScaleY="87261" custLinFactNeighborX="22618" custLinFactNeighborY="-668">
        <dgm:presLayoutVars>
          <dgm:bulletEnabled val="1"/>
        </dgm:presLayoutVars>
      </dgm:prSet>
      <dgm:spPr/>
    </dgm:pt>
    <dgm:pt modelId="{FB7600F9-43E9-4174-B7CE-9FB470A2E27D}" type="pres">
      <dgm:prSet presAssocID="{E7589088-4B0C-48C4-A61E-B50902BE53D8}" presName="sibTrans" presStyleCnt="0"/>
      <dgm:spPr/>
    </dgm:pt>
    <dgm:pt modelId="{E07B3400-0B85-4227-A94A-7DFCB93ACC40}" type="pres">
      <dgm:prSet presAssocID="{45211DFD-2FBC-4A6E-B684-777F2BB1F035}" presName="node" presStyleLbl="node1" presStyleIdx="3" presStyleCnt="6" custScaleX="231618" custScaleY="101116" custLinFactNeighborX="-23203" custLinFactNeighborY="-3397">
        <dgm:presLayoutVars>
          <dgm:bulletEnabled val="1"/>
        </dgm:presLayoutVars>
      </dgm:prSet>
      <dgm:spPr/>
    </dgm:pt>
    <dgm:pt modelId="{6A04F913-AB06-4479-855C-8CC538EE201C}" type="pres">
      <dgm:prSet presAssocID="{C61DA1F9-A4F9-42C8-AD8D-FA285B882880}" presName="sibTrans" presStyleCnt="0"/>
      <dgm:spPr/>
    </dgm:pt>
    <dgm:pt modelId="{8F37FE2D-0F70-4331-B6B7-926523C95E9B}" type="pres">
      <dgm:prSet presAssocID="{F91C9695-CB93-4511-9300-D613105B16CA}" presName="node" presStyleLbl="node1" presStyleIdx="4" presStyleCnt="6" custScaleX="66350" custScaleY="91618" custLinFactNeighborX="24838" custLinFactNeighborY="-5354">
        <dgm:presLayoutVars>
          <dgm:bulletEnabled val="1"/>
        </dgm:presLayoutVars>
      </dgm:prSet>
      <dgm:spPr/>
    </dgm:pt>
    <dgm:pt modelId="{6B072903-7C88-4CF9-9AF1-ED7556224F94}" type="pres">
      <dgm:prSet presAssocID="{8102FAD7-92D1-4460-A084-450446AC8543}" presName="sibTrans" presStyleCnt="0"/>
      <dgm:spPr/>
    </dgm:pt>
    <dgm:pt modelId="{C3224DAA-0CDE-47CE-8810-8F9DE1A06264}" type="pres">
      <dgm:prSet presAssocID="{0E41CDA2-B8FD-4153-8185-5156DFC6B021}" presName="node" presStyleLbl="node1" presStyleIdx="5" presStyleCnt="6" custScaleX="282380" custScaleY="91572" custLinFactNeighborX="36528" custLinFactNeighborY="225">
        <dgm:presLayoutVars>
          <dgm:bulletEnabled val="1"/>
        </dgm:presLayoutVars>
      </dgm:prSet>
      <dgm:spPr/>
    </dgm:pt>
  </dgm:ptLst>
  <dgm:cxnLst>
    <dgm:cxn modelId="{F7111400-4236-4A03-B6F1-D2F71A426824}" srcId="{C354768D-2511-493F-A73A-E8C28165F6FC}" destId="{0E41CDA2-B8FD-4153-8185-5156DFC6B021}" srcOrd="5" destOrd="0" parTransId="{83877901-FADA-4914-8F59-53BF8E4A000F}" sibTransId="{2502E9B5-E368-4900-BD63-4F8CEA3F53E6}"/>
    <dgm:cxn modelId="{801C3209-5486-4103-8A40-4F1912F681C5}" srcId="{C354768D-2511-493F-A73A-E8C28165F6FC}" destId="{9DF9C8BA-0C44-4AB8-BC04-C2BA71C8AE6D}" srcOrd="2" destOrd="0" parTransId="{21F8C55D-48AC-4E4B-8B16-2E99BFFC2D7D}" sibTransId="{E7589088-4B0C-48C4-A61E-B50902BE53D8}"/>
    <dgm:cxn modelId="{A68F4A0C-E842-4337-A564-C3376A00882D}" type="presOf" srcId="{E7807456-3FB0-46DF-B86F-13AF01C1100A}" destId="{2CAAF7E2-8F40-4437-ABBB-DC1F66279CA3}" srcOrd="0" destOrd="0" presId="urn:microsoft.com/office/officeart/2005/8/layout/default"/>
    <dgm:cxn modelId="{4D081E34-D205-4CD7-B3BB-17421DD746A3}" type="presOf" srcId="{F91C9695-CB93-4511-9300-D613105B16CA}" destId="{8F37FE2D-0F70-4331-B6B7-926523C95E9B}" srcOrd="0" destOrd="0" presId="urn:microsoft.com/office/officeart/2005/8/layout/default"/>
    <dgm:cxn modelId="{4402E735-9FC0-4D07-BF1D-0305409F9DB2}" srcId="{C354768D-2511-493F-A73A-E8C28165F6FC}" destId="{B767B983-E93A-421D-A80B-2B7EB766136E}" srcOrd="0" destOrd="0" parTransId="{81A2AC75-4763-4C2F-86E9-DC2B801E2A3F}" sibTransId="{7506FB3A-AE10-4715-A115-C2065F63A5D9}"/>
    <dgm:cxn modelId="{4C71A437-F97A-4410-A312-625FB5BD08CC}" type="presOf" srcId="{9DF9C8BA-0C44-4AB8-BC04-C2BA71C8AE6D}" destId="{E454BD01-4083-4F1D-B603-D608A29A230D}" srcOrd="0" destOrd="0" presId="urn:microsoft.com/office/officeart/2005/8/layout/default"/>
    <dgm:cxn modelId="{347D9A3F-AA3C-44BC-9653-A906CA60430A}" type="presOf" srcId="{45211DFD-2FBC-4A6E-B684-777F2BB1F035}" destId="{E07B3400-0B85-4227-A94A-7DFCB93ACC40}" srcOrd="0" destOrd="0" presId="urn:microsoft.com/office/officeart/2005/8/layout/default"/>
    <dgm:cxn modelId="{5CD7C85C-A14D-4ECF-98CE-979837DC59A6}" srcId="{C354768D-2511-493F-A73A-E8C28165F6FC}" destId="{E7807456-3FB0-46DF-B86F-13AF01C1100A}" srcOrd="1" destOrd="0" parTransId="{06301F94-2486-4FF6-BF23-DB8B92017D69}" sibTransId="{7BC4C9AB-C042-4021-B5AC-5666DAC56318}"/>
    <dgm:cxn modelId="{5BB39976-160B-45C2-BB8D-1D66514B18E7}" srcId="{C354768D-2511-493F-A73A-E8C28165F6FC}" destId="{F91C9695-CB93-4511-9300-D613105B16CA}" srcOrd="4" destOrd="0" parTransId="{83958E9A-C417-4DB2-B654-AAB57C73FF76}" sibTransId="{8102FAD7-92D1-4460-A084-450446AC8543}"/>
    <dgm:cxn modelId="{0BA9299C-F35A-418C-81FE-D6C205984053}" type="presOf" srcId="{B767B983-E93A-421D-A80B-2B7EB766136E}" destId="{BF74A4DA-B531-4D1D-B8AE-F3DCF808909A}" srcOrd="0" destOrd="0" presId="urn:microsoft.com/office/officeart/2005/8/layout/default"/>
    <dgm:cxn modelId="{D78FDFAC-DF1E-4B94-9904-F1A9ADB3570B}" type="presOf" srcId="{0E41CDA2-B8FD-4153-8185-5156DFC6B021}" destId="{C3224DAA-0CDE-47CE-8810-8F9DE1A06264}" srcOrd="0" destOrd="0" presId="urn:microsoft.com/office/officeart/2005/8/layout/default"/>
    <dgm:cxn modelId="{3AE570B9-1CC3-4801-A6D4-231CF27E33F3}" srcId="{C354768D-2511-493F-A73A-E8C28165F6FC}" destId="{45211DFD-2FBC-4A6E-B684-777F2BB1F035}" srcOrd="3" destOrd="0" parTransId="{B4E4F3F5-4144-4E83-8DFB-09CD62C52AEA}" sibTransId="{C61DA1F9-A4F9-42C8-AD8D-FA285B882880}"/>
    <dgm:cxn modelId="{6DD874F2-8F2F-41FA-818B-F1A8618DF6FC}" type="presOf" srcId="{C354768D-2511-493F-A73A-E8C28165F6FC}" destId="{BAE55198-562B-42F8-8896-553E7DB458D0}" srcOrd="0" destOrd="0" presId="urn:microsoft.com/office/officeart/2005/8/layout/default"/>
    <dgm:cxn modelId="{5B0AD406-0FE5-44FF-BECD-52598A2E5288}" type="presParOf" srcId="{BAE55198-562B-42F8-8896-553E7DB458D0}" destId="{BF74A4DA-B531-4D1D-B8AE-F3DCF808909A}" srcOrd="0" destOrd="0" presId="urn:microsoft.com/office/officeart/2005/8/layout/default"/>
    <dgm:cxn modelId="{5D180EFA-F204-478B-8B05-346B1D4EF3D9}" type="presParOf" srcId="{BAE55198-562B-42F8-8896-553E7DB458D0}" destId="{72E0C528-FE9E-4793-A984-94B00CC4C244}" srcOrd="1" destOrd="0" presId="urn:microsoft.com/office/officeart/2005/8/layout/default"/>
    <dgm:cxn modelId="{5663FDD2-A802-4150-A4F9-495B17BB7A1F}" type="presParOf" srcId="{BAE55198-562B-42F8-8896-553E7DB458D0}" destId="{2CAAF7E2-8F40-4437-ABBB-DC1F66279CA3}" srcOrd="2" destOrd="0" presId="urn:microsoft.com/office/officeart/2005/8/layout/default"/>
    <dgm:cxn modelId="{930D3196-A742-4767-89D4-FBA9A3C33165}" type="presParOf" srcId="{BAE55198-562B-42F8-8896-553E7DB458D0}" destId="{0F7FFB66-9D59-49CF-AD47-195F43244F2A}" srcOrd="3" destOrd="0" presId="urn:microsoft.com/office/officeart/2005/8/layout/default"/>
    <dgm:cxn modelId="{4A74EC41-C877-44D0-972F-3B9526A72A13}" type="presParOf" srcId="{BAE55198-562B-42F8-8896-553E7DB458D0}" destId="{E454BD01-4083-4F1D-B603-D608A29A230D}" srcOrd="4" destOrd="0" presId="urn:microsoft.com/office/officeart/2005/8/layout/default"/>
    <dgm:cxn modelId="{E5DBBB04-917B-4A92-8F50-E5999C29F836}" type="presParOf" srcId="{BAE55198-562B-42F8-8896-553E7DB458D0}" destId="{FB7600F9-43E9-4174-B7CE-9FB470A2E27D}" srcOrd="5" destOrd="0" presId="urn:microsoft.com/office/officeart/2005/8/layout/default"/>
    <dgm:cxn modelId="{323F7B20-4F0E-4A88-BCF7-4245907B09C6}" type="presParOf" srcId="{BAE55198-562B-42F8-8896-553E7DB458D0}" destId="{E07B3400-0B85-4227-A94A-7DFCB93ACC40}" srcOrd="6" destOrd="0" presId="urn:microsoft.com/office/officeart/2005/8/layout/default"/>
    <dgm:cxn modelId="{0C29D3BA-D520-4073-9B53-9E6EE4561471}" type="presParOf" srcId="{BAE55198-562B-42F8-8896-553E7DB458D0}" destId="{6A04F913-AB06-4479-855C-8CC538EE201C}" srcOrd="7" destOrd="0" presId="urn:microsoft.com/office/officeart/2005/8/layout/default"/>
    <dgm:cxn modelId="{0EA283DA-5155-42DE-8FD2-1C8AA3A9378E}" type="presParOf" srcId="{BAE55198-562B-42F8-8896-553E7DB458D0}" destId="{8F37FE2D-0F70-4331-B6B7-926523C95E9B}" srcOrd="8" destOrd="0" presId="urn:microsoft.com/office/officeart/2005/8/layout/default"/>
    <dgm:cxn modelId="{C7FD558D-3DD5-44D4-A9DF-1BB89D8F64BF}" type="presParOf" srcId="{BAE55198-562B-42F8-8896-553E7DB458D0}" destId="{6B072903-7C88-4CF9-9AF1-ED7556224F94}" srcOrd="9" destOrd="0" presId="urn:microsoft.com/office/officeart/2005/8/layout/default"/>
    <dgm:cxn modelId="{5482CE43-3A33-4963-83B4-47228568351C}" type="presParOf" srcId="{BAE55198-562B-42F8-8896-553E7DB458D0}" destId="{C3224DAA-0CDE-47CE-8810-8F9DE1A0626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4A4DA-B531-4D1D-B8AE-F3DCF808909A}">
      <dsp:nvSpPr>
        <dsp:cNvPr id="0" name=""/>
        <dsp:cNvSpPr/>
      </dsp:nvSpPr>
      <dsp:spPr>
        <a:xfrm>
          <a:off x="0" y="18655"/>
          <a:ext cx="6675312" cy="1318088"/>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u-RU" sz="1400" b="1" kern="1200">
              <a:solidFill>
                <a:schemeClr val="tx1"/>
              </a:solidFill>
              <a:latin typeface="Times New Roman" panose="02020603050405020304" pitchFamily="18" charset="0"/>
              <a:cs typeface="Times New Roman" panose="02020603050405020304" pitchFamily="18" charset="0"/>
            </a:rPr>
            <a:t>Реферат </a:t>
          </a:r>
          <a:r>
            <a:rPr lang="ru-RU" sz="1400" kern="1200">
              <a:solidFill>
                <a:schemeClr val="tx1"/>
              </a:solidFill>
              <a:latin typeface="Times New Roman" panose="02020603050405020304" pitchFamily="18" charset="0"/>
              <a:cs typeface="Times New Roman" panose="02020603050405020304" pitchFamily="18" charset="0"/>
            </a:rPr>
            <a:t>(от лат. </a:t>
          </a:r>
          <a:r>
            <a:rPr lang="ru-RU" sz="1400" i="1" kern="1200" err="1">
              <a:solidFill>
                <a:schemeClr val="tx1"/>
              </a:solidFill>
              <a:latin typeface="Times New Roman" panose="02020603050405020304" pitchFamily="18" charset="0"/>
              <a:cs typeface="Times New Roman" panose="02020603050405020304" pitchFamily="18" charset="0"/>
            </a:rPr>
            <a:t>refero</a:t>
          </a:r>
          <a:r>
            <a:rPr lang="ru-RU" sz="1400" i="1" kern="1200">
              <a:solidFill>
                <a:schemeClr val="tx1"/>
              </a:solidFill>
              <a:latin typeface="Times New Roman" panose="02020603050405020304" pitchFamily="18" charset="0"/>
              <a:cs typeface="Times New Roman" panose="02020603050405020304" pitchFamily="18" charset="0"/>
            </a:rPr>
            <a:t> </a:t>
          </a:r>
          <a:r>
            <a:rPr lang="ru-RU" sz="1400" kern="1200">
              <a:solidFill>
                <a:schemeClr val="tx1"/>
              </a:solidFill>
              <a:latin typeface="Times New Roman" panose="02020603050405020304" pitchFamily="18" charset="0"/>
              <a:cs typeface="Times New Roman" panose="02020603050405020304" pitchFamily="18" charset="0"/>
            </a:rPr>
            <a:t>- сообщаю, докладываю) - это краткое изложение содержания отдельного документа, его части или совокупности документов, включающее основные сведения и выводы, а также количественные и качественные данные об объектах описания. В высшем учебном заведении реферат – это индивидуальная научно-исследовательская работа студента, раскрывающая суть исследуемой проблемы с различных пози­ций и точек зрения, с формированием самостоятельных выводов.</a:t>
          </a:r>
          <a:endParaRPr lang="ru-RU" sz="1400" kern="1200">
            <a:latin typeface="Times New Roman" panose="02020603050405020304" pitchFamily="18" charset="0"/>
            <a:cs typeface="Times New Roman" panose="02020603050405020304" pitchFamily="18" charset="0"/>
          </a:endParaRPr>
        </a:p>
      </dsp:txBody>
      <dsp:txXfrm>
        <a:off x="0" y="18655"/>
        <a:ext cx="6675312" cy="1318088"/>
      </dsp:txXfrm>
    </dsp:sp>
    <dsp:sp modelId="{2CAAF7E2-8F40-4437-ABBB-DC1F66279CA3}">
      <dsp:nvSpPr>
        <dsp:cNvPr id="0" name=""/>
        <dsp:cNvSpPr/>
      </dsp:nvSpPr>
      <dsp:spPr>
        <a:xfrm>
          <a:off x="0" y="1545856"/>
          <a:ext cx="2184089" cy="1179028"/>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endParaRPr lang="ru-RU" sz="1400" b="1" kern="1200">
            <a:solidFill>
              <a:schemeClr val="tx1"/>
            </a:solidFill>
            <a:latin typeface="Arial Narrow" panose="020B0606020202030204" pitchFamily="34" charset="0"/>
          </a:endParaRPr>
        </a:p>
        <a:p>
          <a:pPr marL="0" lvl="0" indent="0" algn="just" defTabSz="622300">
            <a:lnSpc>
              <a:spcPct val="90000"/>
            </a:lnSpc>
            <a:spcBef>
              <a:spcPct val="0"/>
            </a:spcBef>
            <a:spcAft>
              <a:spcPct val="35000"/>
            </a:spcAft>
            <a:buNone/>
          </a:pPr>
          <a:r>
            <a:rPr lang="ru-RU" sz="1400" b="1" kern="1200">
              <a:solidFill>
                <a:schemeClr val="tx1"/>
              </a:solidFill>
              <a:latin typeface="Times New Roman" panose="02020603050405020304" pitchFamily="18" charset="0"/>
              <a:cs typeface="Times New Roman" panose="02020603050405020304" pitchFamily="18" charset="0"/>
            </a:rPr>
            <a:t>Доклад</a:t>
          </a:r>
          <a:r>
            <a:rPr lang="ru-RU" sz="1400" kern="1200">
              <a:solidFill>
                <a:schemeClr val="tx1"/>
              </a:solidFill>
              <a:latin typeface="Times New Roman" panose="02020603050405020304" pitchFamily="18" charset="0"/>
              <a:cs typeface="Times New Roman" panose="02020603050405020304" pitchFamily="18" charset="0"/>
            </a:rPr>
            <a:t> - </a:t>
          </a:r>
          <a:r>
            <a:rPr lang="ru-RU" sz="1400" b="1" kern="1200">
              <a:solidFill>
                <a:schemeClr val="tx1"/>
              </a:solidFill>
              <a:latin typeface="Times New Roman" panose="02020603050405020304" pitchFamily="18" charset="0"/>
              <a:cs typeface="Times New Roman" panose="02020603050405020304" pitchFamily="18" charset="0"/>
            </a:rPr>
            <a:t>это</a:t>
          </a:r>
          <a:r>
            <a:rPr lang="ru-RU" sz="1400" kern="1200">
              <a:solidFill>
                <a:schemeClr val="tx1"/>
              </a:solidFill>
              <a:latin typeface="Times New Roman" panose="02020603050405020304" pitchFamily="18" charset="0"/>
              <a:cs typeface="Times New Roman" panose="02020603050405020304" pitchFamily="18" charset="0"/>
            </a:rPr>
            <a:t> развернутое устное сообщение на какую-либо тему, сделанное публично, т.е. в присутствии слушателей.</a:t>
          </a:r>
        </a:p>
        <a:p>
          <a:pPr marL="0" lvl="0" indent="0" algn="ctr" defTabSz="622300">
            <a:lnSpc>
              <a:spcPct val="90000"/>
            </a:lnSpc>
            <a:spcBef>
              <a:spcPct val="0"/>
            </a:spcBef>
            <a:spcAft>
              <a:spcPct val="35000"/>
            </a:spcAft>
            <a:buNone/>
          </a:pPr>
          <a:endParaRPr lang="ru-RU" sz="1400" kern="1200"/>
        </a:p>
      </dsp:txBody>
      <dsp:txXfrm>
        <a:off x="0" y="1545856"/>
        <a:ext cx="2184089" cy="1179028"/>
      </dsp:txXfrm>
    </dsp:sp>
    <dsp:sp modelId="{E454BD01-4083-4F1D-B603-D608A29A230D}">
      <dsp:nvSpPr>
        <dsp:cNvPr id="0" name=""/>
        <dsp:cNvSpPr/>
      </dsp:nvSpPr>
      <dsp:spPr>
        <a:xfrm>
          <a:off x="3588355" y="1540048"/>
          <a:ext cx="4621107" cy="1193872"/>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u-RU" sz="1400" b="1" kern="1200">
              <a:solidFill>
                <a:schemeClr val="tx1"/>
              </a:solidFill>
              <a:latin typeface="Times New Roman" panose="02020603050405020304" pitchFamily="18" charset="0"/>
              <a:cs typeface="Times New Roman" panose="02020603050405020304" pitchFamily="18" charset="0"/>
            </a:rPr>
            <a:t>Эссе</a:t>
          </a:r>
          <a:r>
            <a:rPr lang="ru-RU" sz="1400" kern="1200">
              <a:solidFill>
                <a:schemeClr val="tx1"/>
              </a:solidFill>
              <a:latin typeface="Times New Roman" panose="02020603050405020304" pitchFamily="18" charset="0"/>
              <a:cs typeface="Times New Roman" panose="02020603050405020304" pitchFamily="18" charset="0"/>
            </a:rPr>
            <a:t> - это сочинение-рассуждение небольшого объема и свободной композиции, трактующее частную тему и представляющее попытку передать индивидуальные впечатления и соображения, так или иначе с нею связанные. Эссе - яркое, образное, личностное, пишется непринужденно и свободно.</a:t>
          </a:r>
          <a:endParaRPr lang="ru-RU" sz="1400" kern="1200">
            <a:latin typeface="Times New Roman" panose="02020603050405020304" pitchFamily="18" charset="0"/>
            <a:cs typeface="Times New Roman" panose="02020603050405020304" pitchFamily="18" charset="0"/>
          </a:endParaRPr>
        </a:p>
      </dsp:txBody>
      <dsp:txXfrm>
        <a:off x="3588355" y="1540048"/>
        <a:ext cx="4621107" cy="1193872"/>
      </dsp:txXfrm>
    </dsp:sp>
    <dsp:sp modelId="{E07B3400-0B85-4227-A94A-7DFCB93ACC40}">
      <dsp:nvSpPr>
        <dsp:cNvPr id="0" name=""/>
        <dsp:cNvSpPr/>
      </dsp:nvSpPr>
      <dsp:spPr>
        <a:xfrm>
          <a:off x="136753" y="2924611"/>
          <a:ext cx="5281519" cy="1383431"/>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u-RU" sz="1400" b="1" kern="1200">
              <a:solidFill>
                <a:schemeClr val="tx1"/>
              </a:solidFill>
              <a:latin typeface="Times New Roman" panose="02020603050405020304" pitchFamily="18" charset="0"/>
              <a:cs typeface="Times New Roman" panose="02020603050405020304" pitchFamily="18" charset="0"/>
            </a:rPr>
            <a:t>Научный отчет </a:t>
          </a:r>
          <a:r>
            <a:rPr lang="ru-RU" sz="1400" kern="1200">
              <a:solidFill>
                <a:schemeClr val="tx1"/>
              </a:solidFill>
              <a:latin typeface="Times New Roman" panose="02020603050405020304" pitchFamily="18" charset="0"/>
              <a:cs typeface="Times New Roman" panose="02020603050405020304" pitchFamily="18" charset="0"/>
            </a:rPr>
            <a:t>- научный документ, содержащий подробное описание методики, хода исследования (разработки), результаты, а также выводы, полученные в итоге научно-исследовательской или опытно-конструкторской работы; назначение документа – исчерпывающе осветить выполненную работу по ее завершении или за определенный промежуток времени. </a:t>
          </a:r>
          <a:endParaRPr lang="ru-RU" sz="1400" kern="1200">
            <a:latin typeface="Times New Roman" panose="02020603050405020304" pitchFamily="18" charset="0"/>
            <a:cs typeface="Times New Roman" panose="02020603050405020304" pitchFamily="18" charset="0"/>
          </a:endParaRPr>
        </a:p>
      </dsp:txBody>
      <dsp:txXfrm>
        <a:off x="136753" y="2924611"/>
        <a:ext cx="5281519" cy="1383431"/>
      </dsp:txXfrm>
    </dsp:sp>
    <dsp:sp modelId="{8F37FE2D-0F70-4331-B6B7-926523C95E9B}">
      <dsp:nvSpPr>
        <dsp:cNvPr id="0" name=""/>
        <dsp:cNvSpPr/>
      </dsp:nvSpPr>
      <dsp:spPr>
        <a:xfrm>
          <a:off x="6741765" y="2962810"/>
          <a:ext cx="1512960" cy="1253483"/>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u-RU" sz="1400" b="1" kern="1200">
              <a:solidFill>
                <a:schemeClr val="tx1"/>
              </a:solidFill>
              <a:latin typeface="Times New Roman" panose="02020603050405020304" pitchFamily="18" charset="0"/>
              <a:cs typeface="Times New Roman" panose="02020603050405020304" pitchFamily="18" charset="0"/>
            </a:rPr>
            <a:t>Тезисы </a:t>
          </a:r>
          <a:r>
            <a:rPr lang="ru-RU" sz="1400" b="0" kern="1200">
              <a:solidFill>
                <a:schemeClr val="tx1"/>
              </a:solidFill>
              <a:latin typeface="Times New Roman" panose="02020603050405020304" pitchFamily="18" charset="0"/>
              <a:cs typeface="Times New Roman" panose="02020603050405020304" pitchFamily="18" charset="0"/>
            </a:rPr>
            <a:t>-</a:t>
          </a:r>
          <a:r>
            <a:rPr lang="ru-RU" sz="1400" kern="1200">
              <a:solidFill>
                <a:schemeClr val="tx1"/>
              </a:solidFill>
              <a:latin typeface="Times New Roman" panose="02020603050405020304" pitchFamily="18" charset="0"/>
              <a:cs typeface="Times New Roman" panose="02020603050405020304" pitchFamily="18" charset="0"/>
            </a:rPr>
            <a:t> кратко сформулированные основные положения </a:t>
          </a:r>
          <a:r>
            <a:rPr lang="ru-RU" sz="1400" b="0" kern="1200">
              <a:solidFill>
                <a:schemeClr val="tx1"/>
              </a:solidFill>
              <a:latin typeface="Times New Roman" panose="02020603050405020304" pitchFamily="18" charset="0"/>
              <a:cs typeface="Times New Roman" panose="02020603050405020304" pitchFamily="18" charset="0"/>
            </a:rPr>
            <a:t>доклада</a:t>
          </a:r>
          <a:r>
            <a:rPr lang="ru-RU" sz="1400" kern="1200">
              <a:solidFill>
                <a:schemeClr val="tx1"/>
              </a:solidFill>
              <a:latin typeface="Times New Roman" panose="02020603050405020304" pitchFamily="18" charset="0"/>
              <a:cs typeface="Times New Roman" panose="02020603050405020304" pitchFamily="18" charset="0"/>
            </a:rPr>
            <a:t>, сообщения и т.д.</a:t>
          </a:r>
        </a:p>
      </dsp:txBody>
      <dsp:txXfrm>
        <a:off x="6741765" y="2962810"/>
        <a:ext cx="1512960" cy="1253483"/>
      </dsp:txXfrm>
    </dsp:sp>
    <dsp:sp modelId="{C3224DAA-0CDE-47CE-8810-8F9DE1A06264}">
      <dsp:nvSpPr>
        <dsp:cNvPr id="0" name=""/>
        <dsp:cNvSpPr/>
      </dsp:nvSpPr>
      <dsp:spPr>
        <a:xfrm>
          <a:off x="1879998" y="4585618"/>
          <a:ext cx="6439030" cy="1252854"/>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ru-RU" sz="1400" b="1" kern="1200">
              <a:solidFill>
                <a:schemeClr val="tx1"/>
              </a:solidFill>
              <a:latin typeface="Times New Roman" panose="02020603050405020304" pitchFamily="18" charset="0"/>
              <a:cs typeface="Times New Roman" panose="02020603050405020304" pitchFamily="18" charset="0"/>
            </a:rPr>
            <a:t>Научная статья </a:t>
          </a:r>
          <a:r>
            <a:rPr lang="ru-RU" sz="1400" b="0" kern="1200">
              <a:solidFill>
                <a:schemeClr val="tx1"/>
              </a:solidFill>
              <a:latin typeface="Times New Roman" panose="02020603050405020304" pitchFamily="18" charset="0"/>
              <a:cs typeface="Times New Roman" panose="02020603050405020304" pitchFamily="18" charset="0"/>
            </a:rPr>
            <a:t>-</a:t>
          </a:r>
          <a:r>
            <a:rPr lang="ru-RU" sz="1400" kern="1200">
              <a:solidFill>
                <a:schemeClr val="tx1"/>
              </a:solidFill>
              <a:latin typeface="Times New Roman" panose="02020603050405020304" pitchFamily="18" charset="0"/>
              <a:cs typeface="Times New Roman" panose="02020603050405020304" pitchFamily="18" charset="0"/>
            </a:rPr>
            <a:t> законченное авторское произведение, описывающее результаты оригинального научного исследования или посвящённая рассмотрению ранее опубликованных научных статей, связанных общей темой. </a:t>
          </a:r>
          <a:endParaRPr lang="ru-RU" sz="900" kern="1200">
            <a:latin typeface="Times New Roman" panose="02020603050405020304" pitchFamily="18" charset="0"/>
            <a:cs typeface="Times New Roman" panose="02020603050405020304" pitchFamily="18" charset="0"/>
          </a:endParaRPr>
        </a:p>
      </dsp:txBody>
      <dsp:txXfrm>
        <a:off x="1879998" y="4585618"/>
        <a:ext cx="6439030" cy="12528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489" name="Rectangle 177"/>
          <p:cNvSpPr>
            <a:spLocks noGrp="1" noChangeArrowheads="1"/>
          </p:cNvSpPr>
          <p:nvPr>
            <p:ph type="ctrTitle" sz="quarter"/>
          </p:nvPr>
        </p:nvSpPr>
        <p:spPr bwMode="auto">
          <a:xfrm>
            <a:off x="1293813" y="1663700"/>
            <a:ext cx="6821487" cy="1470025"/>
          </a:xfrm>
          <a:prstGeom prst="rect">
            <a:avLst/>
          </a:prstGeom>
        </p:spPr>
        <p:txBody>
          <a:bodyPr/>
          <a:lstStyle>
            <a:lvl1pPr algn="ctr">
              <a:defRPr sz="4000">
                <a:solidFill>
                  <a:srgbClr val="293E00"/>
                </a:solidFill>
              </a:defRPr>
            </a:lvl1pPr>
          </a:lstStyle>
          <a:p>
            <a:r>
              <a:rPr lang="ru-RU"/>
              <a:t>Образец заголовка</a:t>
            </a:r>
            <a:endParaRPr lang="zh-CN" altLang="en-US"/>
          </a:p>
        </p:txBody>
      </p:sp>
    </p:spTree>
    <p:extLst>
      <p:ext uri="{BB962C8B-B14F-4D97-AF65-F5344CB8AC3E}">
        <p14:creationId xmlns:p14="http://schemas.microsoft.com/office/powerpoint/2010/main" val="29890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标题 1"/>
          <p:cNvSpPr>
            <a:spLocks noGrp="1"/>
          </p:cNvSpPr>
          <p:nvPr>
            <p:ph type="title"/>
          </p:nvPr>
        </p:nvSpPr>
        <p:spPr>
          <a:xfrm>
            <a:off x="1101725" y="169863"/>
            <a:ext cx="7848600" cy="609600"/>
          </a:xfrm>
          <a:prstGeom prst="rect">
            <a:avLst/>
          </a:prstGeom>
        </p:spPr>
        <p:txBody>
          <a:bodyPr/>
          <a:lstStyle/>
          <a:p>
            <a:r>
              <a:rPr lang="ru-RU"/>
              <a:t>Образец заголовка</a:t>
            </a:r>
            <a:endParaRPr lang="zh-CN" altLang="en-US"/>
          </a:p>
        </p:txBody>
      </p:sp>
      <p:sp>
        <p:nvSpPr>
          <p:cNvPr id="3" name="内容占位符 2"/>
          <p:cNvSpPr>
            <a:spLocks noGrp="1"/>
          </p:cNvSpPr>
          <p:nvPr>
            <p:ph idx="1"/>
          </p:nvPr>
        </p:nvSpPr>
        <p:spPr/>
        <p:txBody>
          <a:bodyPr/>
          <a:lstStyle/>
          <a:p>
            <a:pPr lvl="0"/>
            <a:r>
              <a:rPr lang="ru-RU" altLang="ko-KR"/>
              <a:t>Образец текста</a:t>
            </a:r>
          </a:p>
          <a:p>
            <a:pPr lvl="1"/>
            <a:r>
              <a:rPr lang="ru-RU" altLang="ko-KR"/>
              <a:t>Второй уровень</a:t>
            </a:r>
          </a:p>
          <a:p>
            <a:pPr lvl="2"/>
            <a:r>
              <a:rPr lang="ru-RU" altLang="ko-KR"/>
              <a:t>Третий уровень</a:t>
            </a:r>
          </a:p>
          <a:p>
            <a:pPr lvl="3"/>
            <a:r>
              <a:rPr lang="ru-RU" altLang="ko-KR"/>
              <a:t>Четвертый уровень</a:t>
            </a:r>
          </a:p>
        </p:txBody>
      </p:sp>
    </p:spTree>
    <p:extLst>
      <p:ext uri="{BB962C8B-B14F-4D97-AF65-F5344CB8AC3E}">
        <p14:creationId xmlns:p14="http://schemas.microsoft.com/office/powerpoint/2010/main" val="6298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900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Rectangle 22">
            <a:extLst>
              <a:ext uri="{FF2B5EF4-FFF2-40B4-BE49-F238E27FC236}">
                <a16:creationId xmlns:a16="http://schemas.microsoft.com/office/drawing/2014/main" id="{E3EA5333-497A-8F44-4BE7-1DE2731E7C9D}"/>
              </a:ext>
            </a:extLst>
          </p:cNvPr>
          <p:cNvSpPr>
            <a:spLocks noGrp="1" noChangeArrowheads="1"/>
          </p:cNvSpPr>
          <p:nvPr>
            <p:ph type="body" idx="1"/>
          </p:nvPr>
        </p:nvSpPr>
        <p:spPr bwMode="auto">
          <a:xfrm>
            <a:off x="830263" y="1209675"/>
            <a:ext cx="784383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p:txBody>
      </p:sp>
      <p:sp>
        <p:nvSpPr>
          <p:cNvPr id="5" name="矩形 4">
            <a:extLst>
              <a:ext uri="{FF2B5EF4-FFF2-40B4-BE49-F238E27FC236}">
                <a16:creationId xmlns:a16="http://schemas.microsoft.com/office/drawing/2014/main" id="{572E494A-CA44-D2F7-37BE-EBB811F059F7}"/>
              </a:ext>
            </a:extLst>
          </p:cNvPr>
          <p:cNvSpPr/>
          <p:nvPr/>
        </p:nvSpPr>
        <p:spPr>
          <a:xfrm>
            <a:off x="6372225" y="6481763"/>
            <a:ext cx="2771775" cy="307975"/>
          </a:xfrm>
          <a:prstGeom prst="rect">
            <a:avLst/>
          </a:prstGeom>
        </p:spPr>
        <p:txBody>
          <a:bodyPr wrap="none">
            <a:spAutoFit/>
          </a:bodyPr>
          <a:lstStyle/>
          <a:p>
            <a:pPr algn="ctr" eaLnBrk="1" hangingPunct="1">
              <a:defRPr/>
            </a:pPr>
            <a:r>
              <a:rPr lang="en-US" altLang="zh-CN">
                <a:solidFill>
                  <a:srgbClr val="6F6F6F"/>
                </a:solidFill>
                <a:effectLst>
                  <a:outerShdw blurRad="38100" dist="38100" dir="2700000" algn="tl">
                    <a:srgbClr val="C0C0C0"/>
                  </a:outerShdw>
                </a:effectLst>
                <a:ea typeface="Gulim" panose="020B0503020000020004" pitchFamily="34" charset="-127"/>
              </a:rPr>
              <a:t>Copyright © Wondershare Software</a:t>
            </a:r>
            <a:endParaRPr lang="zh-CN" altLang="en-US">
              <a:solidFill>
                <a:srgbClr val="6F6F6F"/>
              </a:solidFill>
              <a:effectLst>
                <a:outerShdw blurRad="38100" dist="38100" dir="2700000" algn="tl">
                  <a:srgbClr val="C0C0C0"/>
                </a:outerShdw>
              </a:effectLst>
              <a:ea typeface="Gulim" panose="020B0503020000020004" pitchFamily="34" charset="-127"/>
            </a:endParaRPr>
          </a:p>
        </p:txBody>
      </p:sp>
      <p:sp>
        <p:nvSpPr>
          <p:cNvPr id="1028" name="Title Placeholder 5">
            <a:extLst>
              <a:ext uri="{FF2B5EF4-FFF2-40B4-BE49-F238E27FC236}">
                <a16:creationId xmlns:a16="http://schemas.microsoft.com/office/drawing/2014/main" id="{E54430D2-2D0D-719D-89ED-DFE001C83CB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zh-CN"/>
              <a:t>Образец заголовка</a:t>
            </a:r>
            <a:endParaRPr lang="en-US" altLang="zh-CN"/>
          </a:p>
        </p:txBody>
      </p:sp>
    </p:spTree>
  </p:cSld>
  <p:clrMap bg1="lt1" tx1="dk1" bg2="lt2" tx2="dk2" accent1="accent1" accent2="accent2" accent3="accent3" accent4="accent4" accent5="accent5" accent6="accent6" hlink="hlink" folHlink="folHlink"/>
  <p:sldLayoutIdLst>
    <p:sldLayoutId id="2147483743" r:id="rId1"/>
    <p:sldLayoutId id="2147483741" r:id="rId2"/>
    <p:sldLayoutId id="2147483742" r:id="rId3"/>
  </p:sldLayoutIdLst>
  <p:hf sldNum="0" hdr="0" dt="0"/>
  <p:txStyles>
    <p:titleStyle>
      <a:lvl1pPr algn="l" rtl="0" eaLnBrk="0" fontAlgn="base" hangingPunct="0">
        <a:spcBef>
          <a:spcPct val="0"/>
        </a:spcBef>
        <a:spcAft>
          <a:spcPct val="0"/>
        </a:spcAft>
        <a:defRPr sz="3200" b="1">
          <a:solidFill>
            <a:schemeClr val="accent2"/>
          </a:solidFill>
          <a:latin typeface="+mj-lt"/>
          <a:ea typeface="+mj-ea"/>
          <a:cs typeface="+mj-cs"/>
        </a:defRPr>
      </a:lvl1pPr>
      <a:lvl2pPr algn="l" rtl="0" eaLnBrk="0" fontAlgn="base" hangingPunct="0">
        <a:spcBef>
          <a:spcPct val="0"/>
        </a:spcBef>
        <a:spcAft>
          <a:spcPct val="0"/>
        </a:spcAft>
        <a:defRPr sz="3200" b="1">
          <a:solidFill>
            <a:schemeClr val="accent2"/>
          </a:solidFill>
          <a:latin typeface="Verdana" pitchFamily="34" charset="0"/>
        </a:defRPr>
      </a:lvl2pPr>
      <a:lvl3pPr algn="l" rtl="0" eaLnBrk="0" fontAlgn="base" hangingPunct="0">
        <a:spcBef>
          <a:spcPct val="0"/>
        </a:spcBef>
        <a:spcAft>
          <a:spcPct val="0"/>
        </a:spcAft>
        <a:defRPr sz="3200" b="1">
          <a:solidFill>
            <a:schemeClr val="accent2"/>
          </a:solidFill>
          <a:latin typeface="Verdana" pitchFamily="34" charset="0"/>
        </a:defRPr>
      </a:lvl3pPr>
      <a:lvl4pPr algn="l" rtl="0" eaLnBrk="0" fontAlgn="base" hangingPunct="0">
        <a:spcBef>
          <a:spcPct val="0"/>
        </a:spcBef>
        <a:spcAft>
          <a:spcPct val="0"/>
        </a:spcAft>
        <a:defRPr sz="3200" b="1">
          <a:solidFill>
            <a:schemeClr val="accent2"/>
          </a:solidFill>
          <a:latin typeface="Verdana" pitchFamily="34" charset="0"/>
        </a:defRPr>
      </a:lvl4pPr>
      <a:lvl5pPr algn="l" rtl="0" eaLnBrk="0" fontAlgn="base" hangingPunct="0">
        <a:spcBef>
          <a:spcPct val="0"/>
        </a:spcBef>
        <a:spcAft>
          <a:spcPct val="0"/>
        </a:spcAft>
        <a:defRPr sz="3200" b="1">
          <a:solidFill>
            <a:schemeClr val="accent2"/>
          </a:solidFill>
          <a:latin typeface="Verdana" pitchFamily="34" charset="0"/>
        </a:defRPr>
      </a:lvl5pPr>
      <a:lvl6pPr marL="457200" algn="l" rtl="0" eaLnBrk="1" fontAlgn="base" hangingPunct="1">
        <a:spcBef>
          <a:spcPct val="0"/>
        </a:spcBef>
        <a:spcAft>
          <a:spcPct val="0"/>
        </a:spcAft>
        <a:defRPr sz="3200" b="1">
          <a:solidFill>
            <a:schemeClr val="accent2"/>
          </a:solidFill>
          <a:latin typeface="Verdana" pitchFamily="34" charset="0"/>
        </a:defRPr>
      </a:lvl6pPr>
      <a:lvl7pPr marL="914400" algn="l" rtl="0" eaLnBrk="1" fontAlgn="base" hangingPunct="1">
        <a:spcBef>
          <a:spcPct val="0"/>
        </a:spcBef>
        <a:spcAft>
          <a:spcPct val="0"/>
        </a:spcAft>
        <a:defRPr sz="3200" b="1">
          <a:solidFill>
            <a:schemeClr val="accent2"/>
          </a:solidFill>
          <a:latin typeface="Verdana" pitchFamily="34" charset="0"/>
        </a:defRPr>
      </a:lvl7pPr>
      <a:lvl8pPr marL="1371600" algn="l" rtl="0" eaLnBrk="1" fontAlgn="base" hangingPunct="1">
        <a:spcBef>
          <a:spcPct val="0"/>
        </a:spcBef>
        <a:spcAft>
          <a:spcPct val="0"/>
        </a:spcAft>
        <a:defRPr sz="3200" b="1">
          <a:solidFill>
            <a:schemeClr val="accent2"/>
          </a:solidFill>
          <a:latin typeface="Verdana" pitchFamily="34" charset="0"/>
        </a:defRPr>
      </a:lvl8pPr>
      <a:lvl9pPr marL="1828800" algn="l" rtl="0" eaLnBrk="1" fontAlgn="base" hangingPunct="1">
        <a:spcBef>
          <a:spcPct val="0"/>
        </a:spcBef>
        <a:spcAft>
          <a:spcPct val="0"/>
        </a:spcAft>
        <a:defRPr sz="32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u"/>
        <a:defRPr sz="20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accent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1600">
          <a:solidFill>
            <a:schemeClr val="tx1"/>
          </a:solidFill>
          <a:latin typeface="+mn-lt"/>
        </a:defRPr>
      </a:lvl4pPr>
      <a:lvl5pPr marL="2057400" indent="-228600" algn="l" rtl="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mn-lt"/>
        </a:defRPr>
      </a:lvl5pPr>
      <a:lvl6pPr marL="25146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6pPr>
      <a:lvl7pPr marL="29718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7pPr>
      <a:lvl8pPr marL="34290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8pPr>
      <a:lvl9pPr marL="38862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mailto:iivanov@mail.ru"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382">
            <a:extLst>
              <a:ext uri="{FF2B5EF4-FFF2-40B4-BE49-F238E27FC236}">
                <a16:creationId xmlns:a16="http://schemas.microsoft.com/office/drawing/2014/main" id="{2C835841-8740-180B-550D-D555DAB63CAE}"/>
              </a:ext>
            </a:extLst>
          </p:cNvPr>
          <p:cNvSpPr>
            <a:spLocks noGrp="1"/>
          </p:cNvSpPr>
          <p:nvPr>
            <p:ph type="ctrTitle" sz="quarter"/>
          </p:nvPr>
        </p:nvSpPr>
        <p:spPr bwMode="black">
          <a:xfrm>
            <a:off x="673100" y="1960563"/>
            <a:ext cx="8121650" cy="2455862"/>
          </a:xfrm>
          <a:noFill/>
        </p:spPr>
        <p:txBody>
          <a:bodyPr>
            <a:spAutoFit/>
          </a:bodyPr>
          <a:lstStyle/>
          <a:p>
            <a:pPr eaLnBrk="1" hangingPunct="1">
              <a:lnSpc>
                <a:spcPct val="80000"/>
              </a:lnSpc>
            </a:pPr>
            <a:br>
              <a:rPr lang="ru-RU" altLang="ko-KR" sz="2400" b="0">
                <a:latin typeface="Times New Roman" panose="02020603050405020304" pitchFamily="18" charset="0"/>
                <a:ea typeface="Gulim" panose="020B0600000101010101" pitchFamily="34" charset="-127"/>
                <a:cs typeface="Times New Roman" panose="02020603050405020304" pitchFamily="18" charset="0"/>
              </a:rPr>
            </a:br>
            <a:br>
              <a:rPr lang="ru-RU" altLang="ko-KR" sz="2400">
                <a:latin typeface="Arial Narrow" panose="020B0606020202030204" pitchFamily="34" charset="0"/>
                <a:ea typeface="Gulim" panose="020B0600000101010101" pitchFamily="34" charset="-127"/>
                <a:cs typeface="Times New Roman" panose="02020603050405020304" pitchFamily="18" charset="0"/>
              </a:rPr>
            </a:br>
            <a:br>
              <a:rPr lang="ru-RU" altLang="ko-KR" sz="2400">
                <a:latin typeface="Arial Narrow" panose="020B0606020202030204" pitchFamily="34" charset="0"/>
                <a:ea typeface="Gulim" panose="020B0600000101010101" pitchFamily="34" charset="-127"/>
                <a:cs typeface="Times New Roman" panose="02020603050405020304" pitchFamily="18" charset="0"/>
              </a:rPr>
            </a:br>
            <a:r>
              <a:rPr lang="ru-RU" altLang="ko-KR" sz="2400">
                <a:latin typeface="Times New Roman" panose="02020603050405020304" pitchFamily="18" charset="0"/>
                <a:ea typeface="Gulim" panose="020B0600000101010101" pitchFamily="34" charset="-127"/>
                <a:cs typeface="Times New Roman" panose="02020603050405020304" pitchFamily="18" charset="0"/>
              </a:rPr>
              <a:t>КАК ПРАВИЛЬНО НАПИСАТЬ </a:t>
            </a:r>
            <a:br>
              <a:rPr lang="ru-RU" altLang="ko-KR" sz="2400">
                <a:latin typeface="Times New Roman" panose="02020603050405020304" pitchFamily="18" charset="0"/>
                <a:ea typeface="Gulim" panose="020B0600000101010101" pitchFamily="34" charset="-127"/>
                <a:cs typeface="Times New Roman" panose="02020603050405020304" pitchFamily="18" charset="0"/>
              </a:rPr>
            </a:br>
            <a:r>
              <a:rPr lang="ru-RU" altLang="ko-KR" sz="3600">
                <a:latin typeface="Times New Roman" panose="02020603050405020304" pitchFamily="18" charset="0"/>
                <a:ea typeface="Gulim" panose="020B0600000101010101" pitchFamily="34" charset="-127"/>
                <a:cs typeface="Times New Roman" panose="02020603050405020304" pitchFamily="18" charset="0"/>
              </a:rPr>
              <a:t>НАУЧНУЮ СТАТЬЮ</a:t>
            </a:r>
            <a:br>
              <a:rPr lang="ru-RU" altLang="ko-KR" sz="3600">
                <a:latin typeface="Times New Roman" panose="02020603050405020304" pitchFamily="18" charset="0"/>
                <a:ea typeface="Gulim" panose="020B0600000101010101" pitchFamily="34" charset="-127"/>
                <a:cs typeface="Times New Roman" panose="02020603050405020304" pitchFamily="18" charset="0"/>
              </a:rPr>
            </a:br>
            <a:br>
              <a:rPr lang="ru-RU" altLang="ko-KR" sz="3600">
                <a:latin typeface="Arial Narrow" panose="020B0606020202030204" pitchFamily="34" charset="0"/>
                <a:ea typeface="Gulim" panose="020B0600000101010101" pitchFamily="34" charset="-127"/>
                <a:cs typeface="Times New Roman" panose="02020603050405020304" pitchFamily="18" charset="0"/>
              </a:rPr>
            </a:br>
            <a:endParaRPr lang="en-US" altLang="ko-KR" sz="2400" b="0">
              <a:latin typeface="Times New Roman" panose="02020603050405020304" pitchFamily="18" charset="0"/>
              <a:ea typeface="Gulim" panose="020B0600000101010101" pitchFamily="34" charset="-127"/>
              <a:cs typeface="Times New Roman" panose="02020603050405020304" pitchFamily="18" charset="0"/>
            </a:endParaRPr>
          </a:p>
        </p:txBody>
      </p:sp>
      <p:pic>
        <p:nvPicPr>
          <p:cNvPr id="3075" name="Объект 5">
            <a:extLst>
              <a:ext uri="{FF2B5EF4-FFF2-40B4-BE49-F238E27FC236}">
                <a16:creationId xmlns:a16="http://schemas.microsoft.com/office/drawing/2014/main" id="{2FDB2254-89F8-1042-122D-BF5E1078FF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4867275"/>
            <a:ext cx="27193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1">
            <a:extLst>
              <a:ext uri="{FF2B5EF4-FFF2-40B4-BE49-F238E27FC236}">
                <a16:creationId xmlns:a16="http://schemas.microsoft.com/office/drawing/2014/main" id="{6E17F657-B2B9-32B8-19B9-09C9BA196526}"/>
              </a:ext>
            </a:extLst>
          </p:cNvPr>
          <p:cNvSpPr txBox="1">
            <a:spLocks noChangeArrowheads="1"/>
          </p:cNvSpPr>
          <p:nvPr/>
        </p:nvSpPr>
        <p:spPr bwMode="auto">
          <a:xfrm>
            <a:off x="5491163" y="3638550"/>
            <a:ext cx="2466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bg1"/>
                </a:solidFill>
                <a:latin typeface="Times New Roman" panose="02020603050405020304" pitchFamily="18" charset="0"/>
                <a:ea typeface="Gulim" panose="020B0600000101010101" pitchFamily="34" charset="-127"/>
              </a:defRPr>
            </a:lvl1pPr>
            <a:lvl2pPr marL="742950" indent="-285750">
              <a:defRPr sz="1400">
                <a:solidFill>
                  <a:schemeClr val="bg1"/>
                </a:solidFill>
                <a:latin typeface="Times New Roman" panose="02020603050405020304" pitchFamily="18" charset="0"/>
                <a:ea typeface="Gulim" panose="020B0600000101010101" pitchFamily="34" charset="-127"/>
              </a:defRPr>
            </a:lvl2pPr>
            <a:lvl3pPr marL="1143000" indent="-228600">
              <a:defRPr sz="1400">
                <a:solidFill>
                  <a:schemeClr val="bg1"/>
                </a:solidFill>
                <a:latin typeface="Times New Roman" panose="02020603050405020304" pitchFamily="18" charset="0"/>
                <a:ea typeface="Gulim" panose="020B0600000101010101" pitchFamily="34" charset="-127"/>
              </a:defRPr>
            </a:lvl3pPr>
            <a:lvl4pPr marL="1600200" indent="-228600">
              <a:defRPr sz="1400">
                <a:solidFill>
                  <a:schemeClr val="bg1"/>
                </a:solidFill>
                <a:latin typeface="Times New Roman" panose="02020603050405020304" pitchFamily="18" charset="0"/>
                <a:ea typeface="Gulim" panose="020B0600000101010101" pitchFamily="34" charset="-127"/>
              </a:defRPr>
            </a:lvl4pPr>
            <a:lvl5pPr marL="2057400" indent="-228600">
              <a:defRPr sz="1400">
                <a:solidFill>
                  <a:schemeClr val="bg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9pPr>
          </a:lstStyle>
          <a:p>
            <a:r>
              <a:rPr lang="ru-RU" altLang="de-DE">
                <a:solidFill>
                  <a:schemeClr val="tx1"/>
                </a:solidFill>
              </a:rPr>
              <a:t>Автор: к.т.н., доц. каф. АСОИУ Евсина Е.М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a:extLst>
              <a:ext uri="{FF2B5EF4-FFF2-40B4-BE49-F238E27FC236}">
                <a16:creationId xmlns:a16="http://schemas.microsoft.com/office/drawing/2014/main" id="{0A117218-7848-EDBE-AAF7-3AE2744F0751}"/>
              </a:ext>
            </a:extLst>
          </p:cNvPr>
          <p:cNvSpPr>
            <a:spLocks noGrp="1"/>
          </p:cNvSpPr>
          <p:nvPr>
            <p:ph type="title"/>
          </p:nvPr>
        </p:nvSpPr>
        <p:spPr>
          <a:xfrm>
            <a:off x="1101725" y="169863"/>
            <a:ext cx="7848600" cy="509587"/>
          </a:xfrm>
        </p:spPr>
        <p:txBody>
          <a:bodyPr/>
          <a:lstStyle/>
          <a:p>
            <a:pPr algn="ctr"/>
            <a:r>
              <a:rPr lang="ru-RU" altLang="ru-RU" sz="3600">
                <a:latin typeface="Times New Roman" panose="02020603050405020304" pitchFamily="18" charset="0"/>
                <a:cs typeface="Times New Roman" panose="02020603050405020304" pitchFamily="18" charset="0"/>
              </a:rPr>
              <a:t>Аннотация (</a:t>
            </a:r>
            <a:r>
              <a:rPr lang="en-US" altLang="ru-RU" sz="3600">
                <a:latin typeface="Times New Roman" panose="02020603050405020304" pitchFamily="18" charset="0"/>
                <a:cs typeface="Times New Roman" panose="02020603050405020304" pitchFamily="18" charset="0"/>
              </a:rPr>
              <a:t>abstract)</a:t>
            </a:r>
            <a:endParaRPr lang="ru-RU" altLang="ru-RU" sz="3600"/>
          </a:p>
        </p:txBody>
      </p:sp>
      <p:sp>
        <p:nvSpPr>
          <p:cNvPr id="3" name="Объект 2">
            <a:extLst>
              <a:ext uri="{FF2B5EF4-FFF2-40B4-BE49-F238E27FC236}">
                <a16:creationId xmlns:a16="http://schemas.microsoft.com/office/drawing/2014/main" id="{2B0E52A8-1A99-EC4F-BF38-4C589ACAC430}"/>
              </a:ext>
            </a:extLst>
          </p:cNvPr>
          <p:cNvSpPr>
            <a:spLocks noGrp="1"/>
          </p:cNvSpPr>
          <p:nvPr>
            <p:ph idx="1"/>
          </p:nvPr>
        </p:nvSpPr>
        <p:spPr/>
        <p:txBody>
          <a:bodyPr/>
          <a:lstStyle/>
          <a:p>
            <a:pPr marL="0" indent="0" algn="just">
              <a:buFontTx/>
              <a:buNone/>
              <a:defRPr/>
            </a:pPr>
            <a:r>
              <a:rPr lang="ru-RU" sz="1600">
                <a:solidFill>
                  <a:schemeClr val="tx1"/>
                </a:solidFill>
                <a:latin typeface="Times New Roman" panose="02020603050405020304" pitchFamily="18" charset="0"/>
                <a:cs typeface="Times New Roman" panose="02020603050405020304" pitchFamily="18" charset="0"/>
              </a:rPr>
              <a:t>	</a:t>
            </a:r>
            <a:r>
              <a:rPr lang="ru-RU" sz="1600" b="0">
                <a:solidFill>
                  <a:schemeClr val="tx1"/>
                </a:solidFill>
                <a:latin typeface="Times New Roman" panose="02020603050405020304" pitchFamily="18" charset="0"/>
                <a:cs typeface="Times New Roman" panose="02020603050405020304" pitchFamily="18" charset="0"/>
              </a:rPr>
              <a:t>Аннотации должны быть оформлены по международным стандартам и включать следующие моменты:</a:t>
            </a:r>
          </a:p>
          <a:p>
            <a:pPr algn="just">
              <a:defRPr/>
            </a:pPr>
            <a:r>
              <a:rPr lang="ru-RU" sz="1600" b="0">
                <a:solidFill>
                  <a:schemeClr val="tx1"/>
                </a:solidFill>
                <a:latin typeface="Times New Roman" panose="02020603050405020304" pitchFamily="18" charset="0"/>
                <a:cs typeface="Times New Roman" panose="02020603050405020304" pitchFamily="18" charset="0"/>
              </a:rPr>
              <a:t>Вступительное слово о теме исследования.</a:t>
            </a:r>
          </a:p>
          <a:p>
            <a:pPr algn="just">
              <a:defRPr/>
            </a:pPr>
            <a:r>
              <a:rPr lang="ru-RU" sz="1600" b="0">
                <a:solidFill>
                  <a:schemeClr val="tx1"/>
                </a:solidFill>
                <a:latin typeface="Times New Roman" panose="02020603050405020304" pitchFamily="18" charset="0"/>
                <a:cs typeface="Times New Roman" panose="02020603050405020304" pitchFamily="18" charset="0"/>
              </a:rPr>
              <a:t>Цель научного исследования.</a:t>
            </a:r>
          </a:p>
          <a:p>
            <a:pPr algn="just">
              <a:defRPr/>
            </a:pPr>
            <a:r>
              <a:rPr lang="ru-RU" sz="1600" b="0">
                <a:solidFill>
                  <a:schemeClr val="tx1"/>
                </a:solidFill>
                <a:latin typeface="Times New Roman" panose="02020603050405020304" pitchFamily="18" charset="0"/>
                <a:cs typeface="Times New Roman" panose="02020603050405020304" pitchFamily="18" charset="0"/>
              </a:rPr>
              <a:t>Описание научной и практической значимости работы. </a:t>
            </a:r>
          </a:p>
          <a:p>
            <a:pPr algn="just">
              <a:defRPr/>
            </a:pPr>
            <a:r>
              <a:rPr lang="ru-RU" sz="1600" b="0">
                <a:solidFill>
                  <a:schemeClr val="tx1"/>
                </a:solidFill>
                <a:latin typeface="Times New Roman" panose="02020603050405020304" pitchFamily="18" charset="0"/>
                <a:cs typeface="Times New Roman" panose="02020603050405020304" pitchFamily="18" charset="0"/>
              </a:rPr>
              <a:t>Описание методологии исследования.</a:t>
            </a:r>
          </a:p>
          <a:p>
            <a:pPr algn="just">
              <a:defRPr/>
            </a:pPr>
            <a:r>
              <a:rPr lang="ru-RU" sz="1600" b="0">
                <a:solidFill>
                  <a:schemeClr val="tx1"/>
                </a:solidFill>
                <a:latin typeface="Times New Roman" panose="02020603050405020304" pitchFamily="18" charset="0"/>
                <a:cs typeface="Times New Roman" panose="02020603050405020304" pitchFamily="18" charset="0"/>
              </a:rPr>
              <a:t>Основные результаты, выводы исследовательской работы.</a:t>
            </a:r>
          </a:p>
          <a:p>
            <a:pPr algn="just">
              <a:defRPr/>
            </a:pPr>
            <a:r>
              <a:rPr lang="ru-RU" sz="1600" b="0">
                <a:solidFill>
                  <a:schemeClr val="tx1"/>
                </a:solidFill>
                <a:latin typeface="Times New Roman" panose="02020603050405020304" pitchFamily="18" charset="0"/>
                <a:cs typeface="Times New Roman" panose="02020603050405020304" pitchFamily="18" charset="0"/>
              </a:rPr>
              <a:t>Ценность проведенного исследования (какой вклад данная работа внесла в соответствующую область знаний).</a:t>
            </a:r>
          </a:p>
          <a:p>
            <a:pPr algn="just">
              <a:defRPr/>
            </a:pPr>
            <a:r>
              <a:rPr lang="ru-RU" sz="1600" b="0">
                <a:solidFill>
                  <a:schemeClr val="tx1"/>
                </a:solidFill>
                <a:latin typeface="Times New Roman" panose="02020603050405020304" pitchFamily="18" charset="0"/>
                <a:cs typeface="Times New Roman" panose="02020603050405020304" pitchFamily="18" charset="0"/>
              </a:rPr>
              <a:t>Практическое значение итогов работы.</a:t>
            </a:r>
          </a:p>
          <a:p>
            <a:pPr algn="just">
              <a:defRPr/>
            </a:pPr>
            <a:r>
              <a:rPr lang="ru-RU" sz="1600" b="0">
                <a:solidFill>
                  <a:schemeClr val="tx1"/>
                </a:solidFill>
                <a:latin typeface="Times New Roman" panose="02020603050405020304" pitchFamily="18" charset="0"/>
                <a:cs typeface="Times New Roman" panose="02020603050405020304" pitchFamily="18" charset="0"/>
              </a:rPr>
              <a:t>В аннотации не должен повторяться текст самой статьи (нельзя брать предложения из статьи и переносить их в аннотацию), а также ее название. В ней не должно быть цифр, таблиц, </a:t>
            </a:r>
            <a:r>
              <a:rPr lang="ru-RU" sz="1600" b="0" err="1">
                <a:solidFill>
                  <a:schemeClr val="tx1"/>
                </a:solidFill>
                <a:latin typeface="Times New Roman" panose="02020603050405020304" pitchFamily="18" charset="0"/>
                <a:cs typeface="Times New Roman" panose="02020603050405020304" pitchFamily="18" charset="0"/>
              </a:rPr>
              <a:t>внутритекстовых</a:t>
            </a:r>
            <a:r>
              <a:rPr lang="ru-RU" sz="1600" b="0">
                <a:solidFill>
                  <a:schemeClr val="tx1"/>
                </a:solidFill>
                <a:latin typeface="Times New Roman" panose="02020603050405020304" pitchFamily="18" charset="0"/>
                <a:cs typeface="Times New Roman" panose="02020603050405020304" pitchFamily="18" charset="0"/>
              </a:rPr>
              <a:t> сносок.</a:t>
            </a:r>
          </a:p>
          <a:p>
            <a:pPr algn="just">
              <a:defRPr/>
            </a:pPr>
            <a:r>
              <a:rPr lang="ru-RU" sz="1600" b="0">
                <a:solidFill>
                  <a:schemeClr val="tx1"/>
                </a:solidFill>
                <a:latin typeface="Times New Roman" panose="02020603050405020304" pitchFamily="18" charset="0"/>
                <a:cs typeface="Times New Roman" panose="02020603050405020304" pitchFamily="18" charset="0"/>
              </a:rPr>
              <a:t>В аннотации должны излагаться существенные факты работы, и не должно содержать материал, который отсутствует в самой статье.</a:t>
            </a:r>
          </a:p>
          <a:p>
            <a:pPr marL="0" indent="0">
              <a:buFont typeface="Wingdings" panose="05000000000000000000" pitchFamily="2" charset="2"/>
              <a:buNone/>
              <a:defRPr/>
            </a:pPr>
            <a:endParaRPr lang="ru-RU" sz="1600" b="0" i="1">
              <a:solidFill>
                <a:schemeClr val="tx1"/>
              </a:solidFill>
              <a:latin typeface="Times New Roman" panose="02020603050405020304" pitchFamily="18" charset="0"/>
              <a:cs typeface="Times New Roman" panose="02020603050405020304" pitchFamily="18" charset="0"/>
            </a:endParaRPr>
          </a:p>
          <a:p>
            <a:pPr marL="0" indent="0">
              <a:buFontTx/>
              <a:buNone/>
              <a:defRPr/>
            </a:pPr>
            <a:endParaRPr lang="ru-RU" sz="1600">
              <a:solidFill>
                <a:schemeClr val="tx1"/>
              </a:solidFill>
              <a:latin typeface="Times New Roman" panose="02020603050405020304" pitchFamily="18" charset="0"/>
              <a:cs typeface="Times New Roman" panose="02020603050405020304" pitchFamily="18" charset="0"/>
            </a:endParaRPr>
          </a:p>
        </p:txBody>
      </p:sp>
      <p:pic>
        <p:nvPicPr>
          <p:cNvPr id="12292" name="Рисунок 1">
            <a:extLst>
              <a:ext uri="{FF2B5EF4-FFF2-40B4-BE49-F238E27FC236}">
                <a16:creationId xmlns:a16="http://schemas.microsoft.com/office/drawing/2014/main" id="{C6E113EE-5DFA-58AC-E96B-5C007DE90E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8688" y="5395913"/>
            <a:ext cx="30543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Заголовок 1">
            <a:extLst>
              <a:ext uri="{FF2B5EF4-FFF2-40B4-BE49-F238E27FC236}">
                <a16:creationId xmlns:a16="http://schemas.microsoft.com/office/drawing/2014/main" id="{2DE5894D-712F-CB59-F019-2700CE52176C}"/>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Ключевые слова</a:t>
            </a:r>
          </a:p>
        </p:txBody>
      </p:sp>
      <p:sp>
        <p:nvSpPr>
          <p:cNvPr id="5123" name="Объект 2">
            <a:extLst>
              <a:ext uri="{FF2B5EF4-FFF2-40B4-BE49-F238E27FC236}">
                <a16:creationId xmlns:a16="http://schemas.microsoft.com/office/drawing/2014/main" id="{B9D2AC5F-2D60-D4EB-15F3-D15C492E4A73}"/>
              </a:ext>
            </a:extLst>
          </p:cNvPr>
          <p:cNvSpPr>
            <a:spLocks noGrp="1"/>
          </p:cNvSpPr>
          <p:nvPr>
            <p:ph idx="1"/>
          </p:nvPr>
        </p:nvSpPr>
        <p:spPr>
          <a:xfrm>
            <a:off x="457200" y="1412875"/>
            <a:ext cx="8229600" cy="4713288"/>
          </a:xfrm>
        </p:spPr>
        <p:txBody>
          <a:bodyPr/>
          <a:lstStyle/>
          <a:p>
            <a:pPr marL="0" indent="0" algn="just">
              <a:buFontTx/>
              <a:buNone/>
              <a:defRPr/>
            </a:pPr>
            <a:r>
              <a:rPr lang="ru-RU" sz="1600">
                <a:solidFill>
                  <a:schemeClr val="tx1"/>
                </a:solidFill>
              </a:rPr>
              <a:t>	</a:t>
            </a:r>
            <a:r>
              <a:rPr lang="ru-RU" sz="1600" b="0">
                <a:solidFill>
                  <a:schemeClr val="tx1"/>
                </a:solidFill>
                <a:latin typeface="Times New Roman" panose="02020603050405020304" pitchFamily="18" charset="0"/>
                <a:cs typeface="Times New Roman" panose="02020603050405020304" pitchFamily="18" charset="0"/>
              </a:rPr>
              <a:t>Научные статьи все чаще печатают в интернет-изданиях, не имеющих бумажной версии, а свежие работы, как правило, ищут по ключевым терминам, поэтому включение релевантных тегов в название статьи и аннотацию крайне важно. </a:t>
            </a:r>
          </a:p>
          <a:p>
            <a:pPr marL="0" indent="0" algn="just">
              <a:buFontTx/>
              <a:buNone/>
              <a:defRPr/>
            </a:pPr>
            <a:r>
              <a:rPr lang="ru-RU" sz="1600" b="0">
                <a:solidFill>
                  <a:schemeClr val="tx1"/>
                </a:solidFill>
                <a:latin typeface="Times New Roman" panose="02020603050405020304" pitchFamily="18" charset="0"/>
                <a:cs typeface="Times New Roman" panose="02020603050405020304" pitchFamily="18" charset="0"/>
              </a:rPr>
              <a:t>	Чем чаще вашу работу будут находить, тем большую известность приобретут ваши идеи и находки, тем чаще на нее будут ссылаться, таким образом повышая ваш индекс цитируемости.</a:t>
            </a:r>
          </a:p>
          <a:p>
            <a:pPr marL="0" indent="0" algn="just">
              <a:buFontTx/>
              <a:buNone/>
              <a:defRPr/>
            </a:pPr>
            <a:endParaRPr lang="ru-RU" sz="1600" b="0">
              <a:solidFill>
                <a:schemeClr val="tx1"/>
              </a:solidFill>
              <a:latin typeface="Times New Roman" panose="02020603050405020304" pitchFamily="18" charset="0"/>
              <a:cs typeface="Times New Roman" panose="02020603050405020304" pitchFamily="18" charset="0"/>
            </a:endParaRPr>
          </a:p>
          <a:p>
            <a:pPr algn="just">
              <a:defRPr/>
            </a:pPr>
            <a:r>
              <a:rPr lang="ru-RU" sz="1600" b="0">
                <a:solidFill>
                  <a:schemeClr val="tx1"/>
                </a:solidFill>
                <a:latin typeface="Times New Roman" panose="02020603050405020304" pitchFamily="18" charset="0"/>
                <a:cs typeface="Times New Roman" panose="02020603050405020304" pitchFamily="18" charset="0"/>
              </a:rPr>
              <a:t>Ключевые слова — своего рода поисковый ключ к статье. Библиографические базы данных обеспечивают поиск по ключевым словам. Ключевые слова могут отражать основные положения, результаты, термины. Они должны представлять определенную ценность для выражения содержания статьи и для ее поиска. Кроме понятий, отражающих главную тему статьи, используйте понятия, отражающие побочную тему. В качестве ключевых слов могут выступать как отдельные слова, так и словосочетания. Обычно достаточно подобрать 5–10 ключевых слов или словосочетаний.</a:t>
            </a:r>
          </a:p>
          <a:p>
            <a:pPr algn="just">
              <a:defRPr/>
            </a:pPr>
            <a:endParaRPr lang="ru-RU" altLang="ru-RU" sz="1600" b="0">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endParaRPr lang="ru-RU" altLang="ru-RU" sz="1600">
              <a:solidFill>
                <a:schemeClr val="tx1"/>
              </a:solidFill>
              <a:latin typeface="Times New Roman" pitchFamily="18" charset="0"/>
              <a:cs typeface="Times New Roman" pitchFamily="18" charset="0"/>
            </a:endParaRPr>
          </a:p>
        </p:txBody>
      </p:sp>
      <p:pic>
        <p:nvPicPr>
          <p:cNvPr id="13316" name="Рисунок 1">
            <a:extLst>
              <a:ext uri="{FF2B5EF4-FFF2-40B4-BE49-F238E27FC236}">
                <a16:creationId xmlns:a16="http://schemas.microsoft.com/office/drawing/2014/main" id="{7C8BC612-B2D9-360A-4CAB-E314338AC3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1850" y="5237163"/>
            <a:ext cx="313213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a:extLst>
              <a:ext uri="{FF2B5EF4-FFF2-40B4-BE49-F238E27FC236}">
                <a16:creationId xmlns:a16="http://schemas.microsoft.com/office/drawing/2014/main" id="{808367C6-B90C-BB0A-1B3B-D25AF32D514F}"/>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Введение</a:t>
            </a:r>
          </a:p>
        </p:txBody>
      </p:sp>
      <p:sp>
        <p:nvSpPr>
          <p:cNvPr id="3" name="Объект 2">
            <a:extLst>
              <a:ext uri="{FF2B5EF4-FFF2-40B4-BE49-F238E27FC236}">
                <a16:creationId xmlns:a16="http://schemas.microsoft.com/office/drawing/2014/main" id="{0A225AB0-8D3D-17F8-6129-B0FCD1B7B571}"/>
              </a:ext>
            </a:extLst>
          </p:cNvPr>
          <p:cNvSpPr>
            <a:spLocks noGrp="1"/>
          </p:cNvSpPr>
          <p:nvPr>
            <p:ph idx="1"/>
          </p:nvPr>
        </p:nvSpPr>
        <p:spPr>
          <a:xfrm>
            <a:off x="457200" y="1314450"/>
            <a:ext cx="8229600" cy="5256213"/>
          </a:xfrm>
        </p:spPr>
        <p:txBody>
          <a:bodyPr/>
          <a:lstStyle/>
          <a:p>
            <a:pPr marL="0" indent="0" algn="just">
              <a:buFontTx/>
              <a:buNone/>
              <a:defRPr/>
            </a:pPr>
            <a:r>
              <a:rPr lang="ru-RU" sz="1400">
                <a:solidFill>
                  <a:schemeClr val="tx1"/>
                </a:solidFill>
              </a:rPr>
              <a:t>	</a:t>
            </a:r>
            <a:r>
              <a:rPr lang="ru-RU" sz="1400" b="0">
                <a:solidFill>
                  <a:schemeClr val="tx1"/>
                </a:solidFill>
                <a:latin typeface="Times New Roman" panose="02020603050405020304" pitchFamily="18" charset="0"/>
                <a:cs typeface="Times New Roman" panose="02020603050405020304" pitchFamily="18" charset="0"/>
              </a:rPr>
              <a:t>Во Введении</a:t>
            </a:r>
            <a:r>
              <a:rPr lang="ru-RU" sz="1400" b="0" i="1">
                <a:solidFill>
                  <a:schemeClr val="tx1"/>
                </a:solidFill>
                <a:latin typeface="Times New Roman" panose="02020603050405020304" pitchFamily="18" charset="0"/>
                <a:cs typeface="Times New Roman" panose="02020603050405020304" pitchFamily="18" charset="0"/>
              </a:rPr>
              <a:t> </a:t>
            </a:r>
            <a:r>
              <a:rPr lang="ru-RU" sz="1400" b="0">
                <a:solidFill>
                  <a:schemeClr val="tx1"/>
                </a:solidFill>
                <a:latin typeface="Times New Roman" panose="02020603050405020304" pitchFamily="18" charset="0"/>
                <a:cs typeface="Times New Roman" panose="02020603050405020304" pitchFamily="18" charset="0"/>
              </a:rPr>
              <a:t>должна быть обоснована актуальность рассматриваемого вопроса (что Вы рассматриваете и зачем?) и новизна работы, если позволяет объем статьи можно конкретизировать цель и задачи исследований, а также следует привести известные способы решения вопроса и их недостатки. </a:t>
            </a:r>
          </a:p>
          <a:p>
            <a:pPr algn="just">
              <a:defRPr/>
            </a:pPr>
            <a:r>
              <a:rPr lang="ru-RU" sz="1400" b="0">
                <a:solidFill>
                  <a:schemeClr val="tx1"/>
                </a:solidFill>
                <a:latin typeface="Times New Roman" panose="02020603050405020304" pitchFamily="18" charset="0"/>
                <a:cs typeface="Times New Roman" panose="02020603050405020304" pitchFamily="18" charset="0"/>
              </a:rPr>
              <a:t>Актуальность темы – степень ее важности в данный момент и в данной ситуации для решения данной проблемы (задачи, вопроса). Это способность ее результатов быть применимыми для решения достаточно значимых научно-практических задач. </a:t>
            </a:r>
          </a:p>
          <a:p>
            <a:pPr algn="just">
              <a:defRPr/>
            </a:pPr>
            <a:r>
              <a:rPr lang="ru-RU" sz="1400" b="0">
                <a:solidFill>
                  <a:schemeClr val="tx1"/>
                </a:solidFill>
                <a:latin typeface="Times New Roman" panose="02020603050405020304" pitchFamily="18" charset="0"/>
                <a:cs typeface="Times New Roman" panose="02020603050405020304" pitchFamily="18" charset="0"/>
              </a:rPr>
              <a:t>Новизна – это то, что отличает результат данной работы от результатов других авторов. </a:t>
            </a:r>
          </a:p>
          <a:p>
            <a:pPr algn="just">
              <a:defRPr/>
            </a:pPr>
            <a:r>
              <a:rPr lang="ru-RU" sz="1400" b="0">
                <a:solidFill>
                  <a:schemeClr val="tx1"/>
                </a:solidFill>
                <a:latin typeface="Times New Roman" panose="02020603050405020304" pitchFamily="18" charset="0"/>
                <a:cs typeface="Times New Roman" panose="02020603050405020304" pitchFamily="18" charset="0"/>
              </a:rPr>
              <a:t>Цели и задачи исследований. Важно, чтобы при выборе темы четко осознавать те цели и задачи, которые автор ставит перед своей работой. </a:t>
            </a:r>
          </a:p>
          <a:p>
            <a:pPr algn="just">
              <a:defRPr/>
            </a:pPr>
            <a:r>
              <a:rPr lang="ru-RU" sz="1400" b="0">
                <a:solidFill>
                  <a:schemeClr val="tx1"/>
                </a:solidFill>
                <a:latin typeface="Times New Roman" panose="02020603050405020304" pitchFamily="18" charset="0"/>
                <a:cs typeface="Times New Roman" panose="02020603050405020304" pitchFamily="18" charset="0"/>
              </a:rPr>
              <a:t>Исходные гипотезы, если они существуют.</a:t>
            </a:r>
          </a:p>
          <a:p>
            <a:pPr algn="just">
              <a:defRPr/>
            </a:pPr>
            <a:r>
              <a:rPr lang="ru-RU" sz="1400" b="0">
                <a:solidFill>
                  <a:schemeClr val="tx1"/>
                </a:solidFill>
                <a:latin typeface="Times New Roman" panose="02020603050405020304" pitchFamily="18" charset="0"/>
                <a:cs typeface="Times New Roman" panose="02020603050405020304" pitchFamily="18" charset="0"/>
              </a:rPr>
              <a:t>Также в этой части работы читателя при необходимости знакомят со структурой статьи.</a:t>
            </a:r>
          </a:p>
          <a:p>
            <a:pPr marL="0" indent="0" algn="just">
              <a:buFontTx/>
              <a:buNone/>
              <a:defRPr/>
            </a:pPr>
            <a:r>
              <a:rPr lang="ru-RU" sz="1400" b="0">
                <a:solidFill>
                  <a:schemeClr val="tx1"/>
                </a:solidFill>
                <a:latin typeface="Times New Roman" panose="02020603050405020304" pitchFamily="18" charset="0"/>
                <a:cs typeface="Times New Roman" panose="02020603050405020304" pitchFamily="18" charset="0"/>
              </a:rPr>
              <a:t>	После написания введения его необходимо проанализировать по следующим ключевым пунктам:</a:t>
            </a:r>
          </a:p>
          <a:p>
            <a:pPr algn="just">
              <a:defRPr/>
            </a:pPr>
            <a:r>
              <a:rPr lang="ru-RU" sz="1400" b="0">
                <a:solidFill>
                  <a:schemeClr val="tx1"/>
                </a:solidFill>
                <a:latin typeface="Times New Roman" panose="02020603050405020304" pitchFamily="18" charset="0"/>
                <a:cs typeface="Times New Roman" panose="02020603050405020304" pitchFamily="18" charset="0"/>
              </a:rPr>
              <a:t>четко ли сформулированы цели, объект и исходные гипотезы, если они существуют;·</a:t>
            </a:r>
          </a:p>
          <a:p>
            <a:pPr algn="just">
              <a:defRPr/>
            </a:pPr>
            <a:r>
              <a:rPr lang="ru-RU" sz="1400" b="0">
                <a:solidFill>
                  <a:schemeClr val="tx1"/>
                </a:solidFill>
                <a:latin typeface="Times New Roman" panose="02020603050405020304" pitchFamily="18" charset="0"/>
                <a:cs typeface="Times New Roman" panose="02020603050405020304" pitchFamily="18" charset="0"/>
              </a:rPr>
              <a:t>нет ли противоречий;·</a:t>
            </a:r>
          </a:p>
          <a:p>
            <a:pPr algn="just">
              <a:defRPr/>
            </a:pPr>
            <a:r>
              <a:rPr lang="ru-RU" sz="1400" b="0">
                <a:solidFill>
                  <a:schemeClr val="tx1"/>
                </a:solidFill>
                <a:latin typeface="Times New Roman" panose="02020603050405020304" pitchFamily="18" charset="0"/>
                <a:cs typeface="Times New Roman" panose="02020603050405020304" pitchFamily="18" charset="0"/>
              </a:rPr>
              <a:t>указана ли актуальность и новизна работы;·</a:t>
            </a:r>
          </a:p>
          <a:p>
            <a:pPr algn="just">
              <a:defRPr/>
            </a:pPr>
            <a:r>
              <a:rPr lang="ru-RU" sz="1400" b="0">
                <a:solidFill>
                  <a:schemeClr val="tx1"/>
                </a:solidFill>
                <a:latin typeface="Times New Roman" panose="02020603050405020304" pitchFamily="18" charset="0"/>
                <a:cs typeface="Times New Roman" panose="02020603050405020304" pitchFamily="18" charset="0"/>
              </a:rPr>
              <a:t>упомянуты ли основные исследования по данной теме.</a:t>
            </a:r>
          </a:p>
          <a:p>
            <a:pPr marL="0" indent="0" algn="just">
              <a:buFont typeface="Wingdings" panose="05000000000000000000" pitchFamily="2" charset="2"/>
              <a:buNone/>
              <a:defRPr/>
            </a:pPr>
            <a:endParaRPr lang="ru-RU" sz="1400" b="0" i="1">
              <a:solidFill>
                <a:schemeClr val="tx1"/>
              </a:solidFill>
              <a:latin typeface="Times New Roman" panose="02020603050405020304" pitchFamily="18" charset="0"/>
              <a:cs typeface="Times New Roman" panose="02020603050405020304" pitchFamily="18" charset="0"/>
            </a:endParaRPr>
          </a:p>
        </p:txBody>
      </p:sp>
      <p:pic>
        <p:nvPicPr>
          <p:cNvPr id="14340" name="Рисунок 1">
            <a:extLst>
              <a:ext uri="{FF2B5EF4-FFF2-40B4-BE49-F238E27FC236}">
                <a16:creationId xmlns:a16="http://schemas.microsoft.com/office/drawing/2014/main" id="{9CD9E974-C2D2-6523-0B6C-EBE2DFB41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4957763"/>
            <a:ext cx="2770187"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a:extLst>
              <a:ext uri="{FF2B5EF4-FFF2-40B4-BE49-F238E27FC236}">
                <a16:creationId xmlns:a16="http://schemas.microsoft.com/office/drawing/2014/main" id="{DE9C6DD1-E79D-E886-1C1F-0450B06631AF}"/>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Основная часть</a:t>
            </a:r>
          </a:p>
        </p:txBody>
      </p:sp>
      <p:sp>
        <p:nvSpPr>
          <p:cNvPr id="3" name="Объект 2">
            <a:extLst>
              <a:ext uri="{FF2B5EF4-FFF2-40B4-BE49-F238E27FC236}">
                <a16:creationId xmlns:a16="http://schemas.microsoft.com/office/drawing/2014/main" id="{2166061F-35B7-9B01-AA4E-4240DEFB3969}"/>
              </a:ext>
            </a:extLst>
          </p:cNvPr>
          <p:cNvSpPr>
            <a:spLocks noGrp="1"/>
          </p:cNvSpPr>
          <p:nvPr>
            <p:ph idx="1"/>
          </p:nvPr>
        </p:nvSpPr>
        <p:spPr>
          <a:xfrm>
            <a:off x="457200" y="898525"/>
            <a:ext cx="8229600" cy="6059488"/>
          </a:xfrm>
        </p:spPr>
        <p:txBody>
          <a:bodyPr/>
          <a:lstStyle/>
          <a:p>
            <a:pPr marL="0" indent="0" algn="just">
              <a:buFontTx/>
              <a:buNone/>
              <a:defRPr/>
            </a:pPr>
            <a:r>
              <a:rPr lang="ru-RU" sz="1200" b="0" i="1">
                <a:solidFill>
                  <a:schemeClr val="tx1"/>
                </a:solidFill>
              </a:rPr>
              <a:t>	</a:t>
            </a:r>
            <a:r>
              <a:rPr lang="ru-RU" sz="1500">
                <a:solidFill>
                  <a:schemeClr val="tx1"/>
                </a:solidFill>
                <a:latin typeface="Times New Roman" panose="02020603050405020304" pitchFamily="18" charset="0"/>
                <a:cs typeface="Times New Roman" panose="02020603050405020304" pitchFamily="18" charset="0"/>
              </a:rPr>
              <a:t>Основная часть </a:t>
            </a:r>
            <a:r>
              <a:rPr lang="ru-RU" sz="1500" b="0">
                <a:solidFill>
                  <a:schemeClr val="tx1"/>
                </a:solidFill>
                <a:latin typeface="Times New Roman" panose="02020603050405020304" pitchFamily="18" charset="0"/>
                <a:cs typeface="Times New Roman" panose="02020603050405020304" pitchFamily="18" charset="0"/>
              </a:rPr>
              <a:t>включает само исследование, его результаты, практические рекомендации. </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	От самостоятельного исследователя требуется умение: </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1. Выбрать задачу для исследования. </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2. Пользоваться имеющимися средствами для проведения исследования или создавать свои, новые средства. </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3. Разобраться в полученных результатах и понять, что нового и полезного дало исследование. </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	</a:t>
            </a:r>
            <a:r>
              <a:rPr lang="ru-RU" sz="1500">
                <a:solidFill>
                  <a:schemeClr val="tx1"/>
                </a:solidFill>
                <a:latin typeface="Times New Roman" panose="02020603050405020304" pitchFamily="18" charset="0"/>
                <a:cs typeface="Times New Roman" panose="02020603050405020304" pitchFamily="18" charset="0"/>
              </a:rPr>
              <a:t>Методология</a:t>
            </a:r>
          </a:p>
          <a:p>
            <a:pPr algn="just">
              <a:defRPr/>
            </a:pPr>
            <a:r>
              <a:rPr lang="ru-RU" sz="1500" b="0">
                <a:solidFill>
                  <a:schemeClr val="tx1"/>
                </a:solidFill>
                <a:latin typeface="Times New Roman" panose="02020603050405020304" pitchFamily="18" charset="0"/>
                <a:cs typeface="Times New Roman" panose="02020603050405020304" pitchFamily="18" charset="0"/>
              </a:rPr>
              <a:t>В данном разделе описывается последовательность выполнения исследования и обосновывается выбор используемых методов. Он должен дать возможность читателю оценить правильность этого вы­бора, надежность и аргументированность полученных результатов. Смысл информации, излагаемой в этом разделе, заключается в том, чтобы другой ученый достаточной квалификации смог воспроизвести исследование, основываясь на приведенных методах. Отсылка к лите­ратурным источникам без описания сути метода возможна только при условии его стандартности или в случае написания статьи для узко­специализированного журнала.</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	</a:t>
            </a:r>
            <a:r>
              <a:rPr lang="ru-RU" sz="1500">
                <a:solidFill>
                  <a:schemeClr val="tx1"/>
                </a:solidFill>
                <a:latin typeface="Times New Roman" panose="02020603050405020304" pitchFamily="18" charset="0"/>
                <a:cs typeface="Times New Roman" panose="02020603050405020304" pitchFamily="18" charset="0"/>
              </a:rPr>
              <a:t>Результаты</a:t>
            </a:r>
          </a:p>
          <a:p>
            <a:pPr algn="just">
              <a:defRPr/>
            </a:pPr>
            <a:r>
              <a:rPr lang="ru-RU" sz="1500" b="0">
                <a:solidFill>
                  <a:schemeClr val="tx1"/>
                </a:solidFill>
                <a:latin typeface="Times New Roman" panose="02020603050405020304" pitchFamily="18" charset="0"/>
                <a:cs typeface="Times New Roman" panose="02020603050405020304" pitchFamily="18" charset="0"/>
              </a:rPr>
              <a:t>В этой части статьи должен быть представлен авторский аналити­ческий, систематизированный статистический материал. Результаты проведенного исследования необходимо описывать достаточно полно, чтобы читатель мог проследить его этапы и оценить обоснованность сделанных автором выводов. По объему эта часть занимает централь­ное место в научной статье.</a:t>
            </a:r>
          </a:p>
          <a:p>
            <a:pPr algn="just">
              <a:defRPr/>
            </a:pPr>
            <a:endParaRPr lang="ru-RU" sz="1400" b="0">
              <a:solidFill>
                <a:schemeClr val="tx1"/>
              </a:solidFill>
              <a:latin typeface="Times New Roman" panose="02020603050405020304" pitchFamily="18" charset="0"/>
              <a:cs typeface="Times New Roman" panose="02020603050405020304" pitchFamily="18" charset="0"/>
            </a:endParaRPr>
          </a:p>
        </p:txBody>
      </p:sp>
      <p:pic>
        <p:nvPicPr>
          <p:cNvPr id="15364" name="Рисунок 1">
            <a:extLst>
              <a:ext uri="{FF2B5EF4-FFF2-40B4-BE49-F238E27FC236}">
                <a16:creationId xmlns:a16="http://schemas.microsoft.com/office/drawing/2014/main" id="{9314387F-B0B7-2DBF-0522-CE1EC626F0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6111875"/>
            <a:ext cx="36671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a:extLst>
              <a:ext uri="{FF2B5EF4-FFF2-40B4-BE49-F238E27FC236}">
                <a16:creationId xmlns:a16="http://schemas.microsoft.com/office/drawing/2014/main" id="{2B3BC21E-0A6E-E089-08D5-00E492B240F6}"/>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Заключение</a:t>
            </a:r>
          </a:p>
        </p:txBody>
      </p:sp>
      <p:sp>
        <p:nvSpPr>
          <p:cNvPr id="16387" name="Объект 2">
            <a:extLst>
              <a:ext uri="{FF2B5EF4-FFF2-40B4-BE49-F238E27FC236}">
                <a16:creationId xmlns:a16="http://schemas.microsoft.com/office/drawing/2014/main" id="{5474E9A2-598B-A8F4-A43B-68A4ACC168EC}"/>
              </a:ext>
            </a:extLst>
          </p:cNvPr>
          <p:cNvSpPr>
            <a:spLocks noGrp="1" noChangeArrowheads="1"/>
          </p:cNvSpPr>
          <p:nvPr>
            <p:ph idx="1"/>
          </p:nvPr>
        </p:nvSpPr>
        <p:spPr>
          <a:xfrm>
            <a:off x="830263" y="1209675"/>
            <a:ext cx="7843837" cy="5329238"/>
          </a:xfrm>
        </p:spPr>
        <p:txBody>
          <a:bodyPr/>
          <a:lstStyle/>
          <a:p>
            <a:pPr marL="0" indent="0" algn="just">
              <a:buFontTx/>
              <a:buNone/>
            </a:pPr>
            <a:r>
              <a:rPr lang="ru-RU" altLang="ru-RU" sz="1400" b="0" i="1">
                <a:solidFill>
                  <a:schemeClr val="tx1"/>
                </a:solidFill>
              </a:rPr>
              <a:t>	</a:t>
            </a:r>
            <a:r>
              <a:rPr lang="ru-RU" altLang="ru-RU" sz="1500" b="0">
                <a:solidFill>
                  <a:schemeClr val="tx1"/>
                </a:solidFill>
                <a:latin typeface="Times New Roman" panose="02020603050405020304" pitchFamily="18" charset="0"/>
                <a:cs typeface="Times New Roman" panose="02020603050405020304" pitchFamily="18" charset="0"/>
              </a:rPr>
              <a:t>Заключение</a:t>
            </a:r>
            <a:r>
              <a:rPr lang="ru-RU" altLang="ru-RU" sz="1500" b="0" i="1">
                <a:solidFill>
                  <a:schemeClr val="tx1"/>
                </a:solidFill>
                <a:latin typeface="Times New Roman" panose="02020603050405020304" pitchFamily="18" charset="0"/>
                <a:cs typeface="Times New Roman" panose="02020603050405020304" pitchFamily="18" charset="0"/>
              </a:rPr>
              <a:t> </a:t>
            </a:r>
            <a:r>
              <a:rPr lang="ru-RU" altLang="ru-RU" sz="1500" b="0">
                <a:solidFill>
                  <a:schemeClr val="tx1"/>
                </a:solidFill>
                <a:latin typeface="Times New Roman" panose="02020603050405020304" pitchFamily="18" charset="0"/>
                <a:cs typeface="Times New Roman" panose="02020603050405020304" pitchFamily="18" charset="0"/>
              </a:rPr>
              <a:t>содержит краткую формулировку результатов, полученных в ходе работы. В заключении, как правило, автор исследования суммирует результаты осмысления темы, выводы, обобщения и рекомендации, которые вытекают из его работы, подчеркивает их практическую значимость, а также определяет основные направления для дальнейшего исследования в этой области знаний. </a:t>
            </a:r>
          </a:p>
          <a:p>
            <a:pPr marL="0" indent="0" algn="just">
              <a:buFontTx/>
              <a:buNone/>
            </a:pPr>
            <a:r>
              <a:rPr lang="ru-RU" altLang="ru-RU" sz="1500" b="0">
                <a:solidFill>
                  <a:schemeClr val="tx1"/>
                </a:solidFill>
                <a:latin typeface="Times New Roman" panose="02020603050405020304" pitchFamily="18" charset="0"/>
                <a:cs typeface="Times New Roman" panose="02020603050405020304" pitchFamily="18" charset="0"/>
              </a:rPr>
              <a:t>	В нем в сжатом виде повторяются главные мысли ос­новной части работы. Всякие повторы излагаемого материала луч­ше оформ­лять новыми фразами, новыми формулировками, отли­чающимися от высказанных в основной части статьи. В этом раз­де­ле необходимо сопоставить полученные результаты с обозна­ченной в начале работы целью. В заключении суммируются ре­зультаты ос­мысления темы, де­лаются выводы, обобщения и реко­мендации, ко­торые вытекают из работы, подчеркивается их прак­тическая значи­мость, а также опреде­ляются основные направления для дальней­шего исследования в этой области. В заключительную часть статьи желательно включить попытки прогноза развития рассмот­ренных вопросов.</a:t>
            </a:r>
          </a:p>
          <a:p>
            <a:pPr marL="0" indent="0" algn="just">
              <a:buFontTx/>
              <a:buNone/>
            </a:pPr>
            <a:r>
              <a:rPr lang="ru-RU" altLang="ru-RU" sz="1500" b="0">
                <a:solidFill>
                  <a:schemeClr val="tx1"/>
                </a:solidFill>
                <a:latin typeface="Times New Roman" panose="02020603050405020304" pitchFamily="18" charset="0"/>
                <a:cs typeface="Times New Roman" panose="02020603050405020304" pitchFamily="18" charset="0"/>
              </a:rPr>
              <a:t>	Выводы нельзя отождествлять с аннотацией, у них разные функции. </a:t>
            </a:r>
            <a:r>
              <a:rPr lang="ru-RU" altLang="ru-RU" sz="1500" b="0" i="1">
                <a:solidFill>
                  <a:schemeClr val="tx1"/>
                </a:solidFill>
                <a:latin typeface="Times New Roman" panose="02020603050405020304" pitchFamily="18" charset="0"/>
                <a:cs typeface="Times New Roman" panose="02020603050405020304" pitchFamily="18" charset="0"/>
              </a:rPr>
              <a:t>Выводы должны показывать, что получено, а аннотация — что сделано. </a:t>
            </a:r>
            <a:r>
              <a:rPr lang="ru-RU" altLang="ru-RU" sz="1500" b="0">
                <a:solidFill>
                  <a:schemeClr val="tx1"/>
                </a:solidFill>
                <a:latin typeface="Times New Roman" panose="02020603050405020304" pitchFamily="18" charset="0"/>
                <a:cs typeface="Times New Roman" panose="02020603050405020304" pitchFamily="18" charset="0"/>
              </a:rPr>
              <a:t>Выводы не могут быть слишком многочисленными. Достаточно трех-пяти ценных для науки и производства выводов, полученных в итоге нескольких лет работы над темой. Выводы должны иметь характер тезисов. К каждому из них автор мог бы добавить слова: «можно утверждать, что...».</a:t>
            </a:r>
          </a:p>
        </p:txBody>
      </p:sp>
      <p:pic>
        <p:nvPicPr>
          <p:cNvPr id="16388" name="Рисунок 1">
            <a:extLst>
              <a:ext uri="{FF2B5EF4-FFF2-40B4-BE49-F238E27FC236}">
                <a16:creationId xmlns:a16="http://schemas.microsoft.com/office/drawing/2014/main" id="{F624F022-9CE4-EC3A-5692-33C9B46E93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6048375"/>
            <a:ext cx="36671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a:extLst>
              <a:ext uri="{FF2B5EF4-FFF2-40B4-BE49-F238E27FC236}">
                <a16:creationId xmlns:a16="http://schemas.microsoft.com/office/drawing/2014/main" id="{03273CA9-D57A-2DFB-07D8-D0CB6C5A60E3}"/>
              </a:ext>
            </a:extLst>
          </p:cNvPr>
          <p:cNvSpPr>
            <a:spLocks noGrp="1"/>
          </p:cNvSpPr>
          <p:nvPr>
            <p:ph type="title"/>
          </p:nvPr>
        </p:nvSpPr>
        <p:spPr/>
        <p:txBody>
          <a:bodyPr/>
          <a:lstStyle/>
          <a:p>
            <a:pPr algn="ctr"/>
            <a:br>
              <a:rPr lang="ru-RU" altLang="ru-RU" sz="3600">
                <a:latin typeface="Times New Roman" panose="02020603050405020304" pitchFamily="18" charset="0"/>
                <a:cs typeface="Times New Roman" panose="02020603050405020304" pitchFamily="18" charset="0"/>
              </a:rPr>
            </a:br>
            <a:r>
              <a:rPr lang="ru-RU" altLang="ru-RU" sz="3600">
                <a:latin typeface="Times New Roman" panose="02020603050405020304" pitchFamily="18" charset="0"/>
                <a:cs typeface="Times New Roman" panose="02020603050405020304" pitchFamily="18" charset="0"/>
              </a:rPr>
              <a:t>Литература </a:t>
            </a:r>
            <a:br>
              <a:rPr lang="ru-RU" altLang="ru-RU" sz="3600">
                <a:latin typeface="Times New Roman" panose="02020603050405020304" pitchFamily="18" charset="0"/>
                <a:cs typeface="Times New Roman" panose="02020603050405020304" pitchFamily="18" charset="0"/>
              </a:rPr>
            </a:br>
            <a:endParaRPr lang="ru-RU" altLang="ru-RU" sz="3600">
              <a:latin typeface="Times New Roman" panose="02020603050405020304" pitchFamily="18" charset="0"/>
              <a:cs typeface="Times New Roman" panose="02020603050405020304" pitchFamily="18" charset="0"/>
            </a:endParaRPr>
          </a:p>
        </p:txBody>
      </p:sp>
      <p:sp>
        <p:nvSpPr>
          <p:cNvPr id="17411" name="Объект 2">
            <a:extLst>
              <a:ext uri="{FF2B5EF4-FFF2-40B4-BE49-F238E27FC236}">
                <a16:creationId xmlns:a16="http://schemas.microsoft.com/office/drawing/2014/main" id="{03D6EB88-422C-4DC7-F5ED-34932EDA69B0}"/>
              </a:ext>
            </a:extLst>
          </p:cNvPr>
          <p:cNvSpPr>
            <a:spLocks noGrp="1" noChangeArrowheads="1"/>
          </p:cNvSpPr>
          <p:nvPr>
            <p:ph idx="1"/>
          </p:nvPr>
        </p:nvSpPr>
        <p:spPr/>
        <p:txBody>
          <a:bodyPr/>
          <a:lstStyle/>
          <a:p>
            <a:pPr marL="0" indent="0" algn="just">
              <a:buFontTx/>
              <a:buNone/>
            </a:pPr>
            <a:r>
              <a:rPr lang="ru-RU" altLang="ru-RU" sz="1600" b="0">
                <a:solidFill>
                  <a:schemeClr val="tx1"/>
                </a:solidFill>
              </a:rPr>
              <a:t>	</a:t>
            </a:r>
            <a:r>
              <a:rPr lang="ru-RU" altLang="ru-RU" sz="1600" b="0">
                <a:solidFill>
                  <a:schemeClr val="tx1"/>
                </a:solidFill>
                <a:latin typeface="Times New Roman" panose="02020603050405020304" pitchFamily="18" charset="0"/>
                <a:cs typeface="Times New Roman" panose="02020603050405020304" pitchFamily="18" charset="0"/>
              </a:rPr>
              <a:t>Важно правильно оформить ссылку на источник в списке литературы. Разные издательства предъявляют неодинаковые требования к его оформлению. Но в любом случае следует указать фамилии авторов, журнал, год издания, том (выпуск), номер, страницы. Интересующийся читатель должен иметь возможность найти указанный литературный источник. Бывают случаи, когда по указанному адресу источник не удается обнаружить. Столкнувшись с этим, теряешь доверие и к автору, и к его работе. </a:t>
            </a:r>
          </a:p>
          <a:p>
            <a:pPr marL="0" indent="0" algn="just">
              <a:buFontTx/>
              <a:buNone/>
            </a:pPr>
            <a:r>
              <a:rPr lang="ru-RU" altLang="ru-RU" sz="1600" b="0">
                <a:solidFill>
                  <a:schemeClr val="tx1"/>
                </a:solidFill>
                <a:latin typeface="Times New Roman" panose="02020603050405020304" pitchFamily="18" charset="0"/>
                <a:cs typeface="Times New Roman" panose="02020603050405020304" pitchFamily="18" charset="0"/>
              </a:rPr>
              <a:t>	Следует помнить, что научная статья – это не монография, и список литературы должен ограничиваться как временными рамками (публикации за последние 5–8 лет, и лишь в случае необходимости допускаются ссылки на более ранние работы), так и их количеством (в оригинальных статьях желательно цитировать не более 15–20 источников).</a:t>
            </a:r>
          </a:p>
          <a:p>
            <a:pPr marL="0" indent="0" algn="just">
              <a:buFontTx/>
              <a:buNone/>
            </a:pPr>
            <a:r>
              <a:rPr lang="ru-RU" altLang="ru-RU" sz="1600">
                <a:solidFill>
                  <a:schemeClr val="bg1"/>
                </a:solidFill>
                <a:latin typeface="Times New Roman" panose="02020603050405020304" pitchFamily="18" charset="0"/>
                <a:cs typeface="Times New Roman" panose="02020603050405020304" pitchFamily="18" charset="0"/>
              </a:rPr>
              <a:t>– 50–80).</a:t>
            </a:r>
          </a:p>
        </p:txBody>
      </p:sp>
      <p:pic>
        <p:nvPicPr>
          <p:cNvPr id="17412" name="Рисунок 1">
            <a:extLst>
              <a:ext uri="{FF2B5EF4-FFF2-40B4-BE49-F238E27FC236}">
                <a16:creationId xmlns:a16="http://schemas.microsoft.com/office/drawing/2014/main" id="{17265970-F473-4759-F1CB-0C0DC747F50C}"/>
              </a:ext>
            </a:extLst>
          </p:cNvPr>
          <p:cNvPicPr>
            <a:picLocks noChangeAspect="1"/>
          </p:cNvPicPr>
          <p:nvPr/>
        </p:nvPicPr>
        <p:blipFill>
          <a:blip r:embed="rId2">
            <a:extLst>
              <a:ext uri="{28A0092B-C50C-407E-A947-70E740481C1C}">
                <a14:useLocalDpi xmlns:a14="http://schemas.microsoft.com/office/drawing/2010/main" val="0"/>
              </a:ext>
            </a:extLst>
          </a:blip>
          <a:srcRect t="-1534" b="57503"/>
          <a:stretch>
            <a:fillRect/>
          </a:stretch>
        </p:blipFill>
        <p:spPr bwMode="auto">
          <a:xfrm>
            <a:off x="469900" y="4291013"/>
            <a:ext cx="51149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Рисунок 1">
            <a:extLst>
              <a:ext uri="{FF2B5EF4-FFF2-40B4-BE49-F238E27FC236}">
                <a16:creationId xmlns:a16="http://schemas.microsoft.com/office/drawing/2014/main" id="{1D4583EC-90D5-BCFB-3007-021DB52D05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1013" y="4384675"/>
            <a:ext cx="34734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a:extLst>
              <a:ext uri="{FF2B5EF4-FFF2-40B4-BE49-F238E27FC236}">
                <a16:creationId xmlns:a16="http://schemas.microsoft.com/office/drawing/2014/main" id="{6AF03F45-A683-C081-8E4B-F5A29BCA20F2}"/>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Ссылки</a:t>
            </a:r>
          </a:p>
        </p:txBody>
      </p:sp>
      <p:sp>
        <p:nvSpPr>
          <p:cNvPr id="3" name="Объект 2">
            <a:extLst>
              <a:ext uri="{FF2B5EF4-FFF2-40B4-BE49-F238E27FC236}">
                <a16:creationId xmlns:a16="http://schemas.microsoft.com/office/drawing/2014/main" id="{937402A1-95B9-71BC-1C00-61D53F98D155}"/>
              </a:ext>
            </a:extLst>
          </p:cNvPr>
          <p:cNvSpPr>
            <a:spLocks noGrp="1"/>
          </p:cNvSpPr>
          <p:nvPr>
            <p:ph idx="1"/>
          </p:nvPr>
        </p:nvSpPr>
        <p:spPr>
          <a:xfrm>
            <a:off x="814388" y="962025"/>
            <a:ext cx="7843837" cy="5208588"/>
          </a:xfrm>
        </p:spPr>
        <p:txBody>
          <a:bodyPr/>
          <a:lstStyle/>
          <a:p>
            <a:pPr marL="0" indent="0">
              <a:buFontTx/>
              <a:buNone/>
              <a:defRPr/>
            </a:pPr>
            <a:r>
              <a:rPr lang="ru-RU" sz="1400" b="0">
                <a:solidFill>
                  <a:schemeClr val="tx1"/>
                </a:solidFill>
              </a:rPr>
              <a:t>	</a:t>
            </a:r>
            <a:r>
              <a:rPr lang="ru-RU" sz="1600" b="0">
                <a:solidFill>
                  <a:schemeClr val="tx1"/>
                </a:solidFill>
                <a:latin typeface="Times New Roman" panose="02020603050405020304" pitchFamily="18" charset="0"/>
                <a:cs typeface="Times New Roman" panose="02020603050405020304" pitchFamily="18" charset="0"/>
              </a:rPr>
              <a:t>Ссылки в статье на литературные источники можно оформить тремя способами: </a:t>
            </a:r>
          </a:p>
          <a:p>
            <a:pPr>
              <a:defRPr/>
            </a:pPr>
            <a:r>
              <a:rPr lang="ru-RU" sz="1600" b="0">
                <a:solidFill>
                  <a:schemeClr val="tx1"/>
                </a:solidFill>
                <a:latin typeface="Times New Roman" panose="02020603050405020304" pitchFamily="18" charset="0"/>
                <a:cs typeface="Times New Roman" panose="02020603050405020304" pitchFamily="18" charset="0"/>
              </a:rPr>
              <a:t>выразить в круглых скобках внутри самого текста (это может быть газетный или журнальный материал); </a:t>
            </a:r>
          </a:p>
          <a:p>
            <a:pPr>
              <a:defRPr/>
            </a:pPr>
            <a:r>
              <a:rPr lang="ru-RU" sz="1600" b="0">
                <a:solidFill>
                  <a:schemeClr val="tx1"/>
                </a:solidFill>
                <a:latin typeface="Times New Roman" panose="02020603050405020304" pitchFamily="18" charset="0"/>
                <a:cs typeface="Times New Roman" panose="02020603050405020304" pitchFamily="18" charset="0"/>
              </a:rPr>
              <a:t>опустить в нижнюю часть страницы с полными выходными данным; </a:t>
            </a:r>
          </a:p>
          <a:p>
            <a:pPr>
              <a:defRPr/>
            </a:pPr>
            <a:r>
              <a:rPr lang="ru-RU" sz="1600" b="0">
                <a:solidFill>
                  <a:schemeClr val="tx1"/>
                </a:solidFill>
                <a:latin typeface="Times New Roman" panose="02020603050405020304" pitchFamily="18" charset="0"/>
                <a:cs typeface="Times New Roman" panose="02020603050405020304" pitchFamily="18" charset="0"/>
              </a:rPr>
              <a:t>указать в квадратных скобках номер источника и страницу из алфавитного списка литературы. </a:t>
            </a:r>
          </a:p>
          <a:p>
            <a:pPr marL="0" indent="0">
              <a:buFontTx/>
              <a:buNone/>
              <a:defRPr/>
            </a:pPr>
            <a:r>
              <a:rPr lang="ru-RU" sz="1600" b="0">
                <a:solidFill>
                  <a:schemeClr val="tx1"/>
                </a:solidFill>
                <a:latin typeface="Times New Roman" panose="02020603050405020304" pitchFamily="18" charset="0"/>
                <a:cs typeface="Times New Roman" panose="02020603050405020304" pitchFamily="18" charset="0"/>
              </a:rPr>
              <a:t>	Последовательность формирования списка может быть различной: </a:t>
            </a:r>
          </a:p>
          <a:p>
            <a:pPr>
              <a:defRPr/>
            </a:pPr>
            <a:r>
              <a:rPr lang="ru-RU" sz="1600" b="0">
                <a:solidFill>
                  <a:schemeClr val="tx1"/>
                </a:solidFill>
                <a:latin typeface="Times New Roman" panose="02020603050405020304" pitchFamily="18" charset="0"/>
                <a:cs typeface="Times New Roman" panose="02020603050405020304" pitchFamily="18" charset="0"/>
              </a:rPr>
              <a:t>по алфавиту фамилий авторов или названий документов; </a:t>
            </a:r>
          </a:p>
          <a:p>
            <a:pPr>
              <a:defRPr/>
            </a:pPr>
            <a:r>
              <a:rPr lang="ru-RU" sz="1600" b="0">
                <a:solidFill>
                  <a:schemeClr val="tx1"/>
                </a:solidFill>
                <a:latin typeface="Times New Roman" panose="02020603050405020304" pitchFamily="18" charset="0"/>
                <a:cs typeface="Times New Roman" panose="02020603050405020304" pitchFamily="18" charset="0"/>
              </a:rPr>
              <a:t>по мере появления сносок; </a:t>
            </a:r>
          </a:p>
          <a:p>
            <a:pPr>
              <a:defRPr/>
            </a:pPr>
            <a:r>
              <a:rPr lang="ru-RU" sz="1600" b="0">
                <a:solidFill>
                  <a:schemeClr val="tx1"/>
                </a:solidFill>
                <a:latin typeface="Times New Roman" panose="02020603050405020304" pitchFamily="18" charset="0"/>
                <a:cs typeface="Times New Roman" panose="02020603050405020304" pitchFamily="18" charset="0"/>
              </a:rPr>
              <a:t> по значимости документов (нормативные акты, документальные источники, монографии, статьи, другая литература); </a:t>
            </a:r>
          </a:p>
          <a:p>
            <a:pPr>
              <a:defRPr/>
            </a:pPr>
            <a:r>
              <a:rPr lang="ru-RU" sz="1600" b="0">
                <a:solidFill>
                  <a:schemeClr val="tx1"/>
                </a:solidFill>
                <a:latin typeface="Times New Roman" panose="02020603050405020304" pitchFamily="18" charset="0"/>
                <a:cs typeface="Times New Roman" panose="02020603050405020304" pitchFamily="18" charset="0"/>
              </a:rPr>
              <a:t>по хронологии издания документов и т.п. </a:t>
            </a:r>
          </a:p>
          <a:p>
            <a:pPr marL="0" indent="0">
              <a:buFontTx/>
              <a:buNone/>
              <a:defRPr/>
            </a:pPr>
            <a:r>
              <a:rPr lang="ru-RU" sz="1600" b="0">
                <a:solidFill>
                  <a:schemeClr val="tx1"/>
                </a:solidFill>
                <a:latin typeface="Times New Roman" panose="02020603050405020304" pitchFamily="18" charset="0"/>
                <a:cs typeface="Times New Roman" panose="02020603050405020304" pitchFamily="18" charset="0"/>
              </a:rPr>
              <a:t>	Основные элементы библиографического описания приводятся в следующей последовательности: фамилия автора и его инициалы, название книги без кавычек, место издания, название. </a:t>
            </a:r>
          </a:p>
          <a:p>
            <a:pPr marL="0" indent="0" algn="just">
              <a:buFontTx/>
              <a:buNone/>
              <a:defRPr/>
            </a:pPr>
            <a:r>
              <a:rPr lang="ru-RU" sz="1600" b="0">
                <a:solidFill>
                  <a:schemeClr val="accent1">
                    <a:lumMod val="50000"/>
                  </a:schemeClr>
                </a:solidFill>
                <a:latin typeface="Times New Roman" panose="02020603050405020304" pitchFamily="18" charset="0"/>
                <a:cs typeface="Times New Roman" panose="02020603050405020304" pitchFamily="18" charset="0"/>
              </a:rPr>
              <a:t>Единый формат оформления </a:t>
            </a:r>
            <a:r>
              <a:rPr lang="ru-RU" sz="1600" b="0" err="1">
                <a:solidFill>
                  <a:schemeClr val="accent1">
                    <a:lumMod val="50000"/>
                  </a:schemeClr>
                </a:solidFill>
                <a:latin typeface="Times New Roman" panose="02020603050405020304" pitchFamily="18" charset="0"/>
                <a:cs typeface="Times New Roman" panose="02020603050405020304" pitchFamily="18" charset="0"/>
              </a:rPr>
              <a:t>пристатейных</a:t>
            </a:r>
            <a:r>
              <a:rPr lang="ru-RU" sz="1600" b="0">
                <a:solidFill>
                  <a:schemeClr val="accent1">
                    <a:lumMod val="50000"/>
                  </a:schemeClr>
                </a:solidFill>
                <a:latin typeface="Times New Roman" panose="02020603050405020304" pitchFamily="18" charset="0"/>
                <a:cs typeface="Times New Roman" panose="02020603050405020304" pitchFamily="18" charset="0"/>
              </a:rPr>
              <a:t> библиографических списков в соответствии с ГОСТ Р 7.05-2008 «Библиографическая ссылка» (Примеры оформления ссылок и </a:t>
            </a:r>
            <a:r>
              <a:rPr lang="ru-RU" sz="1600" b="0" err="1">
                <a:solidFill>
                  <a:schemeClr val="accent1">
                    <a:lumMod val="50000"/>
                  </a:schemeClr>
                </a:solidFill>
                <a:latin typeface="Times New Roman" panose="02020603050405020304" pitchFamily="18" charset="0"/>
                <a:cs typeface="Times New Roman" panose="02020603050405020304" pitchFamily="18" charset="0"/>
              </a:rPr>
              <a:t>пристатейных</a:t>
            </a:r>
            <a:r>
              <a:rPr lang="ru-RU" sz="1600" b="0">
                <a:solidFill>
                  <a:schemeClr val="accent1">
                    <a:lumMod val="50000"/>
                  </a:schemeClr>
                </a:solidFill>
                <a:latin typeface="Times New Roman" panose="02020603050405020304" pitchFamily="18" charset="0"/>
                <a:cs typeface="Times New Roman" panose="02020603050405020304" pitchFamily="18" charset="0"/>
              </a:rPr>
              <a:t> списков литературы)</a:t>
            </a:r>
          </a:p>
        </p:txBody>
      </p:sp>
      <p:pic>
        <p:nvPicPr>
          <p:cNvPr id="18436" name="Рисунок 1">
            <a:extLst>
              <a:ext uri="{FF2B5EF4-FFF2-40B4-BE49-F238E27FC236}">
                <a16:creationId xmlns:a16="http://schemas.microsoft.com/office/drawing/2014/main" id="{FC102147-9EAF-AA97-8D7C-AA8BA13EB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8838" y="5956300"/>
            <a:ext cx="31242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a:extLst>
              <a:ext uri="{FF2B5EF4-FFF2-40B4-BE49-F238E27FC236}">
                <a16:creationId xmlns:a16="http://schemas.microsoft.com/office/drawing/2014/main" id="{91A4A827-A63B-E857-81CE-8916F1744626}"/>
              </a:ext>
            </a:extLst>
          </p:cNvPr>
          <p:cNvSpPr>
            <a:spLocks noGrp="1"/>
          </p:cNvSpPr>
          <p:nvPr>
            <p:ph type="title"/>
          </p:nvPr>
        </p:nvSpPr>
        <p:spPr/>
        <p:txBody>
          <a:bodyPr/>
          <a:lstStyle/>
          <a:p>
            <a:r>
              <a:rPr lang="ru-RU" altLang="ru-RU">
                <a:latin typeface="Times New Roman" panose="02020603050405020304" pitchFamily="18" charset="0"/>
                <a:cs typeface="Times New Roman" panose="02020603050405020304" pitchFamily="18" charset="0"/>
              </a:rPr>
              <a:t>Правила цитирования материалов</a:t>
            </a:r>
          </a:p>
        </p:txBody>
      </p:sp>
      <p:sp>
        <p:nvSpPr>
          <p:cNvPr id="20483" name="Объект 2">
            <a:extLst>
              <a:ext uri="{FF2B5EF4-FFF2-40B4-BE49-F238E27FC236}">
                <a16:creationId xmlns:a16="http://schemas.microsoft.com/office/drawing/2014/main" id="{406EFDF7-5A9F-4480-660A-854F2BF5074E}"/>
              </a:ext>
            </a:extLst>
          </p:cNvPr>
          <p:cNvSpPr>
            <a:spLocks noGrp="1"/>
          </p:cNvSpPr>
          <p:nvPr>
            <p:ph idx="1"/>
          </p:nvPr>
        </p:nvSpPr>
        <p:spPr>
          <a:xfrm>
            <a:off x="830263" y="922338"/>
            <a:ext cx="7843837" cy="5240337"/>
          </a:xfrm>
        </p:spPr>
        <p:txBody>
          <a:bodyPr/>
          <a:lstStyle/>
          <a:p>
            <a:pPr algn="just">
              <a:defRPr/>
            </a:pPr>
            <a:r>
              <a:rPr lang="ru-RU" sz="1400" b="0">
                <a:solidFill>
                  <a:schemeClr val="tx1"/>
                </a:solidFill>
                <a:latin typeface="Times New Roman" pitchFamily="18" charset="0"/>
                <a:cs typeface="Times New Roman" pitchFamily="18" charset="0"/>
              </a:rPr>
              <a:t>Произведения науки, литературы и искусства и иные источники, на которые ссылаются в письменных работах, должны быть указаны в списке литературы.</a:t>
            </a:r>
          </a:p>
          <a:p>
            <a:pPr algn="just">
              <a:defRPr/>
            </a:pPr>
            <a:r>
              <a:rPr lang="ru-RU" sz="1400" b="0">
                <a:solidFill>
                  <a:schemeClr val="tx1"/>
                </a:solidFill>
                <a:latin typeface="Times New Roman" pitchFamily="18" charset="0"/>
                <a:cs typeface="Times New Roman" pitchFamily="18" charset="0"/>
              </a:rPr>
              <a:t>В случае необходимости дословного цитирования фрагмента оригинального авторского произведения заимствованный текст должен быть взят в кавычки с обязательной ссылкой на источник, содержащий данный текст. Допускается также выделение чужого текста в отдельном абзаце без кавычек, но ссылка на источник должна быть обязательно.</a:t>
            </a:r>
          </a:p>
          <a:p>
            <a:pPr algn="just">
              <a:defRPr/>
            </a:pPr>
            <a:r>
              <a:rPr lang="ru-RU" sz="1400" b="0">
                <a:solidFill>
                  <a:schemeClr val="tx1"/>
                </a:solidFill>
                <a:latin typeface="Times New Roman" pitchFamily="18" charset="0"/>
                <a:cs typeface="Times New Roman" pitchFamily="18" charset="0"/>
              </a:rPr>
              <a:t>Воспрещается выдавать одну и ту же письменную работу за разные. Эти случаи рассматриваются как плагиат. Кроме того, как плагиат рассматривается прямое использование текста (значительной части текста) из своих собственных письменных работ в других своих собственных письменных работах без ссылки на первоисточники.</a:t>
            </a:r>
          </a:p>
          <a:p>
            <a:pPr algn="just">
              <a:defRPr/>
            </a:pPr>
            <a:r>
              <a:rPr lang="ru-RU" altLang="ru-RU" sz="1400" b="0">
                <a:solidFill>
                  <a:schemeClr val="tx1"/>
                </a:solidFill>
                <a:latin typeface="Times New Roman" pitchFamily="18" charset="0"/>
                <a:cs typeface="Times New Roman" pitchFamily="18" charset="0"/>
              </a:rPr>
              <a:t>Неоднократное опубликование одного и того же материала или идей в различных журналах, иностранных или национальных, указывает на научную стерильность (</a:t>
            </a:r>
            <a:r>
              <a:rPr lang="ru-RU" altLang="ru-RU" sz="1400" b="0" err="1">
                <a:solidFill>
                  <a:schemeClr val="tx1"/>
                </a:solidFill>
                <a:latin typeface="Times New Roman" pitchFamily="18" charset="0"/>
                <a:cs typeface="Times New Roman" pitchFamily="18" charset="0"/>
              </a:rPr>
              <a:t>scientific</a:t>
            </a:r>
            <a:r>
              <a:rPr lang="ru-RU" altLang="ru-RU" sz="1400" b="0">
                <a:solidFill>
                  <a:schemeClr val="tx1"/>
                </a:solidFill>
                <a:latin typeface="Times New Roman" pitchFamily="18" charset="0"/>
                <a:cs typeface="Times New Roman" pitchFamily="18" charset="0"/>
              </a:rPr>
              <a:t> </a:t>
            </a:r>
            <a:r>
              <a:rPr lang="ru-RU" altLang="ru-RU" sz="1400" b="0" err="1">
                <a:solidFill>
                  <a:schemeClr val="tx1"/>
                </a:solidFill>
                <a:latin typeface="Times New Roman" pitchFamily="18" charset="0"/>
                <a:cs typeface="Times New Roman" pitchFamily="18" charset="0"/>
              </a:rPr>
              <a:t>sterility</a:t>
            </a:r>
            <a:r>
              <a:rPr lang="ru-RU" altLang="ru-RU" sz="1400" b="0">
                <a:solidFill>
                  <a:schemeClr val="tx1"/>
                </a:solidFill>
                <a:latin typeface="Times New Roman" pitchFamily="18" charset="0"/>
                <a:cs typeface="Times New Roman" pitchFamily="18" charset="0"/>
              </a:rPr>
              <a:t>) и является саморекламой.</a:t>
            </a:r>
          </a:p>
          <a:p>
            <a:pPr algn="just">
              <a:defRPr/>
            </a:pPr>
            <a:r>
              <a:rPr lang="ru-RU" altLang="ru-RU" sz="1400" b="0">
                <a:solidFill>
                  <a:schemeClr val="tx1"/>
                </a:solidFill>
                <a:latin typeface="Times New Roman" pitchFamily="18" charset="0"/>
                <a:cs typeface="Times New Roman" pitchFamily="18" charset="0"/>
              </a:rPr>
              <a:t>Повторение самого себя, </a:t>
            </a:r>
            <a:r>
              <a:rPr lang="ru-RU" altLang="ru-RU" sz="1400" b="0" err="1">
                <a:solidFill>
                  <a:schemeClr val="tx1"/>
                </a:solidFill>
                <a:latin typeface="Times New Roman" pitchFamily="18" charset="0"/>
                <a:cs typeface="Times New Roman" pitchFamily="18" charset="0"/>
              </a:rPr>
              <a:t>самоплагиат</a:t>
            </a:r>
            <a:r>
              <a:rPr lang="ru-RU" altLang="ru-RU" sz="1400" b="0">
                <a:solidFill>
                  <a:schemeClr val="tx1"/>
                </a:solidFill>
                <a:latin typeface="Times New Roman" pitchFamily="18" charset="0"/>
                <a:cs typeface="Times New Roman" pitchFamily="18" charset="0"/>
              </a:rPr>
              <a:t>, (</a:t>
            </a:r>
            <a:r>
              <a:rPr lang="ru-RU" altLang="ru-RU" sz="1400" b="0" err="1">
                <a:solidFill>
                  <a:schemeClr val="tx1"/>
                </a:solidFill>
                <a:latin typeface="Times New Roman" pitchFamily="18" charset="0"/>
                <a:cs typeface="Times New Roman" pitchFamily="18" charset="0"/>
              </a:rPr>
              <a:t>self-plagiarism</a:t>
            </a:r>
            <a:r>
              <a:rPr lang="ru-RU" altLang="ru-RU" sz="1400" b="0">
                <a:solidFill>
                  <a:schemeClr val="tx1"/>
                </a:solidFill>
                <a:latin typeface="Times New Roman" pitchFamily="18" charset="0"/>
                <a:cs typeface="Times New Roman" pitchFamily="18" charset="0"/>
              </a:rPr>
              <a:t>) означает недостаточность научной объективности и скромности.</a:t>
            </a:r>
          </a:p>
          <a:p>
            <a:pPr marL="0" indent="0" algn="just">
              <a:buFont typeface="Wingdings" panose="05000000000000000000" pitchFamily="2" charset="2"/>
              <a:buNone/>
              <a:defRPr/>
            </a:pPr>
            <a:r>
              <a:rPr lang="ru-RU" altLang="ru-RU" sz="1400" b="0">
                <a:solidFill>
                  <a:schemeClr val="tx1"/>
                </a:solidFill>
                <a:latin typeface="Times New Roman" pitchFamily="18" charset="0"/>
                <a:cs typeface="Times New Roman" pitchFamily="18" charset="0"/>
              </a:rPr>
              <a:t>	Каждый из авторов статьи, обременен интеллектуальной ответственностью за содержание статьи, а также за все этические и юридические последствия публикации</a:t>
            </a:r>
            <a:r>
              <a:rPr lang="ru-RU" altLang="ru-RU" sz="1400">
                <a:solidFill>
                  <a:schemeClr val="bg1"/>
                </a:solidFill>
                <a:latin typeface="Times New Roman" pitchFamily="18" charset="0"/>
                <a:cs typeface="Times New Roman" pitchFamily="18" charset="0"/>
              </a:rPr>
              <a:t>.</a:t>
            </a:r>
            <a:endParaRPr lang="ru-RU" sz="1600" b="0">
              <a:solidFill>
                <a:schemeClr val="tx1"/>
              </a:solidFill>
            </a:endParaRPr>
          </a:p>
          <a:p>
            <a:pPr marL="0" indent="0" algn="just">
              <a:buFontTx/>
              <a:buNone/>
              <a:defRPr/>
            </a:pPr>
            <a:endParaRPr lang="ru-RU" sz="1600" b="0">
              <a:solidFill>
                <a:schemeClr val="accent2">
                  <a:lumMod val="25000"/>
                </a:schemeClr>
              </a:solidFill>
              <a:latin typeface="Times New Roman" pitchFamily="18" charset="0"/>
              <a:cs typeface="Times New Roman" pitchFamily="18" charset="0"/>
            </a:endParaRPr>
          </a:p>
          <a:p>
            <a:pPr marL="0" indent="0" algn="just">
              <a:buFontTx/>
              <a:buNone/>
              <a:defRPr/>
            </a:pPr>
            <a:r>
              <a:rPr lang="ru-RU" sz="1600" b="0">
                <a:solidFill>
                  <a:schemeClr val="accent2">
                    <a:lumMod val="25000"/>
                  </a:schemeClr>
                </a:solidFill>
                <a:latin typeface="Times New Roman" pitchFamily="18" charset="0"/>
                <a:cs typeface="Times New Roman" pitchFamily="18" charset="0"/>
              </a:rPr>
              <a:t>Добросовестное или честное использование (</a:t>
            </a:r>
            <a:r>
              <a:rPr lang="ru-RU" sz="1600" b="0" err="1">
                <a:solidFill>
                  <a:schemeClr val="accent2">
                    <a:lumMod val="25000"/>
                  </a:schemeClr>
                </a:solidFill>
                <a:latin typeface="Times New Roman" pitchFamily="18" charset="0"/>
                <a:cs typeface="Times New Roman" pitchFamily="18" charset="0"/>
              </a:rPr>
              <a:t>fair</a:t>
            </a:r>
            <a:r>
              <a:rPr lang="ru-RU" sz="1600" b="0">
                <a:solidFill>
                  <a:schemeClr val="accent2">
                    <a:lumMod val="25000"/>
                  </a:schemeClr>
                </a:solidFill>
                <a:latin typeface="Times New Roman" pitchFamily="18" charset="0"/>
                <a:cs typeface="Times New Roman" pitchFamily="18" charset="0"/>
              </a:rPr>
              <a:t> </a:t>
            </a:r>
            <a:r>
              <a:rPr lang="ru-RU" sz="1600" b="0" err="1">
                <a:solidFill>
                  <a:schemeClr val="accent2">
                    <a:lumMod val="25000"/>
                  </a:schemeClr>
                </a:solidFill>
                <a:latin typeface="Times New Roman" pitchFamily="18" charset="0"/>
                <a:cs typeface="Times New Roman" pitchFamily="18" charset="0"/>
              </a:rPr>
              <a:t>use</a:t>
            </a:r>
            <a:r>
              <a:rPr lang="ru-RU" sz="1600" b="0">
                <a:solidFill>
                  <a:schemeClr val="accent2">
                    <a:lumMod val="25000"/>
                  </a:schemeClr>
                </a:solidFill>
                <a:latin typeface="Times New Roman" pitchFamily="18" charset="0"/>
                <a:cs typeface="Times New Roman" pitchFamily="18" charset="0"/>
              </a:rPr>
              <a:t>) произведения, защищенного копирайтом </a:t>
            </a:r>
            <a:r>
              <a:rPr lang="ru-RU" sz="1600">
                <a:solidFill>
                  <a:schemeClr val="accent2">
                    <a:lumMod val="25000"/>
                  </a:schemeClr>
                </a:solidFill>
                <a:latin typeface="Times New Roman" pitchFamily="18" charset="0"/>
                <a:cs typeface="Times New Roman" pitchFamily="18" charset="0"/>
              </a:rPr>
              <a:t>(©)</a:t>
            </a:r>
            <a:r>
              <a:rPr lang="ru-RU" sz="1600" b="0">
                <a:solidFill>
                  <a:schemeClr val="accent2">
                    <a:lumMod val="25000"/>
                  </a:schemeClr>
                </a:solidFill>
                <a:latin typeface="Times New Roman" pitchFamily="18" charset="0"/>
                <a:cs typeface="Times New Roman" pitchFamily="18" charset="0"/>
              </a:rPr>
              <a:t>, требует выполнения определенных правил. Наиболее известное из них – обязательная ссылка на произведение и цитирование не более двух абзацев оригинального текста.</a:t>
            </a:r>
          </a:p>
        </p:txBody>
      </p:sp>
      <p:pic>
        <p:nvPicPr>
          <p:cNvPr id="19460" name="Рисунок 1">
            <a:extLst>
              <a:ext uri="{FF2B5EF4-FFF2-40B4-BE49-F238E27FC236}">
                <a16:creationId xmlns:a16="http://schemas.microsoft.com/office/drawing/2014/main" id="{A4ACD7A3-5CFA-C8AC-C1DD-E0A3D9D42F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6015038"/>
            <a:ext cx="36671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a:extLst>
              <a:ext uri="{FF2B5EF4-FFF2-40B4-BE49-F238E27FC236}">
                <a16:creationId xmlns:a16="http://schemas.microsoft.com/office/drawing/2014/main" id="{0F6A70D7-C29F-3B95-CBD2-02669F995FCD}"/>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Язык изложения</a:t>
            </a:r>
          </a:p>
        </p:txBody>
      </p:sp>
      <p:sp>
        <p:nvSpPr>
          <p:cNvPr id="20483" name="Объект 2">
            <a:extLst>
              <a:ext uri="{FF2B5EF4-FFF2-40B4-BE49-F238E27FC236}">
                <a16:creationId xmlns:a16="http://schemas.microsoft.com/office/drawing/2014/main" id="{4A119D01-040E-2A2C-5D29-0315FE5819F3}"/>
              </a:ext>
            </a:extLst>
          </p:cNvPr>
          <p:cNvSpPr>
            <a:spLocks noGrp="1" noChangeArrowheads="1"/>
          </p:cNvSpPr>
          <p:nvPr>
            <p:ph idx="1"/>
          </p:nvPr>
        </p:nvSpPr>
        <p:spPr>
          <a:xfrm>
            <a:off x="457200" y="954088"/>
            <a:ext cx="8229600" cy="5172075"/>
          </a:xfrm>
        </p:spPr>
        <p:txBody>
          <a:bodyPr/>
          <a:lstStyle/>
          <a:p>
            <a:endParaRPr lang="ru-RU" altLang="ru-RU" sz="1200" b="0">
              <a:solidFill>
                <a:schemeClr val="tx1"/>
              </a:solidFill>
            </a:endParaRPr>
          </a:p>
          <a:p>
            <a:pPr algn="just"/>
            <a:r>
              <a:rPr lang="ru-RU" altLang="ru-RU" sz="1400" b="0">
                <a:solidFill>
                  <a:schemeClr val="tx1"/>
                </a:solidFill>
                <a:latin typeface="Times New Roman" panose="02020603050405020304" pitchFamily="18" charset="0"/>
                <a:cs typeface="Times New Roman" panose="02020603050405020304" pitchFamily="18" charset="0"/>
              </a:rPr>
              <a:t>Научная статья должна быть написана живым, образным языком, что всегда отличает научные работы от не относящихся к таковым. </a:t>
            </a:r>
          </a:p>
          <a:p>
            <a:pPr algn="just"/>
            <a:r>
              <a:rPr lang="ru-RU" altLang="ru-RU" sz="1400" b="0">
                <a:solidFill>
                  <a:schemeClr val="tx1"/>
                </a:solidFill>
                <a:latin typeface="Times New Roman" panose="02020603050405020304" pitchFamily="18" charset="0"/>
                <a:cs typeface="Times New Roman" panose="02020603050405020304" pitchFamily="18" charset="0"/>
              </a:rPr>
              <a:t>Необходимо избегать в тексте лишние слова: «в целях» вместо «для», «редакция просит читателей присылать свои замечания» (слово «свои» — лишнее), «весь технологический процесс в целом» (убрать слово «весь» или «в целом») и т. д. </a:t>
            </a:r>
          </a:p>
          <a:p>
            <a:pPr algn="just"/>
            <a:r>
              <a:rPr lang="ru-RU" altLang="ru-RU" sz="1400" b="0">
                <a:solidFill>
                  <a:schemeClr val="tx1"/>
                </a:solidFill>
                <a:latin typeface="Times New Roman" panose="02020603050405020304" pitchFamily="18" charset="0"/>
                <a:cs typeface="Times New Roman" panose="02020603050405020304" pitchFamily="18" charset="0"/>
              </a:rPr>
              <a:t>В то же время, уместны слова-вставки: «действительно», «конечно», «в самом деле», «с другой стороны» и т.д., используемые для логических переходов в тексте. Такие слова, хотя и не украшают текст, но являются «дорожными знаками», предупреждающими о поворотах мысли автора. </a:t>
            </a:r>
          </a:p>
          <a:p>
            <a:pPr algn="just"/>
            <a:r>
              <a:rPr lang="ru-RU" altLang="ru-RU" sz="1400" b="0">
                <a:solidFill>
                  <a:schemeClr val="tx1"/>
                </a:solidFill>
                <a:latin typeface="Times New Roman" panose="02020603050405020304" pitchFamily="18" charset="0"/>
                <a:cs typeface="Times New Roman" panose="02020603050405020304" pitchFamily="18" charset="0"/>
              </a:rPr>
              <a:t>Большое значение имеет интуиция автора. Так, если при повторном чтении написанной статьи у него возникает какое-то неудобство от фразы, то можно использовать следующий прием. Представьте, что этой фразы нет. Изменилось ли при этом что-нибудь в статье: потерялась логика изложения, пропал смысл? Если нет, смело вычеркивайте эту фразу, какой бы красивой она не была. </a:t>
            </a:r>
          </a:p>
          <a:p>
            <a:pPr algn="just"/>
            <a:r>
              <a:rPr lang="ru-RU" altLang="ru-RU" sz="1400" b="0">
                <a:solidFill>
                  <a:schemeClr val="tx1"/>
                </a:solidFill>
                <a:latin typeface="Times New Roman" panose="02020603050405020304" pitchFamily="18" charset="0"/>
                <a:cs typeface="Times New Roman" panose="02020603050405020304" pitchFamily="18" charset="0"/>
              </a:rPr>
              <a:t>Вы можете использовать различные вводные слова и фразы: «во-первых», «во-вторых», «в-третьих», «кроме того», «наконец», «затем», «вновь», «далее», «более того», «вместе с тем», «в добавление к вышесказанному», «в уточнение к вышесказанному», «соответственно», «подобным образом», «следовательно», «подводя итоги», «в заключение». Однако не следует злоупотреблять вводными фразами и начинать с них каждое предложение.</a:t>
            </a:r>
          </a:p>
          <a:p>
            <a:pPr algn="just"/>
            <a:r>
              <a:rPr lang="ru-RU" altLang="ru-RU" sz="1400" b="0">
                <a:solidFill>
                  <a:schemeClr val="tx1"/>
                </a:solidFill>
                <a:latin typeface="Times New Roman" panose="02020603050405020304" pitchFamily="18" charset="0"/>
                <a:cs typeface="Times New Roman" panose="02020603050405020304" pitchFamily="18" charset="0"/>
              </a:rPr>
              <a:t>Можно завести словарик емких слов и выражений, что особенно полезно при написании статей на неродном языке.</a:t>
            </a:r>
          </a:p>
          <a:p>
            <a:pPr algn="just"/>
            <a:r>
              <a:rPr lang="ru-RU" altLang="ru-RU" sz="1400" b="0">
                <a:solidFill>
                  <a:schemeClr val="tx1"/>
                </a:solidFill>
                <a:latin typeface="Times New Roman" panose="02020603050405020304" pitchFamily="18" charset="0"/>
                <a:cs typeface="Times New Roman" panose="02020603050405020304" pitchFamily="18" charset="0"/>
              </a:rPr>
              <a:t>Изложить мысль в статье понятно.</a:t>
            </a:r>
          </a:p>
          <a:p>
            <a:endParaRPr lang="ru-RU" altLang="ru-RU" sz="1200" b="0">
              <a:solidFill>
                <a:schemeClr val="tx1"/>
              </a:solidFill>
            </a:endParaRPr>
          </a:p>
        </p:txBody>
      </p:sp>
      <p:pic>
        <p:nvPicPr>
          <p:cNvPr id="20484" name="Рисунок 1">
            <a:extLst>
              <a:ext uri="{FF2B5EF4-FFF2-40B4-BE49-F238E27FC236}">
                <a16:creationId xmlns:a16="http://schemas.microsoft.com/office/drawing/2014/main" id="{B6D06D90-A4BA-E423-BE10-1F3FE194DD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5694363"/>
            <a:ext cx="347345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a:extLst>
              <a:ext uri="{FF2B5EF4-FFF2-40B4-BE49-F238E27FC236}">
                <a16:creationId xmlns:a16="http://schemas.microsoft.com/office/drawing/2014/main" id="{6F20F514-38ED-199A-9D82-FC5FACD3B9FD}"/>
              </a:ext>
            </a:extLst>
          </p:cNvPr>
          <p:cNvSpPr>
            <a:spLocks noGrp="1"/>
          </p:cNvSpPr>
          <p:nvPr>
            <p:ph type="title"/>
          </p:nvPr>
        </p:nvSpPr>
        <p:spPr/>
        <p:txBody>
          <a:bodyPr/>
          <a:lstStyle/>
          <a:p>
            <a:pPr algn="ctr"/>
            <a:r>
              <a:rPr lang="ru-RU" altLang="ru-RU">
                <a:latin typeface="Times New Roman" panose="02020603050405020304" pitchFamily="18" charset="0"/>
                <a:cs typeface="Times New Roman" panose="02020603050405020304" pitchFamily="18" charset="0"/>
              </a:rPr>
              <a:t>Закон о русском языке</a:t>
            </a:r>
          </a:p>
        </p:txBody>
      </p:sp>
      <p:sp>
        <p:nvSpPr>
          <p:cNvPr id="3" name="Объект 2">
            <a:extLst>
              <a:ext uri="{FF2B5EF4-FFF2-40B4-BE49-F238E27FC236}">
                <a16:creationId xmlns:a16="http://schemas.microsoft.com/office/drawing/2014/main" id="{EA1CD0FF-D232-F4CA-A610-03C3B2CEDEC3}"/>
              </a:ext>
            </a:extLst>
          </p:cNvPr>
          <p:cNvSpPr>
            <a:spLocks noGrp="1"/>
          </p:cNvSpPr>
          <p:nvPr>
            <p:ph idx="1"/>
          </p:nvPr>
        </p:nvSpPr>
        <p:spPr/>
        <p:txBody>
          <a:bodyPr/>
          <a:lstStyle/>
          <a:p>
            <a:pPr algn="just">
              <a:defRPr/>
            </a:pPr>
            <a:r>
              <a:rPr lang="ru-RU" sz="1400" b="0">
                <a:solidFill>
                  <a:schemeClr val="tx1"/>
                </a:solidFill>
                <a:latin typeface="Times New Roman" panose="02020603050405020304" pitchFamily="18" charset="0"/>
                <a:cs typeface="Times New Roman" panose="02020603050405020304" pitchFamily="18" charset="0"/>
              </a:rPr>
              <a:t>СПИСОК грамматик, словарей и справочников, содержащих нормы современного русского литературного языка при его использовании в качестве государственного языка Российской Федерации:</a:t>
            </a:r>
          </a:p>
          <a:p>
            <a:pPr marL="0" indent="0" algn="just">
              <a:buFont typeface="Wingdings" panose="05000000000000000000" pitchFamily="2" charset="2"/>
              <a:buNone/>
              <a:defRPr/>
            </a:pPr>
            <a:r>
              <a:rPr lang="ru-RU" sz="1400" b="0">
                <a:solidFill>
                  <a:schemeClr val="tx1"/>
                </a:solidFill>
                <a:latin typeface="Times New Roman" panose="02020603050405020304" pitchFamily="18" charset="0"/>
                <a:cs typeface="Times New Roman" panose="02020603050405020304" pitchFamily="18" charset="0"/>
              </a:rPr>
              <a:t>1. Орфографический словарь русского языка. </a:t>
            </a:r>
            <a:r>
              <a:rPr lang="ru-RU" sz="1400" b="0" err="1">
                <a:solidFill>
                  <a:schemeClr val="tx1"/>
                </a:solidFill>
                <a:latin typeface="Times New Roman" panose="02020603050405020304" pitchFamily="18" charset="0"/>
                <a:cs typeface="Times New Roman" panose="02020603050405020304" pitchFamily="18" charset="0"/>
              </a:rPr>
              <a:t>Букчина</a:t>
            </a:r>
            <a:r>
              <a:rPr lang="ru-RU" sz="1400" b="0">
                <a:solidFill>
                  <a:schemeClr val="tx1"/>
                </a:solidFill>
                <a:latin typeface="Times New Roman" panose="02020603050405020304" pitchFamily="18" charset="0"/>
                <a:cs typeface="Times New Roman" panose="02020603050405020304" pitchFamily="18" charset="0"/>
              </a:rPr>
              <a:t> Б.З., Сазонова И.К., Чельцова Л.К. М: «АСТ-ПРЕСС», 2008. 1288 с.</a:t>
            </a:r>
          </a:p>
          <a:p>
            <a:pPr marL="0" indent="0" algn="just">
              <a:buFont typeface="Wingdings" panose="05000000000000000000" pitchFamily="2" charset="2"/>
              <a:buNone/>
              <a:defRPr/>
            </a:pPr>
            <a:r>
              <a:rPr lang="ru-RU" sz="1400" b="0">
                <a:solidFill>
                  <a:schemeClr val="tx1"/>
                </a:solidFill>
                <a:latin typeface="Times New Roman" panose="02020603050405020304" pitchFamily="18" charset="0"/>
                <a:cs typeface="Times New Roman" panose="02020603050405020304" pitchFamily="18" charset="0"/>
              </a:rPr>
              <a:t>2. Грамматический словарь русского языка: Словоизменение. Зализняк А.А. М.: «АСТ-ПРЕСС» 2008. 794 с.</a:t>
            </a:r>
          </a:p>
          <a:p>
            <a:pPr marL="0" indent="0" algn="just">
              <a:buFont typeface="Wingdings" panose="05000000000000000000" pitchFamily="2" charset="2"/>
              <a:buNone/>
              <a:defRPr/>
            </a:pPr>
            <a:r>
              <a:rPr lang="ru-RU" sz="1400" b="0">
                <a:solidFill>
                  <a:schemeClr val="tx1"/>
                </a:solidFill>
                <a:latin typeface="Times New Roman" panose="02020603050405020304" pitchFamily="18" charset="0"/>
                <a:cs typeface="Times New Roman" panose="02020603050405020304" pitchFamily="18" charset="0"/>
              </a:rPr>
              <a:t>3. Словарь ударений русского языка. Резниченко И. Л. М.: « АСТ-ПРЕСС», 2008. 943 с. </a:t>
            </a:r>
            <a:br>
              <a:rPr lang="ru-RU" sz="1400" b="0">
                <a:solidFill>
                  <a:schemeClr val="tx1"/>
                </a:solidFill>
                <a:latin typeface="Times New Roman" panose="02020603050405020304" pitchFamily="18" charset="0"/>
                <a:cs typeface="Times New Roman" panose="02020603050405020304" pitchFamily="18" charset="0"/>
              </a:rPr>
            </a:br>
            <a:r>
              <a:rPr lang="ru-RU" sz="1400" b="0">
                <a:solidFill>
                  <a:schemeClr val="tx1"/>
                </a:solidFill>
                <a:latin typeface="Times New Roman" panose="02020603050405020304" pitchFamily="18" charset="0"/>
                <a:cs typeface="Times New Roman" panose="02020603050405020304" pitchFamily="18" charset="0"/>
              </a:rPr>
              <a:t>4. Большой фразеологический словарь русского языка. Значение. Употребление. Культурологический комментарий. </a:t>
            </a:r>
            <a:r>
              <a:rPr lang="ru-RU" sz="1400" b="0" err="1">
                <a:solidFill>
                  <a:schemeClr val="tx1"/>
                </a:solidFill>
                <a:latin typeface="Times New Roman" panose="02020603050405020304" pitchFamily="18" charset="0"/>
                <a:cs typeface="Times New Roman" panose="02020603050405020304" pitchFamily="18" charset="0"/>
              </a:rPr>
              <a:t>Телия</a:t>
            </a:r>
            <a:r>
              <a:rPr lang="ru-RU" sz="1400" b="0">
                <a:solidFill>
                  <a:schemeClr val="tx1"/>
                </a:solidFill>
                <a:latin typeface="Times New Roman" panose="02020603050405020304" pitchFamily="18" charset="0"/>
                <a:cs typeface="Times New Roman" panose="02020603050405020304" pitchFamily="18" charset="0"/>
              </a:rPr>
              <a:t> В.Н. М. : «АСТ-ПРЕСС», 2008. 782 с. </a:t>
            </a:r>
          </a:p>
          <a:p>
            <a:pPr>
              <a:defRPr/>
            </a:pPr>
            <a:endParaRPr lang="ru-RU" sz="1400" b="0">
              <a:solidFill>
                <a:schemeClr val="tx1"/>
              </a:solidFill>
              <a:latin typeface="Times New Roman" panose="02020603050405020304" pitchFamily="18" charset="0"/>
              <a:cs typeface="Times New Roman" panose="02020603050405020304" pitchFamily="18" charset="0"/>
            </a:endParaRPr>
          </a:p>
          <a:p>
            <a:pPr>
              <a:defRPr/>
            </a:pPr>
            <a:endParaRPr lang="ru-RU" sz="1400" b="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r>
              <a:rPr lang="ru-RU" sz="1600" b="0">
                <a:latin typeface="Times New Roman" panose="02020603050405020304" pitchFamily="18" charset="0"/>
                <a:cs typeface="Times New Roman" panose="02020603050405020304" pitchFamily="18" charset="0"/>
              </a:rPr>
              <a:t>Федеральный закон о государственном языке Российской Федерации от 1 июня 2005 г. N 53-ФЗ. (Закон о русском языке)</a:t>
            </a:r>
          </a:p>
          <a:p>
            <a:pPr marL="0" indent="0" algn="just">
              <a:buFont typeface="Wingdings" panose="05000000000000000000" pitchFamily="2" charset="2"/>
              <a:buNone/>
              <a:defRPr/>
            </a:pPr>
            <a:endParaRPr lang="ru-RU" sz="1600" b="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r>
              <a:rPr lang="ru-RU" sz="1600" b="0" err="1">
                <a:latin typeface="Times New Roman" panose="02020603050405020304" pitchFamily="18" charset="0"/>
                <a:cs typeface="Times New Roman" panose="02020603050405020304" pitchFamily="18" charset="0"/>
              </a:rPr>
              <a:t>Минобрнауки</a:t>
            </a:r>
            <a:r>
              <a:rPr lang="ru-RU" sz="1600" b="0">
                <a:latin typeface="Times New Roman" panose="02020603050405020304" pitchFamily="18" charset="0"/>
                <a:cs typeface="Times New Roman" panose="02020603050405020304" pitchFamily="18" charset="0"/>
              </a:rPr>
              <a:t> России. Приказ № 195 от 08 июня 2009 г. Об утверждении списка грамматик, словарей и справочников, содержащих нормы современного русского литературного языка при его использовании в качестве государственного языка Российской Федерации</a:t>
            </a:r>
            <a:endParaRPr lang="ru-RU" sz="1600" b="0">
              <a:solidFill>
                <a:schemeClr val="bg1"/>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ru-RU" sz="1400" b="0">
              <a:latin typeface="Times New Roman" panose="02020603050405020304" pitchFamily="18" charset="0"/>
              <a:cs typeface="Times New Roman" panose="02020603050405020304" pitchFamily="18" charset="0"/>
            </a:endParaRPr>
          </a:p>
        </p:txBody>
      </p:sp>
      <p:pic>
        <p:nvPicPr>
          <p:cNvPr id="21508" name="Рисунок 1">
            <a:extLst>
              <a:ext uri="{FF2B5EF4-FFF2-40B4-BE49-F238E27FC236}">
                <a16:creationId xmlns:a16="http://schemas.microsoft.com/office/drawing/2014/main" id="{C5D9244B-FCAD-FDF6-F8C4-F76CA0CF5F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5957888"/>
            <a:ext cx="347345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85F2F516-F2AF-C61E-8CD2-FA9BCD2AD225}"/>
              </a:ext>
            </a:extLst>
          </p:cNvPr>
          <p:cNvSpPr>
            <a:spLocks noGrp="1"/>
          </p:cNvSpPr>
          <p:nvPr>
            <p:ph type="ftr" sz="quarter" idx="4294967295"/>
          </p:nvPr>
        </p:nvSpPr>
        <p:spPr>
          <a:xfrm>
            <a:off x="177800" y="6340475"/>
            <a:ext cx="2541588" cy="330200"/>
          </a:xfrm>
          <a:prstGeom prst="rect">
            <a:avLst/>
          </a:prstGeom>
        </p:spPr>
        <p:txBody>
          <a:bodyPr/>
          <a:lstStyle/>
          <a:p>
            <a:pPr algn="ctr" eaLnBrk="1" hangingPunct="1">
              <a:defRPr/>
            </a:pPr>
            <a:r>
              <a:rPr lang="en-US" altLang="ko-KR">
                <a:effectLst>
                  <a:outerShdw blurRad="38100" dist="38100" dir="2700000" algn="tl">
                    <a:srgbClr val="000000">
                      <a:alpha val="43137"/>
                    </a:srgbClr>
                  </a:outerShdw>
                </a:effectLst>
                <a:ea typeface="Gulim" panose="020B0503020000020004" pitchFamily="34" charset="-127"/>
              </a:rPr>
              <a:t>Company Logo</a:t>
            </a:r>
          </a:p>
        </p:txBody>
      </p:sp>
      <p:sp>
        <p:nvSpPr>
          <p:cNvPr id="4099" name="Rectangle 4">
            <a:extLst>
              <a:ext uri="{FF2B5EF4-FFF2-40B4-BE49-F238E27FC236}">
                <a16:creationId xmlns:a16="http://schemas.microsoft.com/office/drawing/2014/main" id="{A3CD8C64-60D7-693F-DDDD-F2847648FDAB}"/>
              </a:ext>
            </a:extLst>
          </p:cNvPr>
          <p:cNvSpPr>
            <a:spLocks noGrp="1"/>
          </p:cNvSpPr>
          <p:nvPr>
            <p:ph type="title"/>
          </p:nvPr>
        </p:nvSpPr>
        <p:spPr>
          <a:xfrm>
            <a:off x="1252538" y="214313"/>
            <a:ext cx="7051675" cy="490537"/>
          </a:xfrm>
        </p:spPr>
        <p:txBody>
          <a:bodyPr/>
          <a:lstStyle/>
          <a:p>
            <a:pPr algn="ctr" eaLnBrk="1" hangingPunct="1"/>
            <a:r>
              <a:rPr lang="ru-RU" altLang="ru-RU" sz="2800">
                <a:latin typeface="Times New Roman" panose="02020603050405020304" pitchFamily="18" charset="0"/>
                <a:cs typeface="Times New Roman" panose="02020603050405020304" pitchFamily="18" charset="0"/>
              </a:rPr>
              <a:t>Научно-исследовательская работа</a:t>
            </a:r>
            <a:endParaRPr lang="zh-CN" altLang="en-US" sz="280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100" name="Rectangle 5">
            <a:extLst>
              <a:ext uri="{FF2B5EF4-FFF2-40B4-BE49-F238E27FC236}">
                <a16:creationId xmlns:a16="http://schemas.microsoft.com/office/drawing/2014/main" id="{90C4E667-023A-E6B5-C3E4-DEA722843494}"/>
              </a:ext>
            </a:extLst>
          </p:cNvPr>
          <p:cNvSpPr>
            <a:spLocks noGrp="1" noChangeArrowheads="1"/>
          </p:cNvSpPr>
          <p:nvPr>
            <p:ph type="body" idx="1"/>
          </p:nvPr>
        </p:nvSpPr>
        <p:spPr>
          <a:xfrm>
            <a:off x="728663" y="1019175"/>
            <a:ext cx="7775575" cy="5146675"/>
          </a:xfrm>
        </p:spPr>
        <p:txBody>
          <a:bodyPr/>
          <a:lstStyle/>
          <a:p>
            <a:pPr marL="0" indent="0" algn="just">
              <a:buFont typeface="Wingdings" panose="05000000000000000000" pitchFamily="2" charset="2"/>
              <a:buNone/>
            </a:pPr>
            <a:r>
              <a:rPr lang="ru-RU" altLang="ru-RU" sz="1600">
                <a:solidFill>
                  <a:schemeClr val="tx1"/>
                </a:solidFill>
                <a:latin typeface="Times New Roman" panose="02020603050405020304" pitchFamily="18" charset="0"/>
                <a:cs typeface="Times New Roman" panose="02020603050405020304" pitchFamily="18" charset="0"/>
              </a:rPr>
              <a:t>Научно-исследовательская работа </a:t>
            </a:r>
            <a:r>
              <a:rPr lang="ru-RU" altLang="ru-RU" sz="1600" b="0">
                <a:solidFill>
                  <a:schemeClr val="tx1"/>
                </a:solidFill>
                <a:latin typeface="Times New Roman" panose="02020603050405020304" pitchFamily="18" charset="0"/>
                <a:cs typeface="Times New Roman" panose="02020603050405020304" pitchFamily="18" charset="0"/>
              </a:rPr>
              <a:t>- работа научного характера, связанная с научным поиском, проведением исследований, экспериментами в целях расширения имеющихся и получения новых знаний, проверки научных гипотез, установления закономерностей, проявляющихся в природе и в обществе, научных обобщений, научного обоснования проектов. </a:t>
            </a:r>
            <a:endParaRPr lang="ru-RU" altLang="ru-RU" sz="1600" b="0" i="1">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ru-RU" altLang="ru-RU" sz="1600">
                <a:solidFill>
                  <a:schemeClr val="tx1"/>
                </a:solidFill>
                <a:latin typeface="Times New Roman" panose="02020603050405020304" pitchFamily="18" charset="0"/>
                <a:cs typeface="Times New Roman" panose="02020603050405020304" pitchFamily="18" charset="0"/>
              </a:rPr>
              <a:t>Система научно-исследовательской работы студентов </a:t>
            </a:r>
            <a:r>
              <a:rPr lang="ru-RU" altLang="ru-RU" sz="1600" b="0">
                <a:solidFill>
                  <a:schemeClr val="tx1"/>
                </a:solidFill>
                <a:latin typeface="Times New Roman" panose="02020603050405020304" pitchFamily="18" charset="0"/>
                <a:cs typeface="Times New Roman" panose="02020603050405020304" pitchFamily="18" charset="0"/>
              </a:rPr>
              <a:t>представляет собой совокупность мероприятий, направленных на освоение студентами в процессе обучения по учебным планам и сверх них методов, приемов и навыков выполнения научно-исследовательских работ, развитие способностей к научному и техническому творчеству, самостоятельности и инициативы. </a:t>
            </a:r>
          </a:p>
          <a:p>
            <a:pPr marL="0" indent="0" algn="just">
              <a:buFont typeface="Wingdings" panose="05000000000000000000" pitchFamily="2" charset="2"/>
              <a:buNone/>
            </a:pPr>
            <a:endParaRPr lang="ru-RU" altLang="ru-RU" sz="1600" b="0">
              <a:solidFill>
                <a:schemeClr val="tx1"/>
              </a:solidFill>
              <a:latin typeface="Arial Narrow" panose="020B0606020202030204" pitchFamily="34" charset="0"/>
            </a:endParaRPr>
          </a:p>
          <a:p>
            <a:pPr marL="0" indent="0" algn="just">
              <a:buFont typeface="Wingdings" panose="05000000000000000000" pitchFamily="2" charset="2"/>
              <a:buNone/>
            </a:pPr>
            <a:endParaRPr lang="ru-RU" altLang="ru-RU" sz="1600" b="0">
              <a:latin typeface="Arial Narrow" panose="020B0606020202030204" pitchFamily="34" charset="0"/>
            </a:endParaRPr>
          </a:p>
          <a:p>
            <a:pPr marL="0" indent="0" algn="just">
              <a:buFont typeface="Wingdings" panose="05000000000000000000" pitchFamily="2" charset="2"/>
              <a:buNone/>
            </a:pPr>
            <a:endParaRPr lang="ru-RU" altLang="ru-RU" sz="1600" b="0">
              <a:latin typeface="Arial Narrow" panose="020B0606020202030204" pitchFamily="34" charset="0"/>
            </a:endParaRPr>
          </a:p>
          <a:p>
            <a:pPr marL="0" indent="0" algn="just">
              <a:buFont typeface="Wingdings" panose="05000000000000000000" pitchFamily="2" charset="2"/>
              <a:buNone/>
            </a:pPr>
            <a:endParaRPr lang="ru-RU" altLang="ru-RU" sz="1600" b="0">
              <a:latin typeface="Arial Narrow" panose="020B0606020202030204" pitchFamily="34" charset="0"/>
            </a:endParaRPr>
          </a:p>
          <a:p>
            <a:pPr marL="0" indent="0" algn="just">
              <a:buFont typeface="Wingdings" panose="05000000000000000000" pitchFamily="2" charset="2"/>
              <a:buNone/>
            </a:pPr>
            <a:endParaRPr lang="ru-RU" altLang="ru-RU" sz="1400" b="0" i="1">
              <a:latin typeface="Arial Narrow" panose="020B0606020202030204" pitchFamily="34" charset="0"/>
            </a:endParaRPr>
          </a:p>
        </p:txBody>
      </p:sp>
      <p:pic>
        <p:nvPicPr>
          <p:cNvPr id="4101" name="Объект 5">
            <a:extLst>
              <a:ext uri="{FF2B5EF4-FFF2-40B4-BE49-F238E27FC236}">
                <a16:creationId xmlns:a16="http://schemas.microsoft.com/office/drawing/2014/main" id="{09499CA4-2BB8-F810-DC20-7F6263E91F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61113" y="4903788"/>
            <a:ext cx="2719387"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a:extLst>
              <a:ext uri="{FF2B5EF4-FFF2-40B4-BE49-F238E27FC236}">
                <a16:creationId xmlns:a16="http://schemas.microsoft.com/office/drawing/2014/main" id="{B14C86F0-6777-3E70-432B-8F77A2D678B9}"/>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Терминология</a:t>
            </a:r>
          </a:p>
        </p:txBody>
      </p:sp>
      <p:sp>
        <p:nvSpPr>
          <p:cNvPr id="3" name="Объект 2">
            <a:extLst>
              <a:ext uri="{FF2B5EF4-FFF2-40B4-BE49-F238E27FC236}">
                <a16:creationId xmlns:a16="http://schemas.microsoft.com/office/drawing/2014/main" id="{984A9E12-60AD-A0E8-A0A8-4004F39F704B}"/>
              </a:ext>
            </a:extLst>
          </p:cNvPr>
          <p:cNvSpPr>
            <a:spLocks noGrp="1"/>
          </p:cNvSpPr>
          <p:nvPr>
            <p:ph idx="1"/>
          </p:nvPr>
        </p:nvSpPr>
        <p:spPr/>
        <p:txBody>
          <a:bodyPr/>
          <a:lstStyle/>
          <a:p>
            <a:pPr marL="0" indent="0">
              <a:buFontTx/>
              <a:buNone/>
              <a:defRPr/>
            </a:pPr>
            <a:r>
              <a:rPr lang="ru-RU" sz="1400"/>
              <a:t> </a:t>
            </a:r>
            <a:endParaRPr lang="ru-RU" sz="1400" b="0">
              <a:solidFill>
                <a:schemeClr val="tx1"/>
              </a:solidFill>
            </a:endParaRPr>
          </a:p>
          <a:p>
            <a:pPr marL="0" indent="0" algn="just">
              <a:buFontTx/>
              <a:buNone/>
              <a:defRPr/>
            </a:pPr>
            <a:r>
              <a:rPr lang="ru-RU" sz="1400" b="0">
                <a:solidFill>
                  <a:schemeClr val="tx1"/>
                </a:solidFill>
              </a:rPr>
              <a:t>	</a:t>
            </a:r>
            <a:r>
              <a:rPr lang="ru-RU" sz="1600" b="0">
                <a:solidFill>
                  <a:schemeClr val="tx1"/>
                </a:solidFill>
                <a:latin typeface="Times New Roman" panose="02020603050405020304" pitchFamily="18" charset="0"/>
                <a:cs typeface="Times New Roman" panose="02020603050405020304" pitchFamily="18" charset="0"/>
              </a:rPr>
              <a:t>Автор должен стремиться быть однозначно понятым. Для этого ему необходимо следовать определенным правилам: </a:t>
            </a:r>
          </a:p>
          <a:p>
            <a:pPr algn="just">
              <a:defRPr/>
            </a:pPr>
            <a:r>
              <a:rPr lang="ru-RU" sz="1600" b="0">
                <a:solidFill>
                  <a:schemeClr val="tx1"/>
                </a:solidFill>
                <a:latin typeface="Times New Roman" panose="02020603050405020304" pitchFamily="18" charset="0"/>
                <a:cs typeface="Times New Roman" panose="02020603050405020304" pitchFamily="18" charset="0"/>
              </a:rPr>
              <a:t>употреблять только самые ясные и недвусмысленные термины; </a:t>
            </a:r>
          </a:p>
          <a:p>
            <a:pPr algn="just">
              <a:defRPr/>
            </a:pPr>
            <a:r>
              <a:rPr lang="ru-RU" sz="1600" b="0">
                <a:solidFill>
                  <a:schemeClr val="tx1"/>
                </a:solidFill>
                <a:latin typeface="Times New Roman" panose="02020603050405020304" pitchFamily="18" charset="0"/>
                <a:cs typeface="Times New Roman" panose="02020603050405020304" pitchFamily="18" charset="0"/>
              </a:rPr>
              <a:t>не употреблять слово, имеющее два значения, не определив, в каком из них оно будет применено; </a:t>
            </a:r>
          </a:p>
          <a:p>
            <a:pPr algn="just">
              <a:defRPr/>
            </a:pPr>
            <a:r>
              <a:rPr lang="ru-RU" sz="1600" b="0">
                <a:solidFill>
                  <a:schemeClr val="tx1"/>
                </a:solidFill>
                <a:latin typeface="Times New Roman" panose="02020603050405020304" pitchFamily="18" charset="0"/>
                <a:cs typeface="Times New Roman" panose="02020603050405020304" pitchFamily="18" charset="0"/>
              </a:rPr>
              <a:t>не применять одного слова в двух значениях и разных слов в одном значении; </a:t>
            </a:r>
          </a:p>
          <a:p>
            <a:pPr algn="just">
              <a:defRPr/>
            </a:pPr>
            <a:r>
              <a:rPr lang="ru-RU" sz="1600" b="0">
                <a:solidFill>
                  <a:schemeClr val="tx1"/>
                </a:solidFill>
                <a:latin typeface="Times New Roman" panose="02020603050405020304" pitchFamily="18" charset="0"/>
                <a:cs typeface="Times New Roman" panose="02020603050405020304" pitchFamily="18" charset="0"/>
              </a:rPr>
              <a:t>не следует злоупотреблять иноязычными терминами. Как правило, они не являются синонимами родных слов, между ними обычно имеются смысловые оттенки. Придумывать новые термины следует лишь в тех случаях, когда речь идет о новых, ранее неизвестных явлениях; </a:t>
            </a:r>
          </a:p>
          <a:p>
            <a:pPr algn="just">
              <a:defRPr/>
            </a:pPr>
            <a:r>
              <a:rPr lang="ru-RU" sz="1600" b="0">
                <a:solidFill>
                  <a:schemeClr val="tx1"/>
                </a:solidFill>
                <a:latin typeface="Times New Roman" panose="02020603050405020304" pitchFamily="18" charset="0"/>
                <a:cs typeface="Times New Roman" panose="02020603050405020304" pitchFamily="18" charset="0"/>
              </a:rPr>
              <a:t>важны стройность изложения и отсутствие логических разрывов. Текст полезно разбить на отдельные рубрики. Это облегчит читателю нахождение требуемого материала. Однако рубрик не должно быть слишком много.</a:t>
            </a:r>
          </a:p>
          <a:p>
            <a:pPr algn="just">
              <a:defRPr/>
            </a:pPr>
            <a:endParaRPr lang="ru-RU" sz="1600" b="0">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endParaRPr lang="ru-RU" sz="1400" b="0" i="1">
              <a:solidFill>
                <a:schemeClr val="accent2">
                  <a:lumMod val="25000"/>
                </a:schemeClr>
              </a:solidFill>
              <a:latin typeface="Times New Roman" panose="02020603050405020304" pitchFamily="18" charset="0"/>
              <a:cs typeface="Times New Roman" panose="02020603050405020304" pitchFamily="18" charset="0"/>
            </a:endParaRPr>
          </a:p>
        </p:txBody>
      </p:sp>
      <p:pic>
        <p:nvPicPr>
          <p:cNvPr id="22532" name="Рисунок 1">
            <a:extLst>
              <a:ext uri="{FF2B5EF4-FFF2-40B4-BE49-F238E27FC236}">
                <a16:creationId xmlns:a16="http://schemas.microsoft.com/office/drawing/2014/main" id="{9B7C47FE-A5BD-6109-51E4-A321D4FA75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5272088"/>
            <a:ext cx="411797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a:extLst>
              <a:ext uri="{FF2B5EF4-FFF2-40B4-BE49-F238E27FC236}">
                <a16:creationId xmlns:a16="http://schemas.microsoft.com/office/drawing/2014/main" id="{8955F6F0-5ED5-1096-E01A-5846954059BC}"/>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Авторская справка</a:t>
            </a:r>
          </a:p>
        </p:txBody>
      </p:sp>
      <p:sp>
        <p:nvSpPr>
          <p:cNvPr id="23555" name="Объект 2">
            <a:extLst>
              <a:ext uri="{FF2B5EF4-FFF2-40B4-BE49-F238E27FC236}">
                <a16:creationId xmlns:a16="http://schemas.microsoft.com/office/drawing/2014/main" id="{0CDFBD33-8668-9A50-8D0D-8BC41BE7D101}"/>
              </a:ext>
            </a:extLst>
          </p:cNvPr>
          <p:cNvSpPr>
            <a:spLocks noGrp="1" noChangeArrowheads="1"/>
          </p:cNvSpPr>
          <p:nvPr>
            <p:ph idx="1"/>
          </p:nvPr>
        </p:nvSpPr>
        <p:spPr>
          <a:xfrm>
            <a:off x="457200" y="954088"/>
            <a:ext cx="8229600" cy="5770562"/>
          </a:xfrm>
        </p:spPr>
        <p:txBody>
          <a:bodyPr/>
          <a:lstStyle/>
          <a:p>
            <a:pPr algn="just"/>
            <a:r>
              <a:rPr lang="ru-RU" altLang="ru-RU" sz="1600" b="0">
                <a:solidFill>
                  <a:schemeClr val="tx1"/>
                </a:solidFill>
                <a:latin typeface="Times New Roman" panose="02020603050405020304" pitchFamily="18" charset="0"/>
                <a:cs typeface="Times New Roman" panose="02020603050405020304" pitchFamily="18" charset="0"/>
              </a:rPr>
              <a:t>Авторскую справку можно скачать на сайтах журналов. Важно, чтобы в ней были указаны все обязательные поля:</a:t>
            </a:r>
          </a:p>
          <a:p>
            <a:pPr algn="just"/>
            <a:r>
              <a:rPr lang="ru-RU" altLang="ru-RU" sz="1600" b="0">
                <a:solidFill>
                  <a:schemeClr val="tx1"/>
                </a:solidFill>
                <a:latin typeface="Times New Roman" panose="02020603050405020304" pitchFamily="18" charset="0"/>
                <a:cs typeface="Times New Roman" panose="02020603050405020304" pitchFamily="18" charset="0"/>
              </a:rPr>
              <a:t>Фамилия, имя и отчество (полностью). Укажите полностью, не сокращайте имя и отчество до инициалов.</a:t>
            </a:r>
          </a:p>
          <a:p>
            <a:pPr algn="just"/>
            <a:r>
              <a:rPr lang="ru-RU" altLang="ru-RU" sz="1600" b="0">
                <a:solidFill>
                  <a:schemeClr val="tx1"/>
                </a:solidFill>
                <a:latin typeface="Times New Roman" panose="02020603050405020304" pitchFamily="18" charset="0"/>
                <a:cs typeface="Times New Roman" panose="02020603050405020304" pitchFamily="18" charset="0"/>
              </a:rPr>
              <a:t>Место работы/учебы, должность. Если вы являетесь студентом, укажите кафедру, факультет и вуз (полностью, без сокращений). Если у вас есть другое место работы, можно указать и его.</a:t>
            </a:r>
          </a:p>
          <a:p>
            <a:pPr algn="just"/>
            <a:r>
              <a:rPr lang="en-US" altLang="ru-RU" sz="1600" b="0">
                <a:solidFill>
                  <a:schemeClr val="tx1"/>
                </a:solidFill>
                <a:latin typeface="Times New Roman" panose="02020603050405020304" pitchFamily="18" charset="0"/>
                <a:cs typeface="Times New Roman" panose="02020603050405020304" pitchFamily="18" charset="0"/>
              </a:rPr>
              <a:t>E-mail</a:t>
            </a:r>
            <a:r>
              <a:rPr lang="ru-RU" altLang="ru-RU" sz="1600" b="0">
                <a:solidFill>
                  <a:schemeClr val="tx1"/>
                </a:solidFill>
                <a:latin typeface="Times New Roman" panose="02020603050405020304" pitchFamily="18" charset="0"/>
                <a:cs typeface="Times New Roman" panose="02020603050405020304" pitchFamily="18" charset="0"/>
              </a:rPr>
              <a:t>. Обязательно укажите контактный e-mail. Это наиболее удобное средство связи, чтобы сотрудники редакции или читатели могли обратиться к вам.</a:t>
            </a:r>
          </a:p>
          <a:p>
            <a:pPr algn="just"/>
            <a:r>
              <a:rPr lang="ru-RU" altLang="ru-RU" sz="1600" b="0">
                <a:solidFill>
                  <a:schemeClr val="tx1"/>
                </a:solidFill>
                <a:latin typeface="Times New Roman" panose="02020603050405020304" pitchFamily="18" charset="0"/>
                <a:cs typeface="Times New Roman" panose="02020603050405020304" pitchFamily="18" charset="0"/>
              </a:rPr>
              <a:t>Адрес. Укажите почтовый адрес с индексом (домашний и организации).</a:t>
            </a:r>
          </a:p>
          <a:p>
            <a:pPr algn="just"/>
            <a:r>
              <a:rPr lang="ru-RU" altLang="ru-RU" sz="1600" b="0">
                <a:solidFill>
                  <a:schemeClr val="tx1"/>
                </a:solidFill>
                <a:latin typeface="Times New Roman" panose="02020603050405020304" pitchFamily="18" charset="0"/>
                <a:cs typeface="Times New Roman" panose="02020603050405020304" pitchFamily="18" charset="0"/>
              </a:rPr>
              <a:t>Телефон. Укажите мобильный телефон для оперативной связи сотрудников редакции, можно дополнительно указать домашний или рабочий номер.</a:t>
            </a:r>
          </a:p>
          <a:p>
            <a:pPr algn="just"/>
            <a:r>
              <a:rPr lang="ru-RU" altLang="ru-RU" sz="1600" b="0">
                <a:solidFill>
                  <a:schemeClr val="tx1"/>
                </a:solidFill>
                <a:latin typeface="Times New Roman" panose="02020603050405020304" pitchFamily="18" charset="0"/>
                <a:cs typeface="Times New Roman" panose="02020603050405020304" pitchFamily="18" charset="0"/>
              </a:rPr>
              <a:t>Также укажите желаемый месяц публикации, количество заказываемых дополнительных авторских журналов</a:t>
            </a:r>
            <a:r>
              <a:rPr lang="ru-RU" altLang="ru-RU" sz="1600">
                <a:solidFill>
                  <a:schemeClr val="bg1"/>
                </a:solidFill>
                <a:latin typeface="Times New Roman" panose="02020603050405020304" pitchFamily="18" charset="0"/>
                <a:cs typeface="Times New Roman" panose="02020603050405020304" pitchFamily="18" charset="0"/>
              </a:rPr>
              <a:t>.</a:t>
            </a:r>
          </a:p>
        </p:txBody>
      </p:sp>
      <p:pic>
        <p:nvPicPr>
          <p:cNvPr id="23556" name="Рисунок 1">
            <a:extLst>
              <a:ext uri="{FF2B5EF4-FFF2-40B4-BE49-F238E27FC236}">
                <a16:creationId xmlns:a16="http://schemas.microsoft.com/office/drawing/2014/main" id="{30D2C728-6FE6-2CB4-6CBA-8558F9F214AB}"/>
              </a:ext>
            </a:extLst>
          </p:cNvPr>
          <p:cNvPicPr>
            <a:picLocks noChangeAspect="1"/>
          </p:cNvPicPr>
          <p:nvPr/>
        </p:nvPicPr>
        <p:blipFill>
          <a:blip r:embed="rId2">
            <a:extLst>
              <a:ext uri="{28A0092B-C50C-407E-A947-70E740481C1C}">
                <a14:useLocalDpi xmlns:a14="http://schemas.microsoft.com/office/drawing/2010/main" val="0"/>
              </a:ext>
            </a:extLst>
          </a:blip>
          <a:srcRect t="9775"/>
          <a:stretch>
            <a:fillRect/>
          </a:stretch>
        </p:blipFill>
        <p:spPr bwMode="auto">
          <a:xfrm>
            <a:off x="895350" y="4911725"/>
            <a:ext cx="1436688"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Рисунок 1">
            <a:extLst>
              <a:ext uri="{FF2B5EF4-FFF2-40B4-BE49-F238E27FC236}">
                <a16:creationId xmlns:a16="http://schemas.microsoft.com/office/drawing/2014/main" id="{774D38D2-D08F-8997-B0CE-F091337F44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6025" y="4586288"/>
            <a:ext cx="40989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a:extLst>
              <a:ext uri="{FF2B5EF4-FFF2-40B4-BE49-F238E27FC236}">
                <a16:creationId xmlns:a16="http://schemas.microsoft.com/office/drawing/2014/main" id="{09F74D27-FF02-B144-9478-B78324B4F6BD}"/>
              </a:ext>
            </a:extLst>
          </p:cNvPr>
          <p:cNvSpPr>
            <a:spLocks noGrp="1"/>
          </p:cNvSpPr>
          <p:nvPr>
            <p:ph type="title"/>
          </p:nvPr>
        </p:nvSpPr>
        <p:spPr/>
        <p:txBody>
          <a:bodyPr/>
          <a:lstStyle/>
          <a:p>
            <a:pPr algn="just"/>
            <a:r>
              <a:rPr lang="ru-RU" altLang="ru-RU" sz="2400">
                <a:latin typeface="Times New Roman" panose="02020603050405020304" pitchFamily="18" charset="0"/>
                <a:cs typeface="Times New Roman" panose="02020603050405020304" pitchFamily="18" charset="0"/>
              </a:rPr>
              <a:t>Общие рекомендации по написанию статьи, которая будет переводиться не автором, следующие:</a:t>
            </a:r>
          </a:p>
        </p:txBody>
      </p:sp>
      <p:sp>
        <p:nvSpPr>
          <p:cNvPr id="24579" name="Объект 2">
            <a:extLst>
              <a:ext uri="{FF2B5EF4-FFF2-40B4-BE49-F238E27FC236}">
                <a16:creationId xmlns:a16="http://schemas.microsoft.com/office/drawing/2014/main" id="{D0B96ABA-946E-4826-79A3-9A72C721764F}"/>
              </a:ext>
            </a:extLst>
          </p:cNvPr>
          <p:cNvSpPr>
            <a:spLocks noGrp="1" noChangeArrowheads="1"/>
          </p:cNvSpPr>
          <p:nvPr>
            <p:ph idx="1"/>
          </p:nvPr>
        </p:nvSpPr>
        <p:spPr/>
        <p:txBody>
          <a:bodyPr/>
          <a:lstStyle/>
          <a:p>
            <a:pPr algn="just"/>
            <a:r>
              <a:rPr lang="ru-RU" altLang="ru-RU" sz="1600" b="0">
                <a:solidFill>
                  <a:schemeClr val="tx1"/>
                </a:solidFill>
                <a:latin typeface="Times New Roman" panose="02020603050405020304" pitchFamily="18" charset="0"/>
                <a:cs typeface="Times New Roman" panose="02020603050405020304" pitchFamily="18" charset="0"/>
              </a:rPr>
              <a:t>Пишите как можно проще. Не жертвуйте простотой ради красоты текста! А точнее, самый красивый текст в данном случае – самый простой и понятный. </a:t>
            </a:r>
          </a:p>
          <a:p>
            <a:pPr algn="just"/>
            <a:r>
              <a:rPr lang="ru-RU" altLang="ru-RU" sz="1600" b="0">
                <a:solidFill>
                  <a:schemeClr val="tx1"/>
                </a:solidFill>
                <a:latin typeface="Times New Roman" panose="02020603050405020304" pitchFamily="18" charset="0"/>
                <a:cs typeface="Times New Roman" panose="02020603050405020304" pitchFamily="18" charset="0"/>
              </a:rPr>
              <a:t>Не используйте литературные приемы, такие как метафора, аллегория и другие. Они только отвлекают читателя от сути и нелегки для перевода. </a:t>
            </a:r>
          </a:p>
          <a:p>
            <a:pPr algn="just"/>
            <a:r>
              <a:rPr lang="ru-RU" altLang="ru-RU" sz="1600" b="0">
                <a:solidFill>
                  <a:schemeClr val="tx1"/>
                </a:solidFill>
                <a:latin typeface="Times New Roman" panose="02020603050405020304" pitchFamily="18" charset="0"/>
                <a:cs typeface="Times New Roman" panose="02020603050405020304" pitchFamily="18" charset="0"/>
              </a:rPr>
              <a:t>Избегайте длинных предложений (одна законченная мысль в одном предложении). Скорее всего, переводчик, стараясь избежать неточностей, все равно разделит длинные предложения на более короткие. </a:t>
            </a:r>
          </a:p>
          <a:p>
            <a:pPr algn="just"/>
            <a:r>
              <a:rPr lang="ru-RU" altLang="ru-RU" sz="1600" b="0">
                <a:solidFill>
                  <a:schemeClr val="tx1"/>
                </a:solidFill>
                <a:latin typeface="Times New Roman" panose="02020603050405020304" pitchFamily="18" charset="0"/>
                <a:cs typeface="Times New Roman" panose="02020603050405020304" pitchFamily="18" charset="0"/>
              </a:rPr>
              <a:t>Используйте как можно больше иллюстраций. </a:t>
            </a:r>
          </a:p>
          <a:p>
            <a:pPr algn="just"/>
            <a:r>
              <a:rPr lang="ru-RU" altLang="ru-RU" sz="1600" b="0">
                <a:solidFill>
                  <a:schemeClr val="tx1"/>
                </a:solidFill>
                <a:latin typeface="Times New Roman" panose="02020603050405020304" pitchFamily="18" charset="0"/>
                <a:cs typeface="Times New Roman" panose="02020603050405020304" pitchFamily="18" charset="0"/>
              </a:rPr>
              <a:t>Будьте точны в использовании терминов и как можно больше терминов переводите сами.</a:t>
            </a:r>
          </a:p>
          <a:p>
            <a:pPr algn="just"/>
            <a:r>
              <a:rPr lang="ru-RU" altLang="ru-RU" sz="1600" b="0">
                <a:solidFill>
                  <a:schemeClr val="tx1"/>
                </a:solidFill>
                <a:latin typeface="Times New Roman" panose="02020603050405020304" pitchFamily="18" charset="0"/>
                <a:cs typeface="Times New Roman" panose="02020603050405020304" pitchFamily="18" charset="0"/>
              </a:rPr>
              <a:t>Вводите новые термины и аббревиатуры только в случай крайней необходимости. Если вводите новый термин, четко определите его. </a:t>
            </a:r>
          </a:p>
          <a:p>
            <a:pPr algn="just"/>
            <a:r>
              <a:rPr lang="ru-RU" altLang="ru-RU" sz="1600" b="0">
                <a:solidFill>
                  <a:schemeClr val="tx1"/>
                </a:solidFill>
                <a:latin typeface="Times New Roman" panose="02020603050405020304" pitchFamily="18" charset="0"/>
                <a:cs typeface="Times New Roman" panose="02020603050405020304" pitchFamily="18" charset="0"/>
              </a:rPr>
              <a:t>Придерживайтесь общепринятых обозначений в формулах. </a:t>
            </a:r>
          </a:p>
          <a:p>
            <a:pPr algn="just"/>
            <a:r>
              <a:rPr lang="ru-RU" altLang="ru-RU" sz="1600" b="0">
                <a:solidFill>
                  <a:schemeClr val="tx1"/>
                </a:solidFill>
                <a:latin typeface="Times New Roman" panose="02020603050405020304" pitchFamily="18" charset="0"/>
                <a:cs typeface="Times New Roman" panose="02020603050405020304" pitchFamily="18" charset="0"/>
              </a:rPr>
              <a:t>Структурируйте текст – делайте подзаголовки</a:t>
            </a:r>
            <a:r>
              <a:rPr lang="ru-RU" altLang="ru-RU" sz="1600">
                <a:solidFill>
                  <a:schemeClr val="bg1"/>
                </a:solidFill>
                <a:latin typeface="Times New Roman" panose="02020603050405020304" pitchFamily="18" charset="0"/>
                <a:cs typeface="Times New Roman" panose="02020603050405020304" pitchFamily="18" charset="0"/>
              </a:rPr>
              <a:t>.</a:t>
            </a:r>
          </a:p>
        </p:txBody>
      </p:sp>
      <p:pic>
        <p:nvPicPr>
          <p:cNvPr id="24580" name="Рисунок 1">
            <a:extLst>
              <a:ext uri="{FF2B5EF4-FFF2-40B4-BE49-F238E27FC236}">
                <a16:creationId xmlns:a16="http://schemas.microsoft.com/office/drawing/2014/main" id="{A62F003C-03F1-AE07-5E13-0B7CB859FC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0375" y="4933950"/>
            <a:ext cx="34734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a:extLst>
              <a:ext uri="{FF2B5EF4-FFF2-40B4-BE49-F238E27FC236}">
                <a16:creationId xmlns:a16="http://schemas.microsoft.com/office/drawing/2014/main" id="{AC51140C-2016-3486-A2A7-228FEB49CBB2}"/>
              </a:ext>
            </a:extLst>
          </p:cNvPr>
          <p:cNvSpPr>
            <a:spLocks noGrp="1"/>
          </p:cNvSpPr>
          <p:nvPr>
            <p:ph type="title"/>
          </p:nvPr>
        </p:nvSpPr>
        <p:spPr/>
        <p:txBody>
          <a:bodyPr/>
          <a:lstStyle/>
          <a:p>
            <a:pPr algn="ctr"/>
            <a:r>
              <a:rPr lang="ru-RU" altLang="ru-RU">
                <a:latin typeface="Times New Roman" panose="02020603050405020304" pitchFamily="18" charset="0"/>
                <a:cs typeface="Times New Roman" panose="02020603050405020304" pitchFamily="18" charset="0"/>
              </a:rPr>
              <a:t>Техническое оформление статьи</a:t>
            </a:r>
            <a:endParaRPr lang="ru-RU" altLang="ru-RU"/>
          </a:p>
        </p:txBody>
      </p:sp>
      <p:sp>
        <p:nvSpPr>
          <p:cNvPr id="3" name="Объект 2">
            <a:extLst>
              <a:ext uri="{FF2B5EF4-FFF2-40B4-BE49-F238E27FC236}">
                <a16:creationId xmlns:a16="http://schemas.microsoft.com/office/drawing/2014/main" id="{C71B6180-95A6-3118-4775-820D3B1C4545}"/>
              </a:ext>
            </a:extLst>
          </p:cNvPr>
          <p:cNvSpPr>
            <a:spLocks noGrp="1"/>
          </p:cNvSpPr>
          <p:nvPr>
            <p:ph idx="1"/>
          </p:nvPr>
        </p:nvSpPr>
        <p:spPr>
          <a:xfrm>
            <a:off x="461963" y="865188"/>
            <a:ext cx="8212137" cy="5851525"/>
          </a:xfrm>
        </p:spPr>
        <p:txBody>
          <a:bodyPr/>
          <a:lstStyle/>
          <a:p>
            <a:pPr marL="0" indent="0" algn="just">
              <a:buFontTx/>
              <a:buNone/>
              <a:defRPr/>
            </a:pPr>
            <a:r>
              <a:rPr lang="ru-RU" sz="1600" b="0">
                <a:solidFill>
                  <a:schemeClr val="tx1"/>
                </a:solidFill>
              </a:rPr>
              <a:t>	</a:t>
            </a:r>
            <a:r>
              <a:rPr lang="ru-RU" sz="1400" b="0">
                <a:solidFill>
                  <a:schemeClr val="tx1"/>
                </a:solidFill>
                <a:latin typeface="Times New Roman" panose="02020603050405020304" pitchFamily="18" charset="0"/>
                <a:cs typeface="Times New Roman" panose="02020603050405020304" pitchFamily="18" charset="0"/>
              </a:rPr>
              <a:t>В каждом журнале существуют свои требования к оформлению научной статьи. О них можно узнать и в электронной, и в бумажной версии журнала. Любой невыполненный пункт требований (ненадлежащие поля, абзацный отступ или неверно оформленный список литературы) может послужить поводом для отклонения статьи.</a:t>
            </a:r>
          </a:p>
          <a:p>
            <a:pPr marL="0" indent="0" algn="just">
              <a:buFontTx/>
              <a:buNone/>
              <a:defRPr/>
            </a:pPr>
            <a:r>
              <a:rPr lang="ru-RU" sz="1400" b="0">
                <a:solidFill>
                  <a:schemeClr val="tx1"/>
                </a:solidFill>
                <a:latin typeface="Times New Roman" panose="02020603050405020304" pitchFamily="18" charset="0"/>
                <a:cs typeface="Times New Roman" panose="02020603050405020304" pitchFamily="18" charset="0"/>
              </a:rPr>
              <a:t>	Если журнал рецензируемый, то все поступающие статьи сначала проходят рецензирование, а затем рассматриваются редакционной коллегией. Рецензент может рекомендовать статью к опубликованию; рекомендовать к опубликованию после доработки с учетом замечаний; не рекомендовать статью к опубликованию. Если рецензент рекомендует статью к опубликованию после доработки с учетом замечаний или не рекомендует статью к опубликованию – в рецензии должны быть указаны причины такого решения.</a:t>
            </a:r>
          </a:p>
          <a:p>
            <a:pPr marL="0" indent="0" algn="just">
              <a:buFontTx/>
              <a:buNone/>
              <a:defRPr/>
            </a:pPr>
            <a:r>
              <a:rPr lang="ru-RU" sz="1400" b="0">
                <a:solidFill>
                  <a:schemeClr val="tx1"/>
                </a:solidFill>
                <a:latin typeface="Times New Roman" panose="02020603050405020304" pitchFamily="18" charset="0"/>
                <a:cs typeface="Times New Roman" panose="02020603050405020304" pitchFamily="18" charset="0"/>
              </a:rPr>
              <a:t>	Наличие существенной доли критических замечаний рецензента при общей положительной рекомендации позволяет отнести материал к разряду полемичных и печатать его в порядке научной дискуссии.</a:t>
            </a:r>
          </a:p>
          <a:p>
            <a:pPr marL="0" indent="0" algn="just">
              <a:buFontTx/>
              <a:buNone/>
              <a:defRPr/>
            </a:pPr>
            <a:r>
              <a:rPr lang="ru-RU" sz="1400" b="0">
                <a:solidFill>
                  <a:schemeClr val="tx1"/>
                </a:solidFill>
                <a:latin typeface="Times New Roman" panose="02020603050405020304" pitchFamily="18" charset="0"/>
                <a:cs typeface="Times New Roman" panose="02020603050405020304" pitchFamily="18" charset="0"/>
              </a:rPr>
              <a:t>	Принятые к публикации материалы статьи с замечаниями рецензента и редколлегии направляются автору. После внесения исправлений автор представляет в редакцию журнала доработанный вариант статьи.</a:t>
            </a:r>
          </a:p>
          <a:p>
            <a:pPr marL="0" indent="0">
              <a:buFont typeface="Wingdings" panose="05000000000000000000" pitchFamily="2" charset="2"/>
              <a:buNone/>
              <a:defRPr/>
            </a:pPr>
            <a:r>
              <a:rPr lang="ru-RU" sz="1800">
                <a:solidFill>
                  <a:schemeClr val="accent1">
                    <a:lumMod val="50000"/>
                  </a:schemeClr>
                </a:solidFill>
                <a:latin typeface="Times New Roman" panose="02020603050405020304" pitchFamily="18" charset="0"/>
                <a:cs typeface="Times New Roman" panose="02020603050405020304" pitchFamily="18" charset="0"/>
              </a:rPr>
              <a:t>Оформление согласно:  </a:t>
            </a:r>
          </a:p>
          <a:p>
            <a:pPr marL="0" indent="0">
              <a:buFont typeface="Wingdings" panose="05000000000000000000" pitchFamily="2" charset="2"/>
              <a:buNone/>
              <a:defRPr/>
            </a:pPr>
            <a:r>
              <a:rPr lang="ru-RU" sz="1800" b="0">
                <a:solidFill>
                  <a:schemeClr val="accent1">
                    <a:lumMod val="50000"/>
                  </a:schemeClr>
                </a:solidFill>
                <a:latin typeface="Times New Roman" panose="02020603050405020304" pitchFamily="18" charset="0"/>
                <a:cs typeface="Times New Roman" panose="02020603050405020304" pitchFamily="18" charset="0"/>
              </a:rPr>
              <a:t>- </a:t>
            </a:r>
            <a:r>
              <a:rPr lang="ru-RU" sz="1600" b="0">
                <a:solidFill>
                  <a:schemeClr val="accent1">
                    <a:lumMod val="50000"/>
                  </a:schemeClr>
                </a:solidFill>
                <a:latin typeface="Times New Roman" panose="02020603050405020304" pitchFamily="18" charset="0"/>
                <a:cs typeface="Times New Roman" panose="02020603050405020304" pitchFamily="18" charset="0"/>
              </a:rPr>
              <a:t>ГОСТ 7.89-2005 Система стандартов по информации, 				библиотечному и издательскому делу. Оригиналы текстовые 			авторские и издательские требования</a:t>
            </a:r>
          </a:p>
          <a:p>
            <a:pPr marL="0" indent="0">
              <a:buFontTx/>
              <a:buNone/>
              <a:defRPr/>
            </a:pPr>
            <a:r>
              <a:rPr lang="ru-RU" sz="1600" b="0">
                <a:solidFill>
                  <a:schemeClr val="accent1">
                    <a:lumMod val="50000"/>
                  </a:schemeClr>
                </a:solidFill>
                <a:latin typeface="Times New Roman" panose="02020603050405020304" pitchFamily="18" charset="0"/>
                <a:cs typeface="Times New Roman" panose="02020603050405020304" pitchFamily="18" charset="0"/>
              </a:rPr>
              <a:t>- ГОСТ 7.12-93 Сокращение русских слов и словосочетаний в      			библиографическом описании</a:t>
            </a:r>
          </a:p>
          <a:p>
            <a:pPr marL="0" indent="0" algn="just">
              <a:buFont typeface="Wingdings" panose="05000000000000000000" pitchFamily="2" charset="2"/>
              <a:buNone/>
              <a:defRPr/>
            </a:pPr>
            <a:endParaRPr lang="ru-RU" sz="1600">
              <a:solidFill>
                <a:schemeClr val="accent1">
                  <a:lumMod val="75000"/>
                </a:schemeClr>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ru-RU" sz="1600">
                <a:solidFill>
                  <a:schemeClr val="accent1">
                    <a:lumMod val="75000"/>
                  </a:schemeClr>
                </a:solidFill>
                <a:latin typeface="Times New Roman" panose="02020603050405020304" pitchFamily="18" charset="0"/>
                <a:cs typeface="Times New Roman" panose="02020603050405020304" pitchFamily="18" charset="0"/>
              </a:rPr>
              <a:t>			</a:t>
            </a:r>
            <a:endParaRPr lang="ru-RU" sz="1600" b="0">
              <a:solidFill>
                <a:schemeClr val="tx1"/>
              </a:solidFill>
              <a:latin typeface="Times New Roman" panose="02020603050405020304" pitchFamily="18" charset="0"/>
              <a:cs typeface="Times New Roman" panose="02020603050405020304" pitchFamily="18" charset="0"/>
            </a:endParaRPr>
          </a:p>
        </p:txBody>
      </p:sp>
      <p:pic>
        <p:nvPicPr>
          <p:cNvPr id="25604" name="Объект 2">
            <a:extLst>
              <a:ext uri="{FF2B5EF4-FFF2-40B4-BE49-F238E27FC236}">
                <a16:creationId xmlns:a16="http://schemas.microsoft.com/office/drawing/2014/main" id="{5A970DC3-55CF-4515-61D9-97949A58FE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4144" y="4515845"/>
            <a:ext cx="3395662"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a:extLst>
              <a:ext uri="{FF2B5EF4-FFF2-40B4-BE49-F238E27FC236}">
                <a16:creationId xmlns:a16="http://schemas.microsoft.com/office/drawing/2014/main" id="{B7CFC11E-DA41-A83A-2D94-834F2CE8ECD4}"/>
              </a:ext>
            </a:extLst>
          </p:cNvPr>
          <p:cNvSpPr>
            <a:spLocks noGrp="1"/>
          </p:cNvSpPr>
          <p:nvPr>
            <p:ph type="title"/>
          </p:nvPr>
        </p:nvSpPr>
        <p:spPr>
          <a:xfrm>
            <a:off x="468313" y="185738"/>
            <a:ext cx="8229600" cy="639762"/>
          </a:xfrm>
        </p:spPr>
        <p:txBody>
          <a:bodyPr/>
          <a:lstStyle/>
          <a:p>
            <a:pPr algn="ctr"/>
            <a:r>
              <a:rPr lang="ru-RU" altLang="ru-RU">
                <a:latin typeface="Times New Roman" panose="02020603050405020304" pitchFamily="18" charset="0"/>
                <a:cs typeface="Times New Roman" panose="02020603050405020304" pitchFamily="18" charset="0"/>
              </a:rPr>
              <a:t>Порядок авторства</a:t>
            </a:r>
            <a:r>
              <a:rPr lang="ru-RU" altLang="ru-RU" sz="2000"/>
              <a:t> </a:t>
            </a:r>
            <a:endParaRPr lang="ru-RU" altLang="ru-RU" sz="2000">
              <a:latin typeface="Times New Roman" panose="02020603050405020304" pitchFamily="18" charset="0"/>
              <a:cs typeface="Times New Roman" panose="02020603050405020304" pitchFamily="18" charset="0"/>
            </a:endParaRPr>
          </a:p>
        </p:txBody>
      </p:sp>
      <p:sp>
        <p:nvSpPr>
          <p:cNvPr id="32771" name="Объект 1">
            <a:extLst>
              <a:ext uri="{FF2B5EF4-FFF2-40B4-BE49-F238E27FC236}">
                <a16:creationId xmlns:a16="http://schemas.microsoft.com/office/drawing/2014/main" id="{F2E2F7C8-AFAF-2CE0-E6D2-0C6DC67F54E4}"/>
              </a:ext>
            </a:extLst>
          </p:cNvPr>
          <p:cNvSpPr>
            <a:spLocks noGrp="1"/>
          </p:cNvSpPr>
          <p:nvPr>
            <p:ph idx="1"/>
          </p:nvPr>
        </p:nvSpPr>
        <p:spPr>
          <a:xfrm>
            <a:off x="506413" y="882650"/>
            <a:ext cx="8229600" cy="5818188"/>
          </a:xfrm>
        </p:spPr>
        <p:txBody>
          <a:bodyPr/>
          <a:lstStyle/>
          <a:p>
            <a:pPr marL="0" indent="0" algn="just">
              <a:buFontTx/>
              <a:buNone/>
              <a:defRPr/>
            </a:pPr>
            <a:r>
              <a:rPr lang="ru-RU" sz="1500" b="0">
                <a:solidFill>
                  <a:schemeClr val="tx1"/>
                </a:solidFill>
                <a:latin typeface="Times New Roman" pitchFamily="18" charset="0"/>
                <a:cs typeface="Times New Roman" pitchFamily="18" charset="0"/>
              </a:rPr>
              <a:t>Издания предоставляют широкие возможности для описания роли в исследовании его участников.</a:t>
            </a:r>
          </a:p>
          <a:p>
            <a:pPr algn="just">
              <a:defRPr/>
            </a:pPr>
            <a:r>
              <a:rPr lang="ru-RU" sz="1500" b="0">
                <a:solidFill>
                  <a:schemeClr val="tx1"/>
                </a:solidFill>
                <a:latin typeface="Times New Roman" pitchFamily="18" charset="0"/>
                <a:cs typeface="Times New Roman" pitchFamily="18" charset="0"/>
              </a:rPr>
              <a:t>Во-первых, это последовательность перечисления авторов: первый автор — это человек, внесший наибольший вклад в работу, собственно экспериментатор; далее авторы следуют в порядке уменьшения значимости их роли в исследовании, и последним должен быть указан руководитель лаборатории, где было выполнено исследование, либо руководитель проекта. Если работа была выполнена двумя учеными в равных долях, то есть возможность указать нескольких авторов в качестве «первых» (</a:t>
            </a:r>
            <a:r>
              <a:rPr lang="ru-RU" sz="1500" b="0" err="1">
                <a:solidFill>
                  <a:schemeClr val="tx1"/>
                </a:solidFill>
                <a:latin typeface="Times New Roman" pitchFamily="18" charset="0"/>
                <a:cs typeface="Times New Roman" pitchFamily="18" charset="0"/>
              </a:rPr>
              <a:t>Joint</a:t>
            </a:r>
            <a:r>
              <a:rPr lang="ru-RU" sz="1500" b="0">
                <a:solidFill>
                  <a:schemeClr val="tx1"/>
                </a:solidFill>
                <a:latin typeface="Times New Roman" pitchFamily="18" charset="0"/>
                <a:cs typeface="Times New Roman" pitchFamily="18" charset="0"/>
              </a:rPr>
              <a:t> </a:t>
            </a:r>
            <a:r>
              <a:rPr lang="ru-RU" sz="1500" b="0" err="1">
                <a:solidFill>
                  <a:schemeClr val="tx1"/>
                </a:solidFill>
                <a:latin typeface="Times New Roman" pitchFamily="18" charset="0"/>
                <a:cs typeface="Times New Roman" pitchFamily="18" charset="0"/>
              </a:rPr>
              <a:t>first</a:t>
            </a:r>
            <a:r>
              <a:rPr lang="ru-RU" sz="1500" b="0">
                <a:solidFill>
                  <a:schemeClr val="tx1"/>
                </a:solidFill>
                <a:latin typeface="Times New Roman" pitchFamily="18" charset="0"/>
                <a:cs typeface="Times New Roman" pitchFamily="18" charset="0"/>
              </a:rPr>
              <a:t> </a:t>
            </a:r>
            <a:r>
              <a:rPr lang="ru-RU" sz="1500" b="0" err="1">
                <a:solidFill>
                  <a:schemeClr val="tx1"/>
                </a:solidFill>
                <a:latin typeface="Times New Roman" pitchFamily="18" charset="0"/>
                <a:cs typeface="Times New Roman" pitchFamily="18" charset="0"/>
              </a:rPr>
              <a:t>authorship</a:t>
            </a:r>
            <a:r>
              <a:rPr lang="ru-RU" sz="1500" b="0">
                <a:solidFill>
                  <a:schemeClr val="tx1"/>
                </a:solidFill>
                <a:latin typeface="Times New Roman" pitchFamily="18" charset="0"/>
                <a:cs typeface="Times New Roman" pitchFamily="18" charset="0"/>
              </a:rPr>
              <a:t>); реже встречаются несколько «последних» авторов — обычно так бывает, если работа сделана в сотрудничестве двух научных групп.</a:t>
            </a:r>
          </a:p>
          <a:p>
            <a:pPr algn="just">
              <a:defRPr/>
            </a:pPr>
            <a:r>
              <a:rPr lang="ru-RU" sz="1500" b="0">
                <a:solidFill>
                  <a:schemeClr val="tx1"/>
                </a:solidFill>
                <a:latin typeface="Times New Roman" pitchFamily="18" charset="0"/>
                <a:cs typeface="Times New Roman" pitchFamily="18" charset="0"/>
              </a:rPr>
              <a:t>Во-вторых, все чаще выделяется специальный раздел в конце статьи, в котором четко прописывается вклад каждого из соавторов в работу. При этом если человек не выполнил никакой задачи, редактором может быть поставлен вопрос о его исключении из ряда соавторов.</a:t>
            </a:r>
          </a:p>
          <a:p>
            <a:pPr algn="just">
              <a:defRPr/>
            </a:pPr>
            <a:r>
              <a:rPr lang="ru-RU" sz="1500" b="0">
                <a:solidFill>
                  <a:schemeClr val="tx1"/>
                </a:solidFill>
                <a:latin typeface="Times New Roman" pitchFamily="18" charset="0"/>
                <a:cs typeface="Times New Roman" pitchFamily="18" charset="0"/>
              </a:rPr>
              <a:t>В-третьих, существует раздел «Благодарности», в котором можно отметить человека, влиявшего на проект, но не принявшего непосредственного участия в нем. На индивидуальном уровне вопросы авторства </a:t>
            </a:r>
            <a:r>
              <a:rPr lang="ru-RU" sz="1500">
                <a:solidFill>
                  <a:schemeClr val="bg1"/>
                </a:solidFill>
                <a:latin typeface="Times New Roman" pitchFamily="18" charset="0"/>
                <a:cs typeface="Times New Roman" pitchFamily="18" charset="0"/>
              </a:rPr>
              <a:t>с</a:t>
            </a:r>
          </a:p>
          <a:p>
            <a:pPr marL="0" indent="0" algn="just">
              <a:buFont typeface="Wingdings" panose="05000000000000000000" pitchFamily="2" charset="2"/>
              <a:buNone/>
              <a:defRPr/>
            </a:pPr>
            <a:r>
              <a:rPr lang="ru-RU" sz="1400">
                <a:solidFill>
                  <a:schemeClr val="accent4"/>
                </a:solidFill>
                <a:latin typeface="Times New Roman" pitchFamily="18" charset="0"/>
                <a:cs typeface="Times New Roman" pitchFamily="18" charset="0"/>
              </a:rPr>
              <a:t>			</a:t>
            </a:r>
            <a:r>
              <a:rPr lang="ru-RU" sz="1400" i="1"/>
              <a:t> 	</a:t>
            </a:r>
            <a:endParaRPr lang="ru-RU" sz="1400" b="0" i="1">
              <a:solidFill>
                <a:schemeClr val="accent4"/>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r>
              <a:rPr lang="ru-RU" sz="1400" i="1">
                <a:solidFill>
                  <a:schemeClr val="bg1"/>
                </a:solidFill>
                <a:latin typeface="Times New Roman" pitchFamily="18" charset="0"/>
                <a:cs typeface="Times New Roman" pitchFamily="18" charset="0"/>
              </a:rPr>
              <a:t>.</a:t>
            </a:r>
          </a:p>
        </p:txBody>
      </p:sp>
      <p:sp>
        <p:nvSpPr>
          <p:cNvPr id="2" name="AutoShape 6">
            <a:extLst>
              <a:ext uri="{FF2B5EF4-FFF2-40B4-BE49-F238E27FC236}">
                <a16:creationId xmlns:a16="http://schemas.microsoft.com/office/drawing/2014/main" id="{AE20BA99-FB20-05B8-A48F-C00DD89DD98A}"/>
              </a:ext>
            </a:extLst>
          </p:cNvPr>
          <p:cNvSpPr>
            <a:spLocks noChangeAspect="1" noChangeArrowheads="1"/>
          </p:cNvSpPr>
          <p:nvPr/>
        </p:nvSpPr>
        <p:spPr bwMode="auto">
          <a:xfrm>
            <a:off x="44450" y="-144463"/>
            <a:ext cx="304800" cy="304801"/>
          </a:xfrm>
          <a:prstGeom prst="rect">
            <a:avLst/>
          </a:prstGeom>
          <a:noFill/>
        </p:spPr>
        <p:txBody>
          <a:bodyPr/>
          <a:lstStyle/>
          <a:p>
            <a:pPr algn="ctr" eaLnBrk="1" hangingPunct="1">
              <a:defRPr/>
            </a:pPr>
            <a:endParaRPr lang="ru-RU">
              <a:effectLst>
                <a:outerShdw blurRad="38100" dist="38100" dir="2700000" algn="tl">
                  <a:srgbClr val="000000">
                    <a:alpha val="43137"/>
                  </a:srgbClr>
                </a:outerShdw>
              </a:effectLst>
              <a:ea typeface="Gulim" panose="020B0503020000020004" pitchFamily="34" charset="-127"/>
            </a:endParaRPr>
          </a:p>
        </p:txBody>
      </p:sp>
      <p:pic>
        <p:nvPicPr>
          <p:cNvPr id="26629" name="Рисунок 1">
            <a:extLst>
              <a:ext uri="{FF2B5EF4-FFF2-40B4-BE49-F238E27FC236}">
                <a16:creationId xmlns:a16="http://schemas.microsoft.com/office/drawing/2014/main" id="{861DD9CD-4B4E-E52E-1A6A-012950F86D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6888" y="4927600"/>
            <a:ext cx="34734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a:extLst>
              <a:ext uri="{FF2B5EF4-FFF2-40B4-BE49-F238E27FC236}">
                <a16:creationId xmlns:a16="http://schemas.microsoft.com/office/drawing/2014/main" id="{5BD372E4-4ED3-2094-F234-CF6C2BF53F75}"/>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Рецензирование</a:t>
            </a:r>
            <a:endParaRPr lang="ru-RU" altLang="ru-RU" sz="3600"/>
          </a:p>
        </p:txBody>
      </p:sp>
      <p:sp>
        <p:nvSpPr>
          <p:cNvPr id="3" name="Объект 2">
            <a:extLst>
              <a:ext uri="{FF2B5EF4-FFF2-40B4-BE49-F238E27FC236}">
                <a16:creationId xmlns:a16="http://schemas.microsoft.com/office/drawing/2014/main" id="{3F9CF7FE-AF57-851B-80AF-30996327DF91}"/>
              </a:ext>
            </a:extLst>
          </p:cNvPr>
          <p:cNvSpPr>
            <a:spLocks noGrp="1"/>
          </p:cNvSpPr>
          <p:nvPr>
            <p:ph idx="1"/>
          </p:nvPr>
        </p:nvSpPr>
        <p:spPr>
          <a:xfrm>
            <a:off x="436563" y="930275"/>
            <a:ext cx="8488362" cy="5583238"/>
          </a:xfrm>
        </p:spPr>
        <p:txBody>
          <a:bodyPr/>
          <a:lstStyle/>
          <a:p>
            <a:pPr marL="0" indent="0" algn="just">
              <a:buFontTx/>
              <a:buNone/>
              <a:defRPr/>
            </a:pPr>
            <a:r>
              <a:rPr lang="ru-RU" sz="1400" b="0">
                <a:solidFill>
                  <a:schemeClr val="tx1"/>
                </a:solidFill>
                <a:latin typeface="Times New Roman" pitchFamily="18" charset="0"/>
                <a:cs typeface="Times New Roman" pitchFamily="18" charset="0"/>
              </a:rPr>
              <a:t>	Обычно в журналах есть четыре варианта рекомендаций рецензентов и решения редактора: </a:t>
            </a:r>
          </a:p>
          <a:p>
            <a:pPr algn="just">
              <a:buFontTx/>
              <a:buChar char="-"/>
              <a:defRPr/>
            </a:pPr>
            <a:r>
              <a:rPr lang="ru-RU" sz="1400" b="0">
                <a:solidFill>
                  <a:schemeClr val="tx1"/>
                </a:solidFill>
                <a:latin typeface="Times New Roman" pitchFamily="18" charset="0"/>
                <a:cs typeface="Times New Roman" pitchFamily="18" charset="0"/>
              </a:rPr>
              <a:t>принять «как есть»;</a:t>
            </a:r>
          </a:p>
          <a:p>
            <a:pPr algn="just">
              <a:buFontTx/>
              <a:buChar char="-"/>
              <a:defRPr/>
            </a:pPr>
            <a:r>
              <a:rPr lang="ru-RU" sz="1400" b="0">
                <a:solidFill>
                  <a:schemeClr val="tx1"/>
                </a:solidFill>
                <a:latin typeface="Times New Roman" pitchFamily="18" charset="0"/>
                <a:cs typeface="Times New Roman" pitchFamily="18" charset="0"/>
              </a:rPr>
              <a:t>принять с небольшими изменениями — «</a:t>
            </a:r>
            <a:r>
              <a:rPr lang="ru-RU" sz="1400" b="0" err="1">
                <a:solidFill>
                  <a:schemeClr val="tx1"/>
                </a:solidFill>
                <a:latin typeface="Times New Roman" pitchFamily="18" charset="0"/>
                <a:cs typeface="Times New Roman" pitchFamily="18" charset="0"/>
              </a:rPr>
              <a:t>minor</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revision</a:t>
            </a:r>
            <a:r>
              <a:rPr lang="ru-RU" sz="1400" b="0">
                <a:solidFill>
                  <a:schemeClr val="tx1"/>
                </a:solidFill>
                <a:latin typeface="Times New Roman" pitchFamily="18" charset="0"/>
                <a:cs typeface="Times New Roman" pitchFamily="18" charset="0"/>
              </a:rPr>
              <a:t>» (обычно в таких случаях редактор просто проверяет, внесены ли они в новую версию);</a:t>
            </a:r>
          </a:p>
          <a:p>
            <a:pPr algn="just">
              <a:buFontTx/>
              <a:buChar char="-"/>
              <a:defRPr/>
            </a:pPr>
            <a:r>
              <a:rPr lang="ru-RU" sz="1400" b="0">
                <a:solidFill>
                  <a:schemeClr val="tx1"/>
                </a:solidFill>
                <a:latin typeface="Times New Roman" pitchFamily="18" charset="0"/>
                <a:cs typeface="Times New Roman" pitchFamily="18" charset="0"/>
              </a:rPr>
              <a:t>принять условно с большими изменениями — «</a:t>
            </a:r>
            <a:r>
              <a:rPr lang="ru-RU" sz="1400" b="0" err="1">
                <a:solidFill>
                  <a:schemeClr val="tx1"/>
                </a:solidFill>
                <a:latin typeface="Times New Roman" pitchFamily="18" charset="0"/>
                <a:cs typeface="Times New Roman" pitchFamily="18" charset="0"/>
              </a:rPr>
              <a:t>major</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revision</a:t>
            </a:r>
            <a:r>
              <a:rPr lang="ru-RU" sz="1400" b="0">
                <a:solidFill>
                  <a:schemeClr val="tx1"/>
                </a:solidFill>
                <a:latin typeface="Times New Roman" pitchFamily="18" charset="0"/>
                <a:cs typeface="Times New Roman" pitchFamily="18" charset="0"/>
              </a:rPr>
              <a:t>» (как правило, означает дополнительное рецензирование);</a:t>
            </a:r>
          </a:p>
          <a:p>
            <a:pPr algn="just">
              <a:buFontTx/>
              <a:buChar char="-"/>
              <a:defRPr/>
            </a:pPr>
            <a:r>
              <a:rPr lang="ru-RU" sz="1400" b="0">
                <a:solidFill>
                  <a:schemeClr val="tx1"/>
                </a:solidFill>
                <a:latin typeface="Times New Roman" pitchFamily="18" charset="0"/>
                <a:cs typeface="Times New Roman" pitchFamily="18" charset="0"/>
              </a:rPr>
              <a:t>отклонить. </a:t>
            </a:r>
          </a:p>
          <a:p>
            <a:pPr marL="0" indent="0" algn="just">
              <a:buFont typeface="Wingdings" panose="05000000000000000000" pitchFamily="2" charset="2"/>
              <a:buNone/>
              <a:defRPr/>
            </a:pPr>
            <a:r>
              <a:rPr lang="ru-RU" sz="1400" b="0">
                <a:solidFill>
                  <a:schemeClr val="tx1"/>
                </a:solidFill>
                <a:latin typeface="Times New Roman" pitchFamily="18" charset="0"/>
                <a:cs typeface="Times New Roman" pitchFamily="18" charset="0"/>
              </a:rPr>
              <a:t>	В последнее время «</a:t>
            </a:r>
            <a:r>
              <a:rPr lang="ru-RU" sz="1400" b="0" err="1">
                <a:solidFill>
                  <a:schemeClr val="tx1"/>
                </a:solidFill>
                <a:latin typeface="Times New Roman" pitchFamily="18" charset="0"/>
                <a:cs typeface="Times New Roman" pitchFamily="18" charset="0"/>
              </a:rPr>
              <a:t>major</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revision</a:t>
            </a:r>
            <a:r>
              <a:rPr lang="ru-RU" sz="1400" b="0">
                <a:solidFill>
                  <a:schemeClr val="tx1"/>
                </a:solidFill>
                <a:latin typeface="Times New Roman" pitchFamily="18" charset="0"/>
                <a:cs typeface="Times New Roman" pitchFamily="18" charset="0"/>
              </a:rPr>
              <a:t>» заменяют на «отклонить с возможностью повторного рассмотрения» — это практически одно и то же; журналы таким образом стараются чисто формально сократить среднее время от получения до принятия статьи.</a:t>
            </a:r>
            <a:endParaRPr lang="ru-RU" altLang="ru-RU" sz="1400" b="0">
              <a:solidFill>
                <a:schemeClr val="tx1"/>
              </a:solidFill>
              <a:latin typeface="Times New Roman" pitchFamily="18" charset="0"/>
              <a:cs typeface="Times New Roman" pitchFamily="18" charset="0"/>
            </a:endParaRPr>
          </a:p>
          <a:p>
            <a:pPr marL="0" indent="0" algn="just">
              <a:buFontTx/>
              <a:buNone/>
              <a:defRPr/>
            </a:pPr>
            <a:r>
              <a:rPr lang="ru-RU" sz="1400" b="0">
                <a:solidFill>
                  <a:schemeClr val="tx1"/>
                </a:solidFill>
                <a:latin typeface="Times New Roman" pitchFamily="18" charset="0"/>
                <a:cs typeface="Times New Roman" pitchFamily="18" charset="0"/>
              </a:rPr>
              <a:t>	Готовя исправленную версию, стоит выделить цветом все изменения в тексте или править в режиме записи изменений — это облегчит работу редактору, — и некоторые журналы прямо этого требуют. </a:t>
            </a:r>
          </a:p>
          <a:p>
            <a:pPr marL="0" indent="0" algn="just">
              <a:buFontTx/>
              <a:buNone/>
              <a:defRPr/>
            </a:pPr>
            <a:r>
              <a:rPr lang="ru-RU" sz="1400" b="0">
                <a:solidFill>
                  <a:schemeClr val="tx1"/>
                </a:solidFill>
                <a:latin typeface="Times New Roman" pitchFamily="18" charset="0"/>
                <a:cs typeface="Times New Roman" pitchFamily="18" charset="0"/>
              </a:rPr>
              <a:t>	Сделав новую версию, подготовьте письмо редактору с перечислением всех содержательных комментариев рецензентов и ваших ответов на них. Полезно понимать, что основным читателем этого письма опять же будет редактор, поэтому в нем должно быть как можно меньше споров. К каждому замечанию напишите, что вы согласны, внесли требуемую правку и приведите исправленный кусок, либо напишите, что не согласны. В преамбуле опишите в общем, какие дополнительные исследования или существенные переработки текста были сделаны. Все это повышает ваши шансы на то, что редактор примет статью без повторного раунда рецензирования. 	</a:t>
            </a:r>
          </a:p>
          <a:p>
            <a:pPr marL="0" indent="0" algn="just">
              <a:buFontTx/>
              <a:buNone/>
              <a:defRPr/>
            </a:pPr>
            <a:endParaRPr lang="ru-RU" sz="1400" b="0" i="1">
              <a:solidFill>
                <a:schemeClr val="accent4"/>
              </a:solidFill>
              <a:latin typeface="Times New Roman" panose="02020603050405020304" pitchFamily="18" charset="0"/>
              <a:cs typeface="Times New Roman" panose="02020603050405020304" pitchFamily="18" charset="0"/>
            </a:endParaRPr>
          </a:p>
          <a:p>
            <a:pPr>
              <a:defRPr/>
            </a:pPr>
            <a:endParaRPr lang="ru-RU" sz="1400" b="0">
              <a:solidFill>
                <a:schemeClr val="tx1"/>
              </a:solidFill>
              <a:latin typeface="Times New Roman" pitchFamily="18" charset="0"/>
              <a:cs typeface="Times New Roman" pitchFamily="18" charset="0"/>
            </a:endParaRPr>
          </a:p>
        </p:txBody>
      </p:sp>
      <p:pic>
        <p:nvPicPr>
          <p:cNvPr id="27652" name="Рисунок 1">
            <a:extLst>
              <a:ext uri="{FF2B5EF4-FFF2-40B4-BE49-F238E27FC236}">
                <a16:creationId xmlns:a16="http://schemas.microsoft.com/office/drawing/2014/main" id="{F53DB78E-5EF7-EDFB-E416-DB8C7B0DF1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2388" y="5353050"/>
            <a:ext cx="27305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a:extLst>
              <a:ext uri="{FF2B5EF4-FFF2-40B4-BE49-F238E27FC236}">
                <a16:creationId xmlns:a16="http://schemas.microsoft.com/office/drawing/2014/main" id="{B9B0D310-9588-C939-C438-1A0E59488C9B}"/>
              </a:ext>
            </a:extLst>
          </p:cNvPr>
          <p:cNvSpPr>
            <a:spLocks noGrp="1"/>
          </p:cNvSpPr>
          <p:nvPr>
            <p:ph type="title"/>
          </p:nvPr>
        </p:nvSpPr>
        <p:spPr>
          <a:xfrm>
            <a:off x="457200" y="274638"/>
            <a:ext cx="8229600" cy="284162"/>
          </a:xfrm>
        </p:spPr>
        <p:txBody>
          <a:bodyPr/>
          <a:lstStyle/>
          <a:p>
            <a:pPr algn="ctr"/>
            <a:r>
              <a:rPr lang="ru-RU" altLang="ru-RU" sz="3600">
                <a:latin typeface="Times New Roman" panose="02020603050405020304" pitchFamily="18" charset="0"/>
                <a:cs typeface="Times New Roman" panose="02020603050405020304" pitchFamily="18" charset="0"/>
              </a:rPr>
              <a:t>Авторские права</a:t>
            </a:r>
            <a:endParaRPr lang="ru-RU" altLang="ru-RU" sz="3600"/>
          </a:p>
        </p:txBody>
      </p:sp>
      <p:sp>
        <p:nvSpPr>
          <p:cNvPr id="3" name="Объект 2">
            <a:extLst>
              <a:ext uri="{FF2B5EF4-FFF2-40B4-BE49-F238E27FC236}">
                <a16:creationId xmlns:a16="http://schemas.microsoft.com/office/drawing/2014/main" id="{276D068D-47CC-3FCE-E25C-15FBF55D2EC9}"/>
              </a:ext>
            </a:extLst>
          </p:cNvPr>
          <p:cNvSpPr>
            <a:spLocks noGrp="1"/>
          </p:cNvSpPr>
          <p:nvPr>
            <p:ph idx="1"/>
          </p:nvPr>
        </p:nvSpPr>
        <p:spPr>
          <a:xfrm>
            <a:off x="457200" y="1341438"/>
            <a:ext cx="8229600" cy="4784725"/>
          </a:xfrm>
        </p:spPr>
        <p:txBody>
          <a:bodyPr/>
          <a:lstStyle/>
          <a:p>
            <a:pPr algn="just">
              <a:defRPr/>
            </a:pPr>
            <a:r>
              <a:rPr lang="ru-RU" sz="1400" b="0">
                <a:solidFill>
                  <a:schemeClr val="tx1"/>
                </a:solidFill>
                <a:latin typeface="Times New Roman" pitchFamily="18" charset="0"/>
                <a:cs typeface="Times New Roman" pitchFamily="18" charset="0"/>
              </a:rPr>
              <a:t>При представлении рукописи для опубликования в журнал Вам и вашим соавторам придется подписывать сразу при представлении рукописи на рассмотрение или позже, при принятии рукописи к печати, форму, которая по-английски называется «</a:t>
            </a:r>
            <a:r>
              <a:rPr lang="ru-RU" sz="1400" b="0" err="1">
                <a:solidFill>
                  <a:schemeClr val="tx1"/>
                </a:solidFill>
                <a:latin typeface="Times New Roman" pitchFamily="18" charset="0"/>
                <a:cs typeface="Times New Roman" pitchFamily="18" charset="0"/>
              </a:rPr>
              <a:t>copy</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transfer</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form</a:t>
            </a:r>
            <a:r>
              <a:rPr lang="ru-RU" sz="1400" b="0">
                <a:solidFill>
                  <a:schemeClr val="tx1"/>
                </a:solidFill>
                <a:latin typeface="Times New Roman" pitchFamily="18" charset="0"/>
                <a:cs typeface="Times New Roman" pitchFamily="18" charset="0"/>
              </a:rPr>
              <a:t>» или «</a:t>
            </a:r>
            <a:r>
              <a:rPr lang="ru-RU" sz="1400" b="0" err="1">
                <a:solidFill>
                  <a:schemeClr val="tx1"/>
                </a:solidFill>
                <a:latin typeface="Times New Roman" pitchFamily="18" charset="0"/>
                <a:cs typeface="Times New Roman" pitchFamily="18" charset="0"/>
              </a:rPr>
              <a:t>copyright</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agreement</a:t>
            </a:r>
            <a:r>
              <a:rPr lang="ru-RU" sz="1400" b="0">
                <a:solidFill>
                  <a:schemeClr val="tx1"/>
                </a:solidFill>
                <a:latin typeface="Times New Roman" pitchFamily="18" charset="0"/>
                <a:cs typeface="Times New Roman" pitchFamily="18" charset="0"/>
              </a:rPr>
              <a:t>». Эта форма содержит несколько важных положений, суть которых заключается в следующем: </a:t>
            </a:r>
          </a:p>
          <a:p>
            <a:pPr algn="just">
              <a:defRPr/>
            </a:pPr>
            <a:r>
              <a:rPr lang="ru-RU" sz="1400" b="0">
                <a:solidFill>
                  <a:schemeClr val="tx1"/>
                </a:solidFill>
                <a:latin typeface="Times New Roman" pitchFamily="18" charset="0"/>
                <a:cs typeface="Times New Roman" pitchFamily="18" charset="0"/>
              </a:rPr>
              <a:t>представляемая для опубликования рукопись является оригинальной, ранее нигде не публиковалась и не представлена для публикации в другое издание;</a:t>
            </a:r>
          </a:p>
          <a:p>
            <a:pPr algn="just">
              <a:defRPr/>
            </a:pPr>
            <a:r>
              <a:rPr lang="ru-RU" sz="1400" b="0">
                <a:solidFill>
                  <a:schemeClr val="tx1"/>
                </a:solidFill>
                <a:latin typeface="Times New Roman" pitchFamily="18" charset="0"/>
                <a:cs typeface="Times New Roman" pitchFamily="18" charset="0"/>
              </a:rPr>
              <a:t>в списке авторов перечислены все и только те, кто в соответствии с этическими нормами академического сообщества могут считаться авторами; </a:t>
            </a:r>
          </a:p>
          <a:p>
            <a:pPr algn="just">
              <a:defRPr/>
            </a:pPr>
            <a:r>
              <a:rPr lang="ru-RU" sz="1400" b="0">
                <a:solidFill>
                  <a:schemeClr val="tx1"/>
                </a:solidFill>
                <a:latin typeface="Times New Roman" pitchFamily="18" charset="0"/>
                <a:cs typeface="Times New Roman" pitchFamily="18" charset="0"/>
              </a:rPr>
              <a:t>направляя статью для опубликования в журнал, авторы передают копирайт редакции журнала; </a:t>
            </a:r>
          </a:p>
          <a:p>
            <a:pPr algn="just">
              <a:defRPr/>
            </a:pPr>
            <a:r>
              <a:rPr lang="ru-RU" sz="1400" b="0">
                <a:solidFill>
                  <a:schemeClr val="tx1"/>
                </a:solidFill>
                <a:latin typeface="Times New Roman" pitchFamily="18" charset="0"/>
                <a:cs typeface="Times New Roman" pitchFamily="18" charset="0"/>
              </a:rPr>
              <a:t>в случае опубликования статьи в журнале, вы не имеете права публиковать ее где-либо еще без согласия редакции; </a:t>
            </a:r>
          </a:p>
          <a:p>
            <a:pPr algn="just">
              <a:defRPr/>
            </a:pPr>
            <a:r>
              <a:rPr lang="ru-RU" sz="1400" b="0">
                <a:solidFill>
                  <a:schemeClr val="tx1"/>
                </a:solidFill>
                <a:latin typeface="Times New Roman" pitchFamily="18" charset="0"/>
                <a:cs typeface="Times New Roman" pitchFamily="18" charset="0"/>
              </a:rPr>
              <a:t>оригинальная научная статья может быть опубликована в первичном научном журнале только раз; </a:t>
            </a:r>
          </a:p>
          <a:p>
            <a:pPr algn="just">
              <a:defRPr/>
            </a:pPr>
            <a:r>
              <a:rPr lang="ru-RU" sz="1400" b="0">
                <a:solidFill>
                  <a:schemeClr val="tx1"/>
                </a:solidFill>
                <a:latin typeface="Times New Roman" pitchFamily="18" charset="0"/>
                <a:cs typeface="Times New Roman" pitchFamily="18" charset="0"/>
              </a:rPr>
              <a:t>для повторного опубликования статьи во вторичной научной литературе также необходимо получить разрешение редакции журнала, в котором статья была опубликована в первый раз.</a:t>
            </a:r>
          </a:p>
          <a:p>
            <a:pPr marL="0" indent="0" algn="just">
              <a:buFontTx/>
              <a:buNone/>
              <a:defRPr/>
            </a:pPr>
            <a:endParaRPr lang="ru-RU" sz="1400" b="0">
              <a:solidFill>
                <a:schemeClr val="accent1">
                  <a:lumMod val="50000"/>
                </a:schemeClr>
              </a:solidFill>
              <a:latin typeface="Times New Roman" pitchFamily="18" charset="0"/>
              <a:cs typeface="Times New Roman" pitchFamily="18" charset="0"/>
            </a:endParaRPr>
          </a:p>
          <a:p>
            <a:pPr marL="0" indent="0" algn="just">
              <a:buFontTx/>
              <a:buNone/>
              <a:defRPr/>
            </a:pPr>
            <a:r>
              <a:rPr lang="ru-RU" sz="1400" b="0">
                <a:solidFill>
                  <a:schemeClr val="accent1">
                    <a:lumMod val="50000"/>
                  </a:schemeClr>
                </a:solidFill>
                <a:latin typeface="Times New Roman" pitchFamily="18" charset="0"/>
                <a:cs typeface="Times New Roman" pitchFamily="18" charset="0"/>
              </a:rPr>
              <a:t>Все научные журналы требуют, чтобы представляемая рукопись статья была оригинальной и ранее не опубликованной. Это требование чаще всего содержится в инструкции для авторов.</a:t>
            </a:r>
          </a:p>
        </p:txBody>
      </p:sp>
      <p:pic>
        <p:nvPicPr>
          <p:cNvPr id="28676" name="Рисунок 1">
            <a:extLst>
              <a:ext uri="{FF2B5EF4-FFF2-40B4-BE49-F238E27FC236}">
                <a16:creationId xmlns:a16="http://schemas.microsoft.com/office/drawing/2014/main" id="{D3DBE8A9-F935-1894-6D8F-3FE200B2A7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3338" y="5518150"/>
            <a:ext cx="2697162"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Заголовок 1">
            <a:extLst>
              <a:ext uri="{FF2B5EF4-FFF2-40B4-BE49-F238E27FC236}">
                <a16:creationId xmlns:a16="http://schemas.microsoft.com/office/drawing/2014/main" id="{46B4315A-187E-0836-C328-96C1575D5A84}"/>
              </a:ext>
            </a:extLst>
          </p:cNvPr>
          <p:cNvSpPr>
            <a:spLocks noGrp="1"/>
          </p:cNvSpPr>
          <p:nvPr>
            <p:ph type="title"/>
          </p:nvPr>
        </p:nvSpPr>
        <p:spPr>
          <a:xfrm>
            <a:off x="457200" y="274638"/>
            <a:ext cx="8229600" cy="550862"/>
          </a:xfrm>
        </p:spPr>
        <p:txBody>
          <a:bodyPr/>
          <a:lstStyle/>
          <a:p>
            <a:pPr algn="ctr"/>
            <a:r>
              <a:rPr lang="ru-RU" altLang="ru-RU" sz="2800">
                <a:latin typeface="Times New Roman" panose="02020603050405020304" pitchFamily="18" charset="0"/>
                <a:cs typeface="Times New Roman" panose="02020603050405020304" pitchFamily="18" charset="0"/>
              </a:rPr>
              <a:t>Чем руководствоваться при выборе журнала?</a:t>
            </a:r>
            <a:br>
              <a:rPr lang="ru-RU" altLang="ru-RU" sz="2800">
                <a:latin typeface="Times New Roman" panose="02020603050405020304" pitchFamily="18" charset="0"/>
                <a:cs typeface="Times New Roman" panose="02020603050405020304" pitchFamily="18" charset="0"/>
              </a:rPr>
            </a:br>
            <a:endParaRPr lang="ru-RU" altLang="ru-RU" sz="2800">
              <a:latin typeface="Times New Roman" panose="02020603050405020304" pitchFamily="18" charset="0"/>
              <a:cs typeface="Times New Roman" panose="02020603050405020304" pitchFamily="18" charset="0"/>
            </a:endParaRPr>
          </a:p>
        </p:txBody>
      </p:sp>
      <p:sp>
        <p:nvSpPr>
          <p:cNvPr id="29699" name="Объект 1">
            <a:extLst>
              <a:ext uri="{FF2B5EF4-FFF2-40B4-BE49-F238E27FC236}">
                <a16:creationId xmlns:a16="http://schemas.microsoft.com/office/drawing/2014/main" id="{1EACC349-7716-42F8-7B4B-0B42E0607E8C}"/>
              </a:ext>
            </a:extLst>
          </p:cNvPr>
          <p:cNvSpPr>
            <a:spLocks noGrp="1" noChangeArrowheads="1"/>
          </p:cNvSpPr>
          <p:nvPr>
            <p:ph idx="1"/>
          </p:nvPr>
        </p:nvSpPr>
        <p:spPr>
          <a:xfrm>
            <a:off x="830263" y="1209675"/>
            <a:ext cx="7843837" cy="5473700"/>
          </a:xfrm>
        </p:spPr>
        <p:txBody>
          <a:bodyPr/>
          <a:lstStyle/>
          <a:p>
            <a:pPr marL="0" indent="0" algn="just">
              <a:buFontTx/>
              <a:buNone/>
            </a:pPr>
            <a:r>
              <a:rPr lang="ru-RU" altLang="ru-RU" sz="1600" b="0">
                <a:solidFill>
                  <a:schemeClr val="tx1"/>
                </a:solidFill>
                <a:latin typeface="Times New Roman" panose="02020603050405020304" pitchFamily="18" charset="0"/>
                <a:cs typeface="Times New Roman" panose="02020603050405020304" pitchFamily="18" charset="0"/>
              </a:rPr>
              <a:t>1. Тематика журнала. Самое главное — найти такой или такие журналы, которые наиболее подходят под тематику вашего исследования. Затем стоит адекватно оценить уровень значимости и качество вашей работы, сравнив ее с другими статьями в данном издании, и решить, заинтересуются ли редакторы журнала вашей работой, чтобы не терять драгоценное время — не только ваше, но и редакторов. </a:t>
            </a:r>
          </a:p>
          <a:p>
            <a:pPr marL="0" indent="0" algn="just">
              <a:buFontTx/>
              <a:buNone/>
            </a:pPr>
            <a:r>
              <a:rPr lang="ru-RU" altLang="ru-RU" sz="1600" b="0">
                <a:solidFill>
                  <a:schemeClr val="tx1"/>
                </a:solidFill>
                <a:latin typeface="Times New Roman" panose="02020603050405020304" pitchFamily="18" charset="0"/>
                <a:cs typeface="Times New Roman" panose="02020603050405020304" pitchFamily="18" charset="0"/>
              </a:rPr>
              <a:t>2. Различные индексы и рейтинги. Также важно обратить внимание на индекс цитирования и импакт-фактор (IF), который равен среднему количеству ссылок на статью в данном журнале за два года. Именно по IF журнала, в котором статья опубликована, будут оценивать вашу успешность.</a:t>
            </a:r>
          </a:p>
          <a:p>
            <a:pPr marL="0" indent="0" algn="just">
              <a:buFontTx/>
              <a:buNone/>
            </a:pPr>
            <a:r>
              <a:rPr lang="ru-RU" altLang="ru-RU" sz="1600" b="0">
                <a:solidFill>
                  <a:schemeClr val="tx1"/>
                </a:solidFill>
                <a:latin typeface="Times New Roman" panose="02020603050405020304" pitchFamily="18" charset="0"/>
                <a:cs typeface="Times New Roman" panose="02020603050405020304" pitchFamily="18" charset="0"/>
              </a:rPr>
              <a:t>3. Время публикации. Внимательно смотрите на график выхода журнала.</a:t>
            </a:r>
          </a:p>
          <a:p>
            <a:pPr marL="0" indent="0" algn="just">
              <a:buFontTx/>
              <a:buNone/>
            </a:pPr>
            <a:r>
              <a:rPr lang="ru-RU" altLang="ru-RU" sz="1600" b="0">
                <a:solidFill>
                  <a:schemeClr val="tx1"/>
                </a:solidFill>
                <a:latin typeface="Times New Roman" panose="02020603050405020304" pitchFamily="18" charset="0"/>
                <a:cs typeface="Times New Roman" panose="02020603050405020304" pitchFamily="18" charset="0"/>
              </a:rPr>
              <a:t>4. Стоимость публикации.</a:t>
            </a:r>
          </a:p>
          <a:p>
            <a:pPr marL="0" indent="0" algn="just">
              <a:buFontTx/>
              <a:buNone/>
            </a:pPr>
            <a:endParaRPr lang="ru-RU" altLang="ru-RU" sz="1600" b="0">
              <a:solidFill>
                <a:schemeClr val="tx1"/>
              </a:solidFill>
              <a:latin typeface="Times New Roman" panose="02020603050405020304" pitchFamily="18" charset="0"/>
              <a:cs typeface="Times New Roman" panose="02020603050405020304" pitchFamily="18" charset="0"/>
            </a:endParaRPr>
          </a:p>
        </p:txBody>
      </p:sp>
      <p:pic>
        <p:nvPicPr>
          <p:cNvPr id="29700" name="Рисунок 1">
            <a:extLst>
              <a:ext uri="{FF2B5EF4-FFF2-40B4-BE49-F238E27FC236}">
                <a16:creationId xmlns:a16="http://schemas.microsoft.com/office/drawing/2014/main" id="{6C32D003-5C87-824D-90E9-DF5A90A62C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4341813"/>
            <a:ext cx="34671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Заголовок 1">
            <a:extLst>
              <a:ext uri="{FF2B5EF4-FFF2-40B4-BE49-F238E27FC236}">
                <a16:creationId xmlns:a16="http://schemas.microsoft.com/office/drawing/2014/main" id="{C819B499-4077-F3BE-5738-0190F3574ACF}"/>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Квартили журналов</a:t>
            </a:r>
          </a:p>
        </p:txBody>
      </p:sp>
      <p:sp>
        <p:nvSpPr>
          <p:cNvPr id="5" name="Прямоугольник 4">
            <a:extLst>
              <a:ext uri="{FF2B5EF4-FFF2-40B4-BE49-F238E27FC236}">
                <a16:creationId xmlns:a16="http://schemas.microsoft.com/office/drawing/2014/main" id="{4C12A4C7-FA51-5F60-3B6C-F1D13EF8C547}"/>
              </a:ext>
            </a:extLst>
          </p:cNvPr>
          <p:cNvSpPr/>
          <p:nvPr/>
        </p:nvSpPr>
        <p:spPr>
          <a:xfrm>
            <a:off x="1101725" y="1800225"/>
            <a:ext cx="5905500" cy="19939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1600" b="1">
                <a:solidFill>
                  <a:schemeClr val="tx1"/>
                </a:solidFill>
                <a:latin typeface="Times New Roman" pitchFamily="18" charset="0"/>
                <a:cs typeface="Times New Roman" pitchFamily="18" charset="0"/>
              </a:rPr>
              <a:t>Квартили Q-1 и Q-2 </a:t>
            </a:r>
            <a:r>
              <a:rPr lang="ru-RU" sz="1600">
                <a:solidFill>
                  <a:schemeClr val="tx1"/>
                </a:solidFill>
                <a:latin typeface="Times New Roman" pitchFamily="18" charset="0"/>
                <a:cs typeface="Times New Roman" pitchFamily="18" charset="0"/>
              </a:rPr>
              <a:t>и к ним относятся самые известные и авторитетные журналы. Статьи в этих журналах характеризуются не только высоким уровнем уникальности научных достижений и глубоким анализом проблемы, но и четкой структурой, научным стилем изложения, использованием современного методологического аппарата</a:t>
            </a:r>
            <a:r>
              <a:rPr lang="ru-RU" sz="160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6" name="Прямоугольник 5">
            <a:extLst>
              <a:ext uri="{FF2B5EF4-FFF2-40B4-BE49-F238E27FC236}">
                <a16:creationId xmlns:a16="http://schemas.microsoft.com/office/drawing/2014/main" id="{EE5F8A19-82A6-89F7-1899-E385CD6861F2}"/>
              </a:ext>
            </a:extLst>
          </p:cNvPr>
          <p:cNvSpPr/>
          <p:nvPr/>
        </p:nvSpPr>
        <p:spPr>
          <a:xfrm>
            <a:off x="3556000" y="4459288"/>
            <a:ext cx="5472113" cy="23050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1600" b="1">
                <a:solidFill>
                  <a:schemeClr val="tx1"/>
                </a:solidFill>
                <a:latin typeface="Times New Roman" pitchFamily="18" charset="0"/>
                <a:cs typeface="Times New Roman" pitchFamily="18" charset="0"/>
              </a:rPr>
              <a:t>Квартили Q-3 и Q-4 </a:t>
            </a:r>
            <a:r>
              <a:rPr lang="ru-RU" sz="1600">
                <a:solidFill>
                  <a:schemeClr val="tx1"/>
                </a:solidFill>
                <a:latin typeface="Times New Roman" pitchFamily="18" charset="0"/>
                <a:cs typeface="Times New Roman" pitchFamily="18" charset="0"/>
              </a:rPr>
              <a:t>объединяют журналы невысокого рейтинга. Но это вовсе не значит что это плохие журналы, которые принимают к печати все подряд без разбору и публиковаться в них можно без проблем. Это заблуждение. Отношение ко всем публикациям журналов 3 и 4 квартиля достаточно строгое, и все они проходит через квалифицированное и объективное рецензирование, а иногда даже в несколько этапов.</a:t>
            </a:r>
            <a:endParaRPr lang="ru-RU" sz="160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CCE48F-185F-BE22-4D7A-A22146B7490C}"/>
              </a:ext>
            </a:extLst>
          </p:cNvPr>
          <p:cNvSpPr>
            <a:spLocks noGrp="1"/>
          </p:cNvSpPr>
          <p:nvPr>
            <p:ph type="title"/>
          </p:nvPr>
        </p:nvSpPr>
        <p:spPr>
          <a:xfrm>
            <a:off x="457200" y="188913"/>
            <a:ext cx="8229600" cy="1368425"/>
          </a:xfrm>
        </p:spPr>
        <p:txBody>
          <a:bodyPr/>
          <a:lstStyle/>
          <a:p>
            <a:pPr eaLnBrk="1" hangingPunct="1"/>
            <a:endParaRPr lang="ru-RU" altLang="ru-RU" sz="1800">
              <a:solidFill>
                <a:schemeClr val="tx1"/>
              </a:solidFill>
              <a:latin typeface="Times New Roman" panose="02020603050405020304" pitchFamily="18" charset="0"/>
              <a:cs typeface="Times New Roman" panose="02020603050405020304" pitchFamily="18" charset="0"/>
            </a:endParaRPr>
          </a:p>
        </p:txBody>
      </p:sp>
      <p:sp>
        <p:nvSpPr>
          <p:cNvPr id="31747" name="Rectangle 3">
            <a:extLst>
              <a:ext uri="{FF2B5EF4-FFF2-40B4-BE49-F238E27FC236}">
                <a16:creationId xmlns:a16="http://schemas.microsoft.com/office/drawing/2014/main" id="{7E350D4F-74FC-582A-88A2-C63E2BA5644C}"/>
              </a:ext>
            </a:extLst>
          </p:cNvPr>
          <p:cNvSpPr>
            <a:spLocks noGrp="1" noChangeArrowheads="1"/>
          </p:cNvSpPr>
          <p:nvPr>
            <p:ph type="body" idx="1"/>
          </p:nvPr>
        </p:nvSpPr>
        <p:spPr>
          <a:xfrm>
            <a:off x="457200" y="1600200"/>
            <a:ext cx="8229600" cy="5068888"/>
          </a:xfrm>
        </p:spPr>
        <p:txBody>
          <a:bodyPr/>
          <a:lstStyle/>
          <a:p>
            <a:pPr marL="0" indent="0" algn="just" eaLnBrk="1" hangingPunct="1">
              <a:spcBef>
                <a:spcPct val="0"/>
              </a:spcBef>
              <a:buFontTx/>
              <a:buNone/>
            </a:pPr>
            <a:r>
              <a:rPr lang="ru-RU" altLang="ru-RU" sz="1600">
                <a:latin typeface="Times New Roman" panose="02020603050405020304" pitchFamily="18" charset="0"/>
                <a:cs typeface="Times New Roman" panose="02020603050405020304" pitchFamily="18" charset="0"/>
              </a:rPr>
              <a:t>	</a:t>
            </a:r>
          </a:p>
        </p:txBody>
      </p:sp>
      <p:pic>
        <p:nvPicPr>
          <p:cNvPr id="31748" name="Рисунок 1">
            <a:extLst>
              <a:ext uri="{FF2B5EF4-FFF2-40B4-BE49-F238E27FC236}">
                <a16:creationId xmlns:a16="http://schemas.microsoft.com/office/drawing/2014/main" id="{C54C2006-DF7B-1B9C-FD07-CB130527E4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Заголовок 1">
            <a:extLst>
              <a:ext uri="{FF2B5EF4-FFF2-40B4-BE49-F238E27FC236}">
                <a16:creationId xmlns:a16="http://schemas.microsoft.com/office/drawing/2014/main" id="{DBE524FB-3BA3-67DA-02D2-3C04272F6D20}"/>
              </a:ext>
            </a:extLst>
          </p:cNvPr>
          <p:cNvSpPr>
            <a:spLocks noGrp="1"/>
          </p:cNvSpPr>
          <p:nvPr>
            <p:ph type="title"/>
          </p:nvPr>
        </p:nvSpPr>
        <p:spPr/>
        <p:txBody>
          <a:bodyPr/>
          <a:lstStyle/>
          <a:p>
            <a:pPr algn="ctr"/>
            <a:r>
              <a:rPr lang="ru-RU" altLang="ru-RU">
                <a:latin typeface="Times New Roman" panose="02020603050405020304" pitchFamily="18" charset="0"/>
                <a:cs typeface="Times New Roman" panose="02020603050405020304" pitchFamily="18" charset="0"/>
              </a:rPr>
              <a:t>Научные студенческие работы</a:t>
            </a:r>
          </a:p>
        </p:txBody>
      </p:sp>
      <p:graphicFrame>
        <p:nvGraphicFramePr>
          <p:cNvPr id="6" name="Объект 5">
            <a:extLst>
              <a:ext uri="{FF2B5EF4-FFF2-40B4-BE49-F238E27FC236}">
                <a16:creationId xmlns:a16="http://schemas.microsoft.com/office/drawing/2014/main" id="{1A011F8D-01E8-733C-46F8-C7222828B2CF}"/>
              </a:ext>
            </a:extLst>
          </p:cNvPr>
          <p:cNvGraphicFramePr>
            <a:graphicFrameLocks noGrp="1"/>
          </p:cNvGraphicFramePr>
          <p:nvPr>
            <p:ph idx="1"/>
          </p:nvPr>
        </p:nvGraphicFramePr>
        <p:xfrm>
          <a:off x="789803" y="849664"/>
          <a:ext cx="8354197" cy="5838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4" name="Рисунок 6">
            <a:extLst>
              <a:ext uri="{FF2B5EF4-FFF2-40B4-BE49-F238E27FC236}">
                <a16:creationId xmlns:a16="http://schemas.microsoft.com/office/drawing/2014/main" id="{BF055869-0972-BC90-A381-F8A5D5753810}"/>
              </a:ext>
            </a:extLst>
          </p:cNvPr>
          <p:cNvPicPr>
            <a:picLocks noChangeAspect="1"/>
          </p:cNvPicPr>
          <p:nvPr/>
        </p:nvPicPr>
        <p:blipFill>
          <a:blip r:embed="rId7">
            <a:extLst>
              <a:ext uri="{28A0092B-C50C-407E-A947-70E740481C1C}">
                <a14:useLocalDpi xmlns:a14="http://schemas.microsoft.com/office/drawing/2010/main" val="0"/>
              </a:ext>
            </a:extLst>
          </a:blip>
          <a:srcRect l="11557" t="3539" r="9435" b="8107"/>
          <a:stretch>
            <a:fillRect/>
          </a:stretch>
        </p:blipFill>
        <p:spPr bwMode="auto">
          <a:xfrm>
            <a:off x="7445375" y="1092200"/>
            <a:ext cx="8159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Рисунок 7">
            <a:extLst>
              <a:ext uri="{FF2B5EF4-FFF2-40B4-BE49-F238E27FC236}">
                <a16:creationId xmlns:a16="http://schemas.microsoft.com/office/drawing/2014/main" id="{AA8B4B4D-8F0C-593D-8E28-1B09730354A4}"/>
              </a:ext>
            </a:extLst>
          </p:cNvPr>
          <p:cNvPicPr>
            <a:picLocks noChangeAspect="1"/>
          </p:cNvPicPr>
          <p:nvPr/>
        </p:nvPicPr>
        <p:blipFill>
          <a:blip r:embed="rId8">
            <a:extLst>
              <a:ext uri="{28A0092B-C50C-407E-A947-70E740481C1C}">
                <a14:useLocalDpi xmlns:a14="http://schemas.microsoft.com/office/drawing/2010/main" val="0"/>
              </a:ext>
            </a:extLst>
          </a:blip>
          <a:srcRect l="6848" t="5531" r="23030" b="7430"/>
          <a:stretch>
            <a:fillRect/>
          </a:stretch>
        </p:blipFill>
        <p:spPr bwMode="auto">
          <a:xfrm>
            <a:off x="3124200" y="2411413"/>
            <a:ext cx="846138"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Прямоугольник 8">
            <a:extLst>
              <a:ext uri="{FF2B5EF4-FFF2-40B4-BE49-F238E27FC236}">
                <a16:creationId xmlns:a16="http://schemas.microsoft.com/office/drawing/2014/main" id="{C3C655B5-685E-5BA8-E039-1E123C67FE06}"/>
              </a:ext>
            </a:extLst>
          </p:cNvPr>
          <p:cNvSpPr/>
          <p:nvPr/>
        </p:nvSpPr>
        <p:spPr bwMode="auto">
          <a:xfrm>
            <a:off x="1076325" y="5008563"/>
            <a:ext cx="3884613" cy="736600"/>
          </a:xfrm>
          <a:prstGeom prst="rect">
            <a:avLst/>
          </a:prstGeom>
          <a:noFill/>
          <a:ln w="9525" cap="flat" cmpd="sng" algn="ctr">
            <a:noFill/>
            <a:prstDash val="solid"/>
            <a:round/>
            <a:headEnd type="none" w="med" len="med"/>
            <a:tailEnd type="none" w="med" len="med"/>
          </a:ln>
          <a:effectLst/>
        </p:spPr>
        <p:txBody>
          <a:bodyPr/>
          <a:lstStyle/>
          <a:p>
            <a:pPr algn="ctr" eaLnBrk="1" hangingPunct="1">
              <a:defRPr/>
            </a:pPr>
            <a:endParaRPr lang="ru-RU">
              <a:effectLst>
                <a:outerShdw blurRad="38100" dist="38100" dir="2700000" algn="tl">
                  <a:srgbClr val="000000">
                    <a:alpha val="43137"/>
                  </a:srgbClr>
                </a:outerShdw>
              </a:effectLst>
              <a:ea typeface="Gulim" panose="020B0503020000020004" pitchFamily="34" charset="-127"/>
            </a:endParaRPr>
          </a:p>
        </p:txBody>
      </p:sp>
      <p:pic>
        <p:nvPicPr>
          <p:cNvPr id="5127" name="Рисунок 15">
            <a:extLst>
              <a:ext uri="{FF2B5EF4-FFF2-40B4-BE49-F238E27FC236}">
                <a16:creationId xmlns:a16="http://schemas.microsoft.com/office/drawing/2014/main" id="{952B8747-E291-7BF5-8B49-A616763B3999}"/>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8175" y="5614988"/>
            <a:ext cx="152876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Рисунок 16">
            <a:extLst>
              <a:ext uri="{FF2B5EF4-FFF2-40B4-BE49-F238E27FC236}">
                <a16:creationId xmlns:a16="http://schemas.microsoft.com/office/drawing/2014/main" id="{D19BDBE3-9784-4C83-23C8-2C804CA28E23}"/>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392863" y="4252913"/>
            <a:ext cx="115728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Заголовок 1">
            <a:extLst>
              <a:ext uri="{FF2B5EF4-FFF2-40B4-BE49-F238E27FC236}">
                <a16:creationId xmlns:a16="http://schemas.microsoft.com/office/drawing/2014/main" id="{EC6E8B6F-0717-CEF3-8F58-8AC05426A10C}"/>
              </a:ext>
            </a:extLst>
          </p:cNvPr>
          <p:cNvSpPr>
            <a:spLocks noGrp="1"/>
          </p:cNvSpPr>
          <p:nvPr>
            <p:ph type="title"/>
          </p:nvPr>
        </p:nvSpPr>
        <p:spPr/>
        <p:txBody>
          <a:bodyPr/>
          <a:lstStyle/>
          <a:p>
            <a:r>
              <a:rPr lang="en-US" altLang="ru-RU">
                <a:latin typeface="Times New Roman" panose="02020603050405020304" pitchFamily="18" charset="0"/>
                <a:cs typeface="Times New Roman" panose="02020603050405020304" pitchFamily="18" charset="0"/>
              </a:rPr>
              <a:t>Scopus</a:t>
            </a:r>
            <a:endParaRPr lang="ru-RU" altLang="ru-RU">
              <a:latin typeface="Times New Roman" panose="02020603050405020304" pitchFamily="18" charset="0"/>
              <a:cs typeface="Times New Roman" panose="02020603050405020304" pitchFamily="18" charset="0"/>
            </a:endParaRPr>
          </a:p>
        </p:txBody>
      </p:sp>
      <p:pic>
        <p:nvPicPr>
          <p:cNvPr id="33795" name="Объект 3">
            <a:extLst>
              <a:ext uri="{FF2B5EF4-FFF2-40B4-BE49-F238E27FC236}">
                <a16:creationId xmlns:a16="http://schemas.microsoft.com/office/drawing/2014/main" id="{DF78FC21-BC5F-C3AB-7390-718524C1D6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44650" y="1211263"/>
            <a:ext cx="7396163" cy="554513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Заголовок 1">
            <a:extLst>
              <a:ext uri="{FF2B5EF4-FFF2-40B4-BE49-F238E27FC236}">
                <a16:creationId xmlns:a16="http://schemas.microsoft.com/office/drawing/2014/main" id="{C3D03932-B925-5423-9F29-9519AD18DA40}"/>
              </a:ext>
            </a:extLst>
          </p:cNvPr>
          <p:cNvSpPr>
            <a:spLocks noGrp="1"/>
          </p:cNvSpPr>
          <p:nvPr>
            <p:ph type="title"/>
          </p:nvPr>
        </p:nvSpPr>
        <p:spPr>
          <a:xfrm>
            <a:off x="457200" y="274638"/>
            <a:ext cx="8229600" cy="1066800"/>
          </a:xfrm>
        </p:spPr>
        <p:txBody>
          <a:bodyPr/>
          <a:lstStyle/>
          <a:p>
            <a:endParaRPr lang="ru-RU" altLang="ru-RU"/>
          </a:p>
        </p:txBody>
      </p:sp>
      <p:sp>
        <p:nvSpPr>
          <p:cNvPr id="32771" name="Объект 2">
            <a:extLst>
              <a:ext uri="{FF2B5EF4-FFF2-40B4-BE49-F238E27FC236}">
                <a16:creationId xmlns:a16="http://schemas.microsoft.com/office/drawing/2014/main" id="{371129C7-78F2-1707-BB25-E081E0CA1FB3}"/>
              </a:ext>
            </a:extLst>
          </p:cNvPr>
          <p:cNvSpPr>
            <a:spLocks noGrp="1" noChangeArrowheads="1"/>
          </p:cNvSpPr>
          <p:nvPr>
            <p:ph idx="1"/>
          </p:nvPr>
        </p:nvSpPr>
        <p:spPr>
          <a:xfrm>
            <a:off x="457200" y="1412875"/>
            <a:ext cx="8229600" cy="4713288"/>
          </a:xfrm>
        </p:spPr>
        <p:txBody>
          <a:bodyPr/>
          <a:lstStyle/>
          <a:p>
            <a:pPr marL="0" indent="0" algn="just">
              <a:buFontTx/>
              <a:buNone/>
            </a:pPr>
            <a:r>
              <a:rPr lang="ru-RU" altLang="ru-RU" sz="1600">
                <a:latin typeface="Times New Roman" panose="02020603050405020304" pitchFamily="18" charset="0"/>
                <a:cs typeface="Times New Roman" panose="02020603050405020304" pitchFamily="18" charset="0"/>
              </a:rPr>
              <a:t>	</a:t>
            </a:r>
          </a:p>
          <a:p>
            <a:pPr marL="0" indent="0" algn="just">
              <a:buFontTx/>
              <a:buNone/>
            </a:pPr>
            <a:endParaRPr lang="ru-RU" altLang="ru-RU" sz="1600"/>
          </a:p>
        </p:txBody>
      </p:sp>
      <p:pic>
        <p:nvPicPr>
          <p:cNvPr id="32772" name="Рисунок 1">
            <a:extLst>
              <a:ext uri="{FF2B5EF4-FFF2-40B4-BE49-F238E27FC236}">
                <a16:creationId xmlns:a16="http://schemas.microsoft.com/office/drawing/2014/main" id="{BCF081DD-3A05-0F0D-4A22-20B427EDE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44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Заголовок 1">
            <a:extLst>
              <a:ext uri="{FF2B5EF4-FFF2-40B4-BE49-F238E27FC236}">
                <a16:creationId xmlns:a16="http://schemas.microsoft.com/office/drawing/2014/main" id="{41507B7D-A9A7-22D5-0F36-9702743439F2}"/>
              </a:ext>
            </a:extLst>
          </p:cNvPr>
          <p:cNvSpPr>
            <a:spLocks noGrp="1"/>
          </p:cNvSpPr>
          <p:nvPr>
            <p:ph type="title"/>
          </p:nvPr>
        </p:nvSpPr>
        <p:spPr/>
        <p:txBody>
          <a:bodyPr/>
          <a:lstStyle/>
          <a:p>
            <a:r>
              <a:rPr lang="en-US" altLang="ru-RU"/>
              <a:t>Cyberleninka</a:t>
            </a:r>
            <a:endParaRPr lang="ru-RU" altLang="ru-RU"/>
          </a:p>
        </p:txBody>
      </p:sp>
      <p:pic>
        <p:nvPicPr>
          <p:cNvPr id="34819" name="Объект 3">
            <a:extLst>
              <a:ext uri="{FF2B5EF4-FFF2-40B4-BE49-F238E27FC236}">
                <a16:creationId xmlns:a16="http://schemas.microsoft.com/office/drawing/2014/main" id="{DF16A68A-41FC-9FCB-63FE-C826202BB6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8163" y="1338263"/>
            <a:ext cx="7272337" cy="5453062"/>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Заголовок 1">
            <a:extLst>
              <a:ext uri="{FF2B5EF4-FFF2-40B4-BE49-F238E27FC236}">
                <a16:creationId xmlns:a16="http://schemas.microsoft.com/office/drawing/2014/main" id="{323C3634-A082-2761-5401-40FCA9A12245}"/>
              </a:ext>
            </a:extLst>
          </p:cNvPr>
          <p:cNvSpPr>
            <a:spLocks noGrp="1"/>
          </p:cNvSpPr>
          <p:nvPr>
            <p:ph type="title"/>
          </p:nvPr>
        </p:nvSpPr>
        <p:spPr/>
        <p:txBody>
          <a:bodyPr/>
          <a:lstStyle/>
          <a:p>
            <a:r>
              <a:rPr lang="ru-RU" altLang="ru-RU">
                <a:latin typeface="Times New Roman" panose="02020603050405020304" pitchFamily="18" charset="0"/>
                <a:cs typeface="Times New Roman" panose="02020603050405020304" pitchFamily="18" charset="0"/>
              </a:rPr>
              <a:t>Реферативный журнал ВИНИТИ</a:t>
            </a:r>
          </a:p>
        </p:txBody>
      </p:sp>
      <p:pic>
        <p:nvPicPr>
          <p:cNvPr id="35843" name="Объект 3">
            <a:extLst>
              <a:ext uri="{FF2B5EF4-FFF2-40B4-BE49-F238E27FC236}">
                <a16:creationId xmlns:a16="http://schemas.microsoft.com/office/drawing/2014/main" id="{1642D295-92CF-7F94-948B-45FAE4DB0B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99000" y="3311525"/>
            <a:ext cx="4465638" cy="3451225"/>
          </a:xfrm>
        </p:spPr>
      </p:pic>
      <p:sp>
        <p:nvSpPr>
          <p:cNvPr id="40964" name="Прямоугольник 1">
            <a:extLst>
              <a:ext uri="{FF2B5EF4-FFF2-40B4-BE49-F238E27FC236}">
                <a16:creationId xmlns:a16="http://schemas.microsoft.com/office/drawing/2014/main" id="{B65B1D19-54B7-B52A-BB33-E94DDE59AD04}"/>
              </a:ext>
            </a:extLst>
          </p:cNvPr>
          <p:cNvSpPr>
            <a:spLocks noChangeArrowheads="1"/>
          </p:cNvSpPr>
          <p:nvPr/>
        </p:nvSpPr>
        <p:spPr bwMode="auto">
          <a:xfrm>
            <a:off x="150813" y="1625600"/>
            <a:ext cx="8742362" cy="1600200"/>
          </a:xfrm>
          <a:prstGeom prst="rect">
            <a:avLst/>
          </a:prstGeom>
          <a:noFill/>
          <a:ln>
            <a:noFill/>
          </a:ln>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just" eaLnBrk="1" hangingPunct="1">
              <a:spcBef>
                <a:spcPct val="0"/>
              </a:spcBef>
              <a:buFontTx/>
              <a:buNone/>
              <a:defRPr/>
            </a:pPr>
            <a:r>
              <a:rPr lang="ru-RU" altLang="ru-RU" sz="1600">
                <a:effectLst>
                  <a:outerShdw blurRad="38100" dist="38100" dir="2700000" algn="tl">
                    <a:srgbClr val="000000">
                      <a:alpha val="43137"/>
                    </a:srgbClr>
                  </a:outerShdw>
                </a:effectLst>
                <a:latin typeface="Times New Roman" pitchFamily="18" charset="0"/>
                <a:ea typeface="Gulim" panose="020B0503020000020004" pitchFamily="34" charset="-127"/>
                <a:cs typeface="Times New Roman" pitchFamily="18" charset="0"/>
              </a:rPr>
              <a:t>РЖ ежегодно отражает свыше 800 тысяч документов, среди которых более 40% поступает из российских источников. РЖ состоит из 24 сводных томов, включающих 182 выпуска, на каждый из которых подписка может быть оформлена отдельно, и 39 отдельных выпусков. Всего ежемесячно издается 221 выпуск РЖ по различным отраслям науки и техники, а также некоторым межотраслевым проблемам.</a:t>
            </a:r>
          </a:p>
          <a:p>
            <a:pPr algn="just" eaLnBrk="1" hangingPunct="1">
              <a:spcBef>
                <a:spcPct val="0"/>
              </a:spcBef>
              <a:buFontTx/>
              <a:buNone/>
              <a:defRPr/>
            </a:pPr>
            <a:r>
              <a:rPr lang="ru-RU" altLang="ru-RU" sz="1600">
                <a:effectLst>
                  <a:outerShdw blurRad="38100" dist="38100" dir="2700000" algn="tl">
                    <a:srgbClr val="000000">
                      <a:alpha val="43137"/>
                    </a:srgbClr>
                  </a:outerShdw>
                </a:effectLst>
                <a:latin typeface="Times New Roman" pitchFamily="18" charset="0"/>
                <a:ea typeface="Gulim" panose="020B0503020000020004" pitchFamily="34" charset="-127"/>
                <a:cs typeface="Times New Roman" pitchFamily="18" charset="0"/>
              </a:rPr>
              <a:t>РЖ выпускается как в печатной, так и в электронной формах.</a:t>
            </a:r>
          </a:p>
        </p:txBody>
      </p:sp>
      <p:pic>
        <p:nvPicPr>
          <p:cNvPr id="35845" name="Объект 2">
            <a:extLst>
              <a:ext uri="{FF2B5EF4-FFF2-40B4-BE49-F238E27FC236}">
                <a16:creationId xmlns:a16="http://schemas.microsoft.com/office/drawing/2014/main" id="{E8198D7D-3BA9-2CC8-0FE2-C232C436C4A2}"/>
              </a:ext>
            </a:extLst>
          </p:cNvPr>
          <p:cNvPicPr>
            <a:picLocks noChangeAspect="1"/>
          </p:cNvPicPr>
          <p:nvPr/>
        </p:nvPicPr>
        <p:blipFill>
          <a:blip r:embed="rId3">
            <a:extLst>
              <a:ext uri="{28A0092B-C50C-407E-A947-70E740481C1C}">
                <a14:useLocalDpi xmlns:a14="http://schemas.microsoft.com/office/drawing/2010/main" val="0"/>
              </a:ext>
            </a:extLst>
          </a:blip>
          <a:srcRect l="1207" t="14395" r="1665" b="6221"/>
          <a:stretch>
            <a:fillRect/>
          </a:stretch>
        </p:blipFill>
        <p:spPr bwMode="auto">
          <a:xfrm>
            <a:off x="150813" y="3325813"/>
            <a:ext cx="43719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a:extLst>
              <a:ext uri="{FF2B5EF4-FFF2-40B4-BE49-F238E27FC236}">
                <a16:creationId xmlns:a16="http://schemas.microsoft.com/office/drawing/2014/main" id="{DA90A5B9-249D-334A-D4C8-3B89F9574B1E}"/>
              </a:ext>
            </a:extLst>
          </p:cNvPr>
          <p:cNvSpPr>
            <a:spLocks noGrp="1"/>
          </p:cNvSpPr>
          <p:nvPr>
            <p:ph type="title"/>
          </p:nvPr>
        </p:nvSpPr>
        <p:spPr>
          <a:xfrm>
            <a:off x="1101725" y="0"/>
            <a:ext cx="7848600" cy="779463"/>
          </a:xfrm>
        </p:spPr>
        <p:txBody>
          <a:bodyPr/>
          <a:lstStyle/>
          <a:p>
            <a:pPr algn="ctr"/>
            <a:r>
              <a:rPr lang="ru-RU" altLang="ru-RU">
                <a:latin typeface="Times New Roman" panose="02020603050405020304" pitchFamily="18" charset="0"/>
                <a:cs typeface="Times New Roman" panose="02020603050405020304" pitchFamily="18" charset="0"/>
              </a:rPr>
              <a:t>Российский индекс научного цитирования</a:t>
            </a:r>
          </a:p>
        </p:txBody>
      </p:sp>
      <p:pic>
        <p:nvPicPr>
          <p:cNvPr id="36867" name="Объект 3">
            <a:extLst>
              <a:ext uri="{FF2B5EF4-FFF2-40B4-BE49-F238E27FC236}">
                <a16:creationId xmlns:a16="http://schemas.microsoft.com/office/drawing/2014/main" id="{0D305452-9346-4F0C-DCEE-28195CE29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81163" y="1192213"/>
            <a:ext cx="7396162" cy="5546725"/>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Заголовок 1">
            <a:extLst>
              <a:ext uri="{FF2B5EF4-FFF2-40B4-BE49-F238E27FC236}">
                <a16:creationId xmlns:a16="http://schemas.microsoft.com/office/drawing/2014/main" id="{407DE109-9012-5B19-BC6E-8010D8096E95}"/>
              </a:ext>
            </a:extLst>
          </p:cNvPr>
          <p:cNvSpPr>
            <a:spLocks noGrp="1"/>
          </p:cNvSpPr>
          <p:nvPr>
            <p:ph type="title"/>
          </p:nvPr>
        </p:nvSpPr>
        <p:spPr/>
        <p:txBody>
          <a:bodyPr/>
          <a:lstStyle/>
          <a:p>
            <a:pPr algn="ctr"/>
            <a:r>
              <a:rPr lang="en-US" altLang="ru-RU">
                <a:latin typeface="Times New Roman" panose="02020603050405020304" pitchFamily="18" charset="0"/>
                <a:cs typeface="Times New Roman" panose="02020603050405020304" pitchFamily="18" charset="0"/>
              </a:rPr>
              <a:t>Elibrary.ru</a:t>
            </a:r>
            <a:endParaRPr lang="ru-RU" altLang="ru-RU">
              <a:latin typeface="Times New Roman" panose="02020603050405020304" pitchFamily="18" charset="0"/>
              <a:cs typeface="Times New Roman" panose="02020603050405020304" pitchFamily="18" charset="0"/>
            </a:endParaRPr>
          </a:p>
        </p:txBody>
      </p:sp>
      <p:pic>
        <p:nvPicPr>
          <p:cNvPr id="37891" name="Объект 3">
            <a:extLst>
              <a:ext uri="{FF2B5EF4-FFF2-40B4-BE49-F238E27FC236}">
                <a16:creationId xmlns:a16="http://schemas.microsoft.com/office/drawing/2014/main" id="{B5B038D6-A379-EC1C-C2D9-A7D5B3AF5F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3" y="1084263"/>
            <a:ext cx="7569200" cy="567055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Заголовок 1">
            <a:extLst>
              <a:ext uri="{FF2B5EF4-FFF2-40B4-BE49-F238E27FC236}">
                <a16:creationId xmlns:a16="http://schemas.microsoft.com/office/drawing/2014/main" id="{BC25C825-F2F7-5572-5693-C9FD4A2D3048}"/>
              </a:ext>
            </a:extLst>
          </p:cNvPr>
          <p:cNvSpPr>
            <a:spLocks noGrp="1"/>
          </p:cNvSpPr>
          <p:nvPr>
            <p:ph type="title"/>
          </p:nvPr>
        </p:nvSpPr>
        <p:spPr/>
        <p:txBody>
          <a:bodyPr/>
          <a:lstStyle/>
          <a:p>
            <a:pPr algn="ctr"/>
            <a:r>
              <a:rPr lang="ru-RU" altLang="ru-RU" sz="2800">
                <a:latin typeface="Times New Roman" panose="02020603050405020304" pitchFamily="18" charset="0"/>
                <a:cs typeface="Times New Roman" panose="02020603050405020304" pitchFamily="18" charset="0"/>
              </a:rPr>
              <a:t>Системы учета и поиска научных публикаций</a:t>
            </a:r>
          </a:p>
        </p:txBody>
      </p:sp>
      <p:sp>
        <p:nvSpPr>
          <p:cNvPr id="4" name="Прямоугольник с двумя скругленными противолежащими углами 3">
            <a:extLst>
              <a:ext uri="{FF2B5EF4-FFF2-40B4-BE49-F238E27FC236}">
                <a16:creationId xmlns:a16="http://schemas.microsoft.com/office/drawing/2014/main" id="{E40158A0-6E54-CA92-8DB5-3736B21DDEBF}"/>
              </a:ext>
            </a:extLst>
          </p:cNvPr>
          <p:cNvSpPr/>
          <p:nvPr/>
        </p:nvSpPr>
        <p:spPr>
          <a:xfrm>
            <a:off x="468313" y="1263650"/>
            <a:ext cx="3455987" cy="252095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1600" b="1" err="1">
                <a:solidFill>
                  <a:schemeClr val="tx1"/>
                </a:solidFill>
                <a:latin typeface="Times New Roman" pitchFamily="18" charset="0"/>
                <a:cs typeface="Times New Roman" pitchFamily="18" charset="0"/>
              </a:rPr>
              <a:t>Scopus</a:t>
            </a:r>
            <a:r>
              <a:rPr lang="ru-RU" sz="1600">
                <a:solidFill>
                  <a:schemeClr val="tx1"/>
                </a:solidFill>
                <a:latin typeface="Times New Roman" pitchFamily="18" charset="0"/>
                <a:cs typeface="Times New Roman" pitchFamily="18" charset="0"/>
              </a:rPr>
              <a:t> – поисковая платформа компании </a:t>
            </a:r>
            <a:r>
              <a:rPr lang="ru-RU" sz="1600" err="1">
                <a:solidFill>
                  <a:schemeClr val="tx1"/>
                </a:solidFill>
                <a:latin typeface="Times New Roman" pitchFamily="18" charset="0"/>
                <a:cs typeface="Times New Roman" pitchFamily="18" charset="0"/>
              </a:rPr>
              <a:t>Elsevier</a:t>
            </a:r>
            <a:r>
              <a:rPr lang="ru-RU" sz="1600">
                <a:solidFill>
                  <a:schemeClr val="tx1"/>
                </a:solidFill>
                <a:latin typeface="Times New Roman" pitchFamily="18" charset="0"/>
                <a:cs typeface="Times New Roman" pitchFamily="18" charset="0"/>
              </a:rPr>
              <a:t> (http://info.scopus.com), которая охватывает более 20000 рецензируемых журналов, а также сериальные издания (серии книг, материалы конференций), имеющие ISSN (</a:t>
            </a:r>
            <a:r>
              <a:rPr lang="ru-RU" sz="1600" err="1">
                <a:solidFill>
                  <a:schemeClr val="tx1"/>
                </a:solidFill>
                <a:latin typeface="Times New Roman" pitchFamily="18" charset="0"/>
                <a:cs typeface="Times New Roman" pitchFamily="18" charset="0"/>
              </a:rPr>
              <a:t>International</a:t>
            </a:r>
            <a:r>
              <a:rPr lang="ru-RU" sz="1600">
                <a:solidFill>
                  <a:schemeClr val="tx1"/>
                </a:solidFill>
                <a:latin typeface="Times New Roman" pitchFamily="18" charset="0"/>
                <a:cs typeface="Times New Roman" pitchFamily="18" charset="0"/>
              </a:rPr>
              <a:t> </a:t>
            </a:r>
            <a:r>
              <a:rPr lang="ru-RU" sz="1600" err="1">
                <a:solidFill>
                  <a:schemeClr val="tx1"/>
                </a:solidFill>
                <a:latin typeface="Times New Roman" pitchFamily="18" charset="0"/>
                <a:cs typeface="Times New Roman" pitchFamily="18" charset="0"/>
              </a:rPr>
              <a:t>Standard</a:t>
            </a:r>
            <a:r>
              <a:rPr lang="ru-RU" sz="1600">
                <a:solidFill>
                  <a:schemeClr val="tx1"/>
                </a:solidFill>
                <a:latin typeface="Times New Roman" pitchFamily="18" charset="0"/>
                <a:cs typeface="Times New Roman" pitchFamily="18" charset="0"/>
              </a:rPr>
              <a:t> </a:t>
            </a:r>
            <a:r>
              <a:rPr lang="ru-RU" sz="1600" err="1">
                <a:solidFill>
                  <a:schemeClr val="tx1"/>
                </a:solidFill>
                <a:latin typeface="Times New Roman" pitchFamily="18" charset="0"/>
                <a:cs typeface="Times New Roman" pitchFamily="18" charset="0"/>
              </a:rPr>
              <a:t>Serial</a:t>
            </a:r>
            <a:r>
              <a:rPr lang="ru-RU" sz="1600">
                <a:solidFill>
                  <a:schemeClr val="tx1"/>
                </a:solidFill>
                <a:latin typeface="Times New Roman" pitchFamily="18" charset="0"/>
                <a:cs typeface="Times New Roman" pitchFamily="18" charset="0"/>
              </a:rPr>
              <a:t> </a:t>
            </a:r>
            <a:r>
              <a:rPr lang="ru-RU" sz="1600" err="1">
                <a:solidFill>
                  <a:schemeClr val="tx1"/>
                </a:solidFill>
                <a:latin typeface="Times New Roman" pitchFamily="18" charset="0"/>
                <a:cs typeface="Times New Roman" pitchFamily="18" charset="0"/>
              </a:rPr>
              <a:t>Numbers</a:t>
            </a:r>
            <a:r>
              <a:rPr lang="ru-RU" sz="1600">
                <a:solidFill>
                  <a:schemeClr val="tx1"/>
                </a:solidFill>
                <a:latin typeface="Times New Roman" pitchFamily="18" charset="0"/>
                <a:cs typeface="Times New Roman" pitchFamily="18" charset="0"/>
              </a:rPr>
              <a:t>), и патенты.</a:t>
            </a:r>
          </a:p>
        </p:txBody>
      </p:sp>
      <p:sp>
        <p:nvSpPr>
          <p:cNvPr id="5" name="Прямоугольник с двумя скругленными противолежащими углами 4">
            <a:extLst>
              <a:ext uri="{FF2B5EF4-FFF2-40B4-BE49-F238E27FC236}">
                <a16:creationId xmlns:a16="http://schemas.microsoft.com/office/drawing/2014/main" id="{C0440636-E04E-268F-CB5C-DA5162992EB7}"/>
              </a:ext>
            </a:extLst>
          </p:cNvPr>
          <p:cNvSpPr/>
          <p:nvPr/>
        </p:nvSpPr>
        <p:spPr>
          <a:xfrm>
            <a:off x="5137150" y="1263650"/>
            <a:ext cx="3363913" cy="1860550"/>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1600" b="1" err="1">
                <a:solidFill>
                  <a:schemeClr val="tx1"/>
                </a:solidFill>
                <a:latin typeface="Times New Roman" pitchFamily="18" charset="0"/>
                <a:cs typeface="Times New Roman" pitchFamily="18" charset="0"/>
              </a:rPr>
              <a:t>CiteSeer</a:t>
            </a:r>
            <a:r>
              <a:rPr lang="ru-RU" sz="1600" b="1">
                <a:solidFill>
                  <a:schemeClr val="tx1"/>
                </a:solidFill>
                <a:latin typeface="Times New Roman" pitchFamily="18" charset="0"/>
                <a:cs typeface="Times New Roman" pitchFamily="18" charset="0"/>
              </a:rPr>
              <a:t> </a:t>
            </a:r>
            <a:r>
              <a:rPr lang="ru-RU" sz="1600">
                <a:solidFill>
                  <a:schemeClr val="tx1"/>
                </a:solidFill>
                <a:latin typeface="Times New Roman" pitchFamily="18" charset="0"/>
                <a:cs typeface="Times New Roman" pitchFamily="18" charset="0"/>
              </a:rPr>
              <a:t>– первая автоматизированная бесплатная система индексирования научных публикаций, которая появилась в 1997 году. Она включает, прежде всего, публикации по информационным технологиям.</a:t>
            </a:r>
          </a:p>
        </p:txBody>
      </p:sp>
      <p:sp>
        <p:nvSpPr>
          <p:cNvPr id="6" name="Прямоугольник с двумя скругленными противолежащими углами 5">
            <a:extLst>
              <a:ext uri="{FF2B5EF4-FFF2-40B4-BE49-F238E27FC236}">
                <a16:creationId xmlns:a16="http://schemas.microsoft.com/office/drawing/2014/main" id="{2F21A2EA-D9C9-546B-9AD8-909B1BE40935}"/>
              </a:ext>
            </a:extLst>
          </p:cNvPr>
          <p:cNvSpPr/>
          <p:nvPr/>
        </p:nvSpPr>
        <p:spPr>
          <a:xfrm>
            <a:off x="549275" y="3911600"/>
            <a:ext cx="3455988" cy="2652713"/>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1600" b="1" err="1">
                <a:solidFill>
                  <a:schemeClr val="tx1"/>
                </a:solidFill>
                <a:latin typeface="Times New Roman" pitchFamily="18" charset="0"/>
                <a:cs typeface="Times New Roman" pitchFamily="18" charset="0"/>
              </a:rPr>
              <a:t>Scirus</a:t>
            </a:r>
            <a:r>
              <a:rPr lang="ru-RU" sz="1600">
                <a:solidFill>
                  <a:schemeClr val="tx1"/>
                </a:solidFill>
                <a:latin typeface="Times New Roman" pitchFamily="18" charset="0"/>
                <a:cs typeface="Times New Roman" pitchFamily="18" charset="0"/>
              </a:rPr>
              <a:t> – бесплатный продукт компании </a:t>
            </a:r>
            <a:r>
              <a:rPr lang="ru-RU" sz="1600" err="1">
                <a:solidFill>
                  <a:schemeClr val="tx1"/>
                </a:solidFill>
                <a:latin typeface="Times New Roman" pitchFamily="18" charset="0"/>
                <a:cs typeface="Times New Roman" pitchFamily="18" charset="0"/>
              </a:rPr>
              <a:t>Elsevier</a:t>
            </a:r>
            <a:r>
              <a:rPr lang="ru-RU" sz="1600">
                <a:solidFill>
                  <a:schemeClr val="tx1"/>
                </a:solidFill>
                <a:latin typeface="Times New Roman" pitchFamily="18" charset="0"/>
                <a:cs typeface="Times New Roman" pitchFamily="18" charset="0"/>
              </a:rPr>
              <a:t>. Позволяет найти новейшие научные отчеты, диссертации, журнальные статьи, патенты, препринты, которые на охватываются другими поисковыми системами.</a:t>
            </a:r>
          </a:p>
        </p:txBody>
      </p:sp>
      <p:sp>
        <p:nvSpPr>
          <p:cNvPr id="7" name="Прямоугольник с двумя скругленными противолежащими углами 6">
            <a:extLst>
              <a:ext uri="{FF2B5EF4-FFF2-40B4-BE49-F238E27FC236}">
                <a16:creationId xmlns:a16="http://schemas.microsoft.com/office/drawing/2014/main" id="{B355762D-D9B2-CD19-797C-1B16723A1DDD}"/>
              </a:ext>
            </a:extLst>
          </p:cNvPr>
          <p:cNvSpPr/>
          <p:nvPr/>
        </p:nvSpPr>
        <p:spPr>
          <a:xfrm>
            <a:off x="5259388" y="3454400"/>
            <a:ext cx="3884612" cy="3335338"/>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sz="1600" b="1" err="1">
                <a:solidFill>
                  <a:schemeClr val="tx1"/>
                </a:solidFill>
                <a:latin typeface="Times New Roman" pitchFamily="18" charset="0"/>
                <a:cs typeface="Times New Roman" pitchFamily="18" charset="0"/>
              </a:rPr>
              <a:t>Google</a:t>
            </a:r>
            <a:r>
              <a:rPr lang="ru-RU" sz="1600" b="1">
                <a:solidFill>
                  <a:schemeClr val="tx1"/>
                </a:solidFill>
                <a:latin typeface="Times New Roman" pitchFamily="18" charset="0"/>
                <a:cs typeface="Times New Roman" pitchFamily="18" charset="0"/>
              </a:rPr>
              <a:t> </a:t>
            </a:r>
            <a:r>
              <a:rPr lang="ru-RU" sz="1600" b="1" err="1">
                <a:solidFill>
                  <a:schemeClr val="tx1"/>
                </a:solidFill>
                <a:latin typeface="Times New Roman" pitchFamily="18" charset="0"/>
                <a:cs typeface="Times New Roman" pitchFamily="18" charset="0"/>
              </a:rPr>
              <a:t>Scholar</a:t>
            </a:r>
            <a:r>
              <a:rPr lang="ru-RU" sz="1600" b="1">
                <a:solidFill>
                  <a:schemeClr val="tx1"/>
                </a:solidFill>
                <a:latin typeface="Times New Roman" pitchFamily="18" charset="0"/>
                <a:cs typeface="Times New Roman" pitchFamily="18" charset="0"/>
              </a:rPr>
              <a:t> </a:t>
            </a:r>
            <a:r>
              <a:rPr lang="ru-RU" sz="1600">
                <a:solidFill>
                  <a:schemeClr val="tx1"/>
                </a:solidFill>
                <a:latin typeface="Times New Roman" pitchFamily="18" charset="0"/>
                <a:cs typeface="Times New Roman" pitchFamily="18" charset="0"/>
              </a:rPr>
              <a:t>представляет собой свободно доступный интернет-поисковик, который охватывает научные публикации разных форматов и из разных областей науки. Выпущенный в бета-версии в ноябре 2004 года, </a:t>
            </a:r>
            <a:r>
              <a:rPr lang="ru-RU" sz="1600" err="1">
                <a:solidFill>
                  <a:schemeClr val="tx1"/>
                </a:solidFill>
                <a:latin typeface="Times New Roman" pitchFamily="18" charset="0"/>
                <a:cs typeface="Times New Roman" pitchFamily="18" charset="0"/>
              </a:rPr>
              <a:t>Google</a:t>
            </a:r>
            <a:r>
              <a:rPr lang="ru-RU" sz="1600">
                <a:solidFill>
                  <a:schemeClr val="tx1"/>
                </a:solidFill>
                <a:latin typeface="Times New Roman" pitchFamily="18" charset="0"/>
                <a:cs typeface="Times New Roman" pitchFamily="18" charset="0"/>
              </a:rPr>
              <a:t> </a:t>
            </a:r>
            <a:r>
              <a:rPr lang="ru-RU" sz="1600" err="1">
                <a:solidFill>
                  <a:schemeClr val="tx1"/>
                </a:solidFill>
                <a:latin typeface="Times New Roman" pitchFamily="18" charset="0"/>
                <a:cs typeface="Times New Roman" pitchFamily="18" charset="0"/>
              </a:rPr>
              <a:t>Scholar</a:t>
            </a:r>
            <a:r>
              <a:rPr lang="ru-RU" sz="1600">
                <a:solidFill>
                  <a:schemeClr val="tx1"/>
                </a:solidFill>
                <a:latin typeface="Times New Roman" pitchFamily="18" charset="0"/>
                <a:cs typeface="Times New Roman" pitchFamily="18" charset="0"/>
              </a:rPr>
              <a:t> включает в себя большинство рецензируемых электронных журналов Европы и Америки от крупнейших научных издательств.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Заголовок 1">
            <a:extLst>
              <a:ext uri="{FF2B5EF4-FFF2-40B4-BE49-F238E27FC236}">
                <a16:creationId xmlns:a16="http://schemas.microsoft.com/office/drawing/2014/main" id="{9EE90818-0F96-292A-6CCB-CAB6410C5588}"/>
              </a:ext>
            </a:extLst>
          </p:cNvPr>
          <p:cNvSpPr>
            <a:spLocks noGrp="1"/>
          </p:cNvSpPr>
          <p:nvPr>
            <p:ph type="title" idx="4294967295"/>
          </p:nvPr>
        </p:nvSpPr>
        <p:spPr>
          <a:xfrm>
            <a:off x="254000" y="169863"/>
            <a:ext cx="8890000" cy="846137"/>
          </a:xfrm>
        </p:spPr>
        <p:txBody>
          <a:bodyPr/>
          <a:lstStyle/>
          <a:p>
            <a:pPr algn="ctr"/>
            <a:r>
              <a:rPr lang="ru-RU" altLang="ru-RU" sz="2800"/>
              <a:t>ТРЕБОВАНИЯ К ОФОРМЛЕНИЮ СТАТЬИ</a:t>
            </a:r>
          </a:p>
        </p:txBody>
      </p:sp>
      <p:sp>
        <p:nvSpPr>
          <p:cNvPr id="3" name="Объект 2">
            <a:extLst>
              <a:ext uri="{FF2B5EF4-FFF2-40B4-BE49-F238E27FC236}">
                <a16:creationId xmlns:a16="http://schemas.microsoft.com/office/drawing/2014/main" id="{1910B5C4-E0CB-EACE-7484-825BEDE02E7F}"/>
              </a:ext>
            </a:extLst>
          </p:cNvPr>
          <p:cNvSpPr>
            <a:spLocks noGrp="1"/>
          </p:cNvSpPr>
          <p:nvPr>
            <p:ph idx="4294967295"/>
          </p:nvPr>
        </p:nvSpPr>
        <p:spPr>
          <a:xfrm>
            <a:off x="452438" y="844550"/>
            <a:ext cx="8437562" cy="5392738"/>
          </a:xfrm>
        </p:spPr>
        <p:txBody>
          <a:bodyPr/>
          <a:lstStyle/>
          <a:p>
            <a:pPr algn="just">
              <a:defRPr/>
            </a:pPr>
            <a:r>
              <a:rPr lang="ru-RU" altLang="ru-RU" sz="1400">
                <a:solidFill>
                  <a:srgbClr val="000000"/>
                </a:solidFill>
                <a:latin typeface="Times New Roman" panose="02020603050405020304" pitchFamily="18" charset="0"/>
                <a:cs typeface="Times New Roman" panose="02020603050405020304" pitchFamily="18" charset="0"/>
              </a:rPr>
              <a:t>С 17 по 22 апреля 2024 года в ФГБОУ ВО «Астраханский государственный технический университет» будет проводиться 74-я Международная студенческая научно-техническая конференция (74-я МСНТК).</a:t>
            </a:r>
            <a:r>
              <a:rPr lang="ru-RU" altLang="ru-RU" sz="1400">
                <a:latin typeface="Times New Roman" panose="02020603050405020304" pitchFamily="18" charset="0"/>
                <a:cs typeface="Times New Roman" panose="02020603050405020304" pitchFamily="18" charset="0"/>
              </a:rPr>
              <a:t> Рабочие языки конференции: русский, английский.</a:t>
            </a:r>
          </a:p>
          <a:p>
            <a:pPr algn="just">
              <a:defRPr/>
            </a:pPr>
            <a:r>
              <a:rPr lang="ru-RU" altLang="ru-RU" sz="1400">
                <a:solidFill>
                  <a:schemeClr val="tx1">
                    <a:lumMod val="75000"/>
                  </a:schemeClr>
                </a:solidFill>
                <a:latin typeface="Times New Roman" panose="02020603050405020304" pitchFamily="18" charset="0"/>
                <a:cs typeface="Times New Roman" panose="02020603050405020304" pitchFamily="18" charset="0"/>
              </a:rPr>
              <a:t>Заявки для участия в конференции принимаются по электронному адресу </a:t>
            </a:r>
            <a:br>
              <a:rPr lang="ru-RU" altLang="ru-RU" sz="1400">
                <a:solidFill>
                  <a:schemeClr val="tx1">
                    <a:lumMod val="75000"/>
                  </a:schemeClr>
                </a:solidFill>
                <a:latin typeface="Times New Roman" panose="02020603050405020304" pitchFamily="18" charset="0"/>
                <a:cs typeface="Times New Roman" panose="02020603050405020304" pitchFamily="18" charset="0"/>
              </a:rPr>
            </a:br>
            <a:r>
              <a:rPr lang="ru-RU" altLang="ru-RU" sz="1400">
                <a:solidFill>
                  <a:schemeClr val="tx1">
                    <a:lumMod val="75000"/>
                  </a:schemeClr>
                </a:solidFill>
                <a:latin typeface="Times New Roman" panose="02020603050405020304" pitchFamily="18" charset="0"/>
                <a:cs typeface="Times New Roman" panose="02020603050405020304" pitchFamily="18" charset="0"/>
              </a:rPr>
              <a:t>astu-msntk@mail.ru (обязательно дождитесь подтверждения получения письма): </a:t>
            </a:r>
            <a:r>
              <a:rPr lang="ru-RU" altLang="ru-RU" sz="1400" i="1">
                <a:solidFill>
                  <a:schemeClr val="tx1">
                    <a:lumMod val="75000"/>
                  </a:schemeClr>
                </a:solidFill>
                <a:latin typeface="Times New Roman" panose="02020603050405020304" pitchFamily="18" charset="0"/>
                <a:cs typeface="Times New Roman" panose="02020603050405020304" pitchFamily="18" charset="0"/>
              </a:rPr>
              <a:t>при участии в форме устного доклада</a:t>
            </a:r>
            <a:r>
              <a:rPr lang="ru-RU" altLang="ru-RU" sz="1400">
                <a:solidFill>
                  <a:schemeClr val="tx1">
                    <a:lumMod val="75000"/>
                  </a:schemeClr>
                </a:solidFill>
                <a:latin typeface="Times New Roman" panose="02020603050405020304" pitchFamily="18" charset="0"/>
                <a:cs typeface="Times New Roman" panose="02020603050405020304" pitchFamily="18" charset="0"/>
              </a:rPr>
              <a:t> </a:t>
            </a:r>
            <a:r>
              <a:rPr lang="ru-RU" altLang="ru-RU" sz="1400" i="1">
                <a:solidFill>
                  <a:schemeClr val="tx1">
                    <a:lumMod val="75000"/>
                  </a:schemeClr>
                </a:solidFill>
                <a:latin typeface="Times New Roman" panose="02020603050405020304" pitchFamily="18" charset="0"/>
                <a:cs typeface="Times New Roman" panose="02020603050405020304" pitchFamily="18" charset="0"/>
              </a:rPr>
              <a:t>(с публикацией)</a:t>
            </a:r>
            <a:r>
              <a:rPr lang="ru-RU" altLang="ru-RU" sz="1400">
                <a:solidFill>
                  <a:schemeClr val="tx1">
                    <a:lumMod val="75000"/>
                  </a:schemeClr>
                </a:solidFill>
                <a:latin typeface="Times New Roman" panose="02020603050405020304" pitchFamily="18" charset="0"/>
                <a:cs typeface="Times New Roman" panose="02020603050405020304" pitchFamily="18" charset="0"/>
              </a:rPr>
              <a:t> – </a:t>
            </a:r>
            <a:r>
              <a:rPr lang="ru-RU" altLang="ru-RU" sz="1400" u="sng">
                <a:solidFill>
                  <a:schemeClr val="tx1">
                    <a:lumMod val="75000"/>
                  </a:schemeClr>
                </a:solidFill>
                <a:latin typeface="Times New Roman" panose="02020603050405020304" pitchFamily="18" charset="0"/>
                <a:cs typeface="Times New Roman" panose="02020603050405020304" pitchFamily="18" charset="0"/>
              </a:rPr>
              <a:t>до 31 марта 2024 года</a:t>
            </a:r>
            <a:r>
              <a:rPr lang="ru-RU" altLang="ru-RU" sz="1400">
                <a:solidFill>
                  <a:schemeClr val="tx1">
                    <a:lumMod val="75000"/>
                  </a:schemeClr>
                </a:solidFill>
                <a:latin typeface="Times New Roman" panose="02020603050405020304" pitchFamily="18" charset="0"/>
                <a:cs typeface="Times New Roman" panose="02020603050405020304" pitchFamily="18" charset="0"/>
              </a:rPr>
              <a:t>; </a:t>
            </a:r>
            <a:r>
              <a:rPr lang="ru-RU" altLang="ru-RU" sz="1400" i="1">
                <a:solidFill>
                  <a:schemeClr val="tx1">
                    <a:lumMod val="75000"/>
                  </a:schemeClr>
                </a:solidFill>
                <a:latin typeface="Times New Roman" panose="02020603050405020304" pitchFamily="18" charset="0"/>
                <a:cs typeface="Times New Roman" panose="02020603050405020304" pitchFamily="18" charset="0"/>
              </a:rPr>
              <a:t>только материалы для публикаций</a:t>
            </a:r>
            <a:r>
              <a:rPr lang="ru-RU" altLang="ru-RU" sz="1400">
                <a:solidFill>
                  <a:schemeClr val="tx1">
                    <a:lumMod val="75000"/>
                  </a:schemeClr>
                </a:solidFill>
                <a:latin typeface="Times New Roman" panose="02020603050405020304" pitchFamily="18" charset="0"/>
                <a:cs typeface="Times New Roman" panose="02020603050405020304" pitchFamily="18" charset="0"/>
              </a:rPr>
              <a:t> – </a:t>
            </a:r>
            <a:r>
              <a:rPr lang="ru-RU" altLang="ru-RU" sz="1400" u="sng">
                <a:solidFill>
                  <a:schemeClr val="tx1">
                    <a:lumMod val="75000"/>
                  </a:schemeClr>
                </a:solidFill>
                <a:latin typeface="Times New Roman" panose="02020603050405020304" pitchFamily="18" charset="0"/>
                <a:cs typeface="Times New Roman" panose="02020603050405020304" pitchFamily="18" charset="0"/>
              </a:rPr>
              <a:t>до 30 апреля 2024 года</a:t>
            </a:r>
            <a:r>
              <a:rPr lang="ru-RU" altLang="ru-RU" sz="1400">
                <a:solidFill>
                  <a:schemeClr val="tx1">
                    <a:lumMod val="75000"/>
                  </a:schemeClr>
                </a:solidFill>
                <a:latin typeface="Times New Roman" panose="02020603050405020304" pitchFamily="18" charset="0"/>
                <a:cs typeface="Times New Roman" panose="02020603050405020304" pitchFamily="18" charset="0"/>
              </a:rPr>
              <a:t>. По итогам работы конференции будет издан электронный сборник материалов. Публикация в сборнике материалов конференции бесплатная. </a:t>
            </a:r>
          </a:p>
          <a:p>
            <a:pPr algn="just">
              <a:defRPr/>
            </a:pPr>
            <a:r>
              <a:rPr lang="ru-RU" altLang="ru-RU" sz="1400">
                <a:solidFill>
                  <a:schemeClr val="tx1">
                    <a:lumMod val="75000"/>
                  </a:schemeClr>
                </a:solidFill>
                <a:latin typeface="Times New Roman" panose="02020603050405020304" pitchFamily="18" charset="0"/>
                <a:cs typeface="Times New Roman" panose="02020603050405020304" pitchFamily="18" charset="0"/>
              </a:rPr>
              <a:t>В конференции могут принять участие студенты, бакалавры и магистранты. Все </a:t>
            </a:r>
            <a:r>
              <a:rPr lang="ru-RU" altLang="ru-RU" sz="1400">
                <a:solidFill>
                  <a:srgbClr val="FF0000"/>
                </a:solidFill>
                <a:latin typeface="Times New Roman" panose="02020603050405020304" pitchFamily="18" charset="0"/>
                <a:cs typeface="Times New Roman" panose="02020603050405020304" pitchFamily="18" charset="0"/>
              </a:rPr>
              <a:t>предоставляемые для публикации работы будут рецензироваться и проверяться в системе «</a:t>
            </a:r>
            <a:r>
              <a:rPr lang="ru-RU" altLang="ru-RU" sz="1400" err="1">
                <a:solidFill>
                  <a:schemeClr val="tx1">
                    <a:lumMod val="75000"/>
                  </a:schemeClr>
                </a:solidFill>
                <a:latin typeface="Times New Roman" panose="02020603050405020304" pitchFamily="18" charset="0"/>
                <a:cs typeface="Times New Roman" panose="02020603050405020304" pitchFamily="18" charset="0"/>
              </a:rPr>
              <a:t>Антиплагиат.ВУЗ</a:t>
            </a:r>
            <a:r>
              <a:rPr lang="ru-RU" altLang="ru-RU" sz="1400">
                <a:solidFill>
                  <a:schemeClr val="tx1">
                    <a:lumMod val="75000"/>
                  </a:schemeClr>
                </a:solidFill>
                <a:latin typeface="Times New Roman" panose="02020603050405020304" pitchFamily="18" charset="0"/>
                <a:cs typeface="Times New Roman" panose="02020603050405020304" pitchFamily="18" charset="0"/>
              </a:rPr>
              <a:t>». Публикация реферативных работ не допускается. </a:t>
            </a:r>
          </a:p>
          <a:p>
            <a:pPr algn="just">
              <a:defRPr/>
            </a:pPr>
            <a:r>
              <a:rPr lang="ru-RU" altLang="ru-RU" sz="1400">
                <a:solidFill>
                  <a:schemeClr val="tx1">
                    <a:lumMod val="75000"/>
                  </a:schemeClr>
                </a:solidFill>
                <a:latin typeface="Times New Roman" panose="02020603050405020304" pitchFamily="18" charset="0"/>
                <a:cs typeface="Times New Roman" panose="02020603050405020304" pitchFamily="18" charset="0"/>
              </a:rPr>
              <a:t>Обязательным условием для студентов, бакалавров и магистрантов является предоставление отсканированного экземпляра публикации с визой научного руководителя на электронную почту </a:t>
            </a:r>
            <a:r>
              <a:rPr lang="ru-RU" altLang="ru-RU" sz="1400">
                <a:solidFill>
                  <a:srgbClr val="FF0000"/>
                </a:solidFill>
                <a:latin typeface="Times New Roman" panose="02020603050405020304" pitchFamily="18" charset="0"/>
                <a:cs typeface="Times New Roman" panose="02020603050405020304" pitchFamily="18" charset="0"/>
              </a:rPr>
              <a:t>astu-msntk@mail.r</a:t>
            </a:r>
            <a:r>
              <a:rPr lang="ru-RU" altLang="ru-RU" sz="1400">
                <a:solidFill>
                  <a:schemeClr val="tx1">
                    <a:lumMod val="75000"/>
                  </a:schemeClr>
                </a:solidFill>
                <a:latin typeface="Times New Roman" panose="02020603050405020304" pitchFamily="18" charset="0"/>
                <a:cs typeface="Times New Roman" panose="02020603050405020304" pitchFamily="18" charset="0"/>
              </a:rPr>
              <a:t>u. При невыполнении данного условия публикация изымается из сборника материалов конференции.</a:t>
            </a:r>
          </a:p>
          <a:p>
            <a:pPr algn="just">
              <a:defRPr/>
            </a:pPr>
            <a:r>
              <a:rPr lang="ru-RU" altLang="ru-RU" sz="1400">
                <a:solidFill>
                  <a:schemeClr val="tx1">
                    <a:lumMod val="75000"/>
                  </a:schemeClr>
                </a:solidFill>
                <a:latin typeface="Times New Roman" panose="02020603050405020304" pitchFamily="18" charset="0"/>
                <a:cs typeface="Times New Roman" panose="02020603050405020304" pitchFamily="18" charset="0"/>
              </a:rPr>
              <a:t>Для студентов, бакалавров и магистрантов ФГБОУ ВО «АГТУ» в обязательном порядке необходимо предоставить бумажный экземпляр публикации с визой научного руководителя и председателя секции в центр научно-инновационного развития (</a:t>
            </a:r>
            <a:r>
              <a:rPr lang="ru-RU" altLang="ru-RU" sz="1400">
                <a:solidFill>
                  <a:srgbClr val="FF0000"/>
                </a:solidFill>
                <a:latin typeface="Times New Roman" panose="02020603050405020304" pitchFamily="18" charset="0"/>
                <a:cs typeface="Times New Roman" panose="02020603050405020304" pitchFamily="18" charset="0"/>
              </a:rPr>
              <a:t>1.301, тел. 614-597</a:t>
            </a:r>
            <a:r>
              <a:rPr lang="ru-RU" altLang="ru-RU" sz="1400">
                <a:solidFill>
                  <a:schemeClr val="tx1">
                    <a:lumMod val="75000"/>
                  </a:schemeClr>
                </a:solidFill>
                <a:latin typeface="Times New Roman" panose="02020603050405020304" pitchFamily="18" charset="0"/>
                <a:cs typeface="Times New Roman" panose="02020603050405020304" pitchFamily="18" charset="0"/>
              </a:rPr>
              <a:t>). При невыполнении данного условия публикация изымается из сборника материалов конференции.</a:t>
            </a:r>
          </a:p>
          <a:p>
            <a:pPr algn="just">
              <a:defRPr/>
            </a:pPr>
            <a:r>
              <a:rPr lang="ru-RU" altLang="ru-RU" sz="1400">
                <a:solidFill>
                  <a:schemeClr val="tx1">
                    <a:lumMod val="75000"/>
                  </a:schemeClr>
                </a:solidFill>
                <a:latin typeface="Times New Roman" panose="02020603050405020304" pitchFamily="18" charset="0"/>
                <a:cs typeface="Times New Roman" panose="02020603050405020304" pitchFamily="18" charset="0"/>
              </a:rPr>
              <a:t>Участник конференции может опубликовать </a:t>
            </a:r>
            <a:r>
              <a:rPr lang="ru-RU" altLang="ru-RU" sz="1400">
                <a:solidFill>
                  <a:srgbClr val="FF0000"/>
                </a:solidFill>
                <a:latin typeface="Times New Roman" panose="02020603050405020304" pitchFamily="18" charset="0"/>
                <a:cs typeface="Times New Roman" panose="02020603050405020304" pitchFamily="18" charset="0"/>
              </a:rPr>
              <a:t>не более 5 статей в 1 сборнике</a:t>
            </a:r>
            <a:r>
              <a:rPr lang="ru-RU" altLang="ru-RU" sz="1400">
                <a:solidFill>
                  <a:schemeClr val="tx1">
                    <a:lumMod val="75000"/>
                  </a:schemeClr>
                </a:solidFill>
                <a:latin typeface="Times New Roman" panose="02020603050405020304" pitchFamily="18" charset="0"/>
                <a:cs typeface="Times New Roman" panose="02020603050405020304" pitchFamily="18" charset="0"/>
              </a:rPr>
              <a:t>.</a:t>
            </a:r>
          </a:p>
          <a:p>
            <a:pPr algn="ctr">
              <a:defRPr/>
            </a:pPr>
            <a:r>
              <a:rPr lang="ru-RU" altLang="ru-RU" sz="1400">
                <a:solidFill>
                  <a:schemeClr val="tx1">
                    <a:lumMod val="75000"/>
                  </a:schemeClr>
                </a:solidFill>
                <a:latin typeface="Times New Roman" panose="02020603050405020304" pitchFamily="18" charset="0"/>
                <a:cs typeface="Times New Roman" panose="02020603050405020304" pitchFamily="18" charset="0"/>
              </a:rPr>
              <a:t> </a:t>
            </a:r>
          </a:p>
          <a:p>
            <a:pPr algn="ctr">
              <a:defRPr/>
            </a:pPr>
            <a:r>
              <a:rPr lang="ru-RU" altLang="ru-RU" sz="1400" u="sng">
                <a:solidFill>
                  <a:srgbClr val="FF0000"/>
                </a:solidFill>
                <a:latin typeface="Times New Roman" panose="02020603050405020304" pitchFamily="18" charset="0"/>
                <a:cs typeface="Times New Roman" panose="02020603050405020304" pitchFamily="18" charset="0"/>
              </a:rPr>
              <a:t>Материалы, поданные с нарушением требований и с оригинальностью текста менее 50%, приниматься не будут</a:t>
            </a:r>
            <a:r>
              <a:rPr lang="ru-RU" altLang="ru-RU" sz="1400">
                <a:solidFill>
                  <a:srgbClr val="FF0000"/>
                </a:solidFill>
                <a:latin typeface="Times New Roman" panose="02020603050405020304" pitchFamily="18" charset="0"/>
                <a:cs typeface="Times New Roman" panose="02020603050405020304" pitchFamily="18" charset="0"/>
              </a:rPr>
              <a:t>.</a:t>
            </a:r>
          </a:p>
          <a:p>
            <a:pPr>
              <a:defRPr/>
            </a:pPr>
            <a:endParaRPr lang="ru-RU" altLang="ru-RU"/>
          </a:p>
        </p:txBody>
      </p:sp>
      <p:pic>
        <p:nvPicPr>
          <p:cNvPr id="39940" name="Рисунок 1">
            <a:extLst>
              <a:ext uri="{FF2B5EF4-FFF2-40B4-BE49-F238E27FC236}">
                <a16:creationId xmlns:a16="http://schemas.microsoft.com/office/drawing/2014/main" id="{F718E719-08C5-8955-D658-634A48A481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6825" y="5919788"/>
            <a:ext cx="2743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24B94F82-0960-8E72-EFAF-8A4C97B5C3A1}"/>
              </a:ext>
            </a:extLst>
          </p:cNvPr>
          <p:cNvGraphicFramePr>
            <a:graphicFrameLocks noGrp="1"/>
          </p:cNvGraphicFramePr>
          <p:nvPr/>
        </p:nvGraphicFramePr>
        <p:xfrm>
          <a:off x="823913" y="989013"/>
          <a:ext cx="7418387" cy="3871911"/>
        </p:xfrm>
        <a:graphic>
          <a:graphicData uri="http://schemas.openxmlformats.org/drawingml/2006/table">
            <a:tbl>
              <a:tblPr/>
              <a:tblGrid>
                <a:gridCol w="4391025">
                  <a:extLst>
                    <a:ext uri="{9D8B030D-6E8A-4147-A177-3AD203B41FA5}">
                      <a16:colId xmlns:a16="http://schemas.microsoft.com/office/drawing/2014/main" val="20000"/>
                    </a:ext>
                  </a:extLst>
                </a:gridCol>
                <a:gridCol w="3027362">
                  <a:extLst>
                    <a:ext uri="{9D8B030D-6E8A-4147-A177-3AD203B41FA5}">
                      <a16:colId xmlns:a16="http://schemas.microsoft.com/office/drawing/2014/main" val="20001"/>
                    </a:ext>
                  </a:extLst>
                </a:gridCol>
              </a:tblGrid>
              <a:tr h="236538">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Фамилия, имя, отчество участника</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0"/>
                  </a:ext>
                </a:extLst>
              </a:tr>
              <a:tr h="493712">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Организация (полное название), курс/ год обучения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1"/>
                  </a:ext>
                </a:extLst>
              </a:tr>
              <a:tr h="260350">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Контактный сотовый телефон, </a:t>
                      </a:r>
                      <a:r>
                        <a:rPr kumimoji="0" lang="en-US"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e</a:t>
                      </a: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a:t>
                      </a:r>
                      <a:r>
                        <a:rPr kumimoji="0" lang="en-US"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mail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2"/>
                  </a:ext>
                </a:extLst>
              </a:tr>
              <a:tr h="236538">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Название секции</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3"/>
                  </a:ext>
                </a:extLst>
              </a:tr>
              <a:tr h="236538">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Название доклада (публикации)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4"/>
                  </a:ext>
                </a:extLst>
              </a:tr>
              <a:tr h="927099">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Фамилия, имя, отчество научного руководителя</a:t>
                      </a:r>
                    </a:p>
                    <a:p>
                      <a:pPr marL="0" marR="0" lvl="0" indent="0" algn="ctr" defTabSz="914400" rtl="0" eaLnBrk="1" fontAlgn="base" latinLnBrk="0" hangingPunct="1">
                        <a:lnSpc>
                          <a:spcPct val="115000"/>
                        </a:lnSpc>
                        <a:spcBef>
                          <a:spcPct val="0"/>
                        </a:spcBef>
                        <a:spcAft>
                          <a:spcPct val="0"/>
                        </a:spcAft>
                        <a:buClrTx/>
                        <a:buSzTx/>
                        <a:buFontTx/>
                        <a:buNone/>
                        <a:tabLst/>
                      </a:pPr>
                      <a:r>
                        <a:rPr kumimoji="0" lang="ru-RU" altLang="ru-RU" sz="10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Без указания научного руководителя заявка будет отклонена</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5"/>
                  </a:ext>
                </a:extLst>
              </a:tr>
              <a:tr h="493712">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Ученая степень, ученое звание, должность научного руководителя</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6"/>
                  </a:ext>
                </a:extLst>
              </a:tr>
              <a:tr h="493712">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Контактный сотовый телефон, </a:t>
                      </a:r>
                      <a:r>
                        <a:rPr kumimoji="0" lang="en-US"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e</a:t>
                      </a: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a:t>
                      </a:r>
                      <a:r>
                        <a:rPr kumimoji="0" lang="en-US"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mail</a:t>
                      </a: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 научного руководителя</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7"/>
                  </a:ext>
                </a:extLst>
              </a:tr>
              <a:tr h="493712">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rPr>
                        <a:t>Форма участия (устный доклад, только публикация, доклад и публикация)*  </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tc>
                  <a:txBody>
                    <a:bodyPr/>
                    <a:lstStyle>
                      <a:lvl1pPr>
                        <a:spcBef>
                          <a:spcPct val="20000"/>
                        </a:spcBef>
                        <a:buClr>
                          <a:schemeClr val="folHlink"/>
                        </a:buClr>
                        <a:buFont typeface="Wingdings" panose="05000000000000000000" pitchFamily="2" charset="2"/>
                        <a:defRPr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defRPr sz="24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defRPr sz="1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defRPr sz="14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defRPr sz="12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defRPr sz="1200">
                          <a:solidFill>
                            <a:schemeClr val="tx1"/>
                          </a:solidFill>
                          <a:latin typeface="Verdana" panose="020B060403050404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ru-RU" altLang="ru-RU" sz="1200" b="0" i="0" u="none" strike="noStrike" cap="none" normalizeH="0" baseline="0">
                          <a:ln>
                            <a:noFill/>
                          </a:ln>
                          <a:solidFill>
                            <a:srgbClr val="4D4D4D"/>
                          </a:solidFill>
                          <a:effectLst/>
                          <a:latin typeface="Verdana" panose="020B0604030504040204" pitchFamily="34" charset="0"/>
                          <a:ea typeface="Gulim" panose="020B0600000101010101" pitchFamily="34" charset="-127"/>
                        </a:rPr>
                        <a:t> </a:t>
                      </a:r>
                      <a:endParaRPr kumimoji="0" lang="ru-RU" altLang="ru-RU" sz="1200" b="0" i="0" u="none" strike="noStrike" cap="none" normalizeH="0" baseline="0">
                        <a:ln>
                          <a:noFill/>
                        </a:ln>
                        <a:solidFill>
                          <a:srgbClr val="4D4D4D"/>
                        </a:solidFill>
                        <a:effectLst/>
                        <a:latin typeface="Times New Roman" panose="02020603050405020304" pitchFamily="18" charset="0"/>
                        <a:ea typeface="Gulim" panose="020B0600000101010101" pitchFamily="34" charset="-127"/>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E8"/>
                    </a:solidFill>
                  </a:tcPr>
                </a:tc>
                <a:extLst>
                  <a:ext uri="{0D108BD9-81ED-4DB2-BD59-A6C34878D82A}">
                    <a16:rowId xmlns:a16="http://schemas.microsoft.com/office/drawing/2014/main" val="10008"/>
                  </a:ext>
                </a:extLst>
              </a:tr>
            </a:tbl>
          </a:graphicData>
        </a:graphic>
      </p:graphicFrame>
      <p:sp>
        <p:nvSpPr>
          <p:cNvPr id="40994" name="TextBox 4">
            <a:extLst>
              <a:ext uri="{FF2B5EF4-FFF2-40B4-BE49-F238E27FC236}">
                <a16:creationId xmlns:a16="http://schemas.microsoft.com/office/drawing/2014/main" id="{97381DBC-D742-B327-ED23-9DC7E3B4E394}"/>
              </a:ext>
            </a:extLst>
          </p:cNvPr>
          <p:cNvSpPr txBox="1">
            <a:spLocks noChangeArrowheads="1"/>
          </p:cNvSpPr>
          <p:nvPr/>
        </p:nvSpPr>
        <p:spPr bwMode="auto">
          <a:xfrm>
            <a:off x="969963" y="217488"/>
            <a:ext cx="782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u"/>
              <a:defRPr sz="2000" b="1">
                <a:solidFill>
                  <a:schemeClr val="folHlink"/>
                </a:solidFill>
                <a:latin typeface="Verdana" panose="020B0604030504040204" pitchFamily="34" charset="0"/>
              </a:defRPr>
            </a:lvl1pPr>
            <a:lvl2pPr marL="742950" indent="-285750">
              <a:spcBef>
                <a:spcPct val="20000"/>
              </a:spcBef>
              <a:buClr>
                <a:schemeClr val="accent1"/>
              </a:buClr>
              <a:buSzPct val="6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16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1600">
                <a:solidFill>
                  <a:schemeClr val="tx1"/>
                </a:solidFill>
                <a:latin typeface="Verdana" panose="020B0604030504040204" pitchFamily="34" charset="0"/>
              </a:defRPr>
            </a:lvl4pPr>
            <a:lvl5pPr marL="2057400" indent="-228600">
              <a:spcBef>
                <a:spcPct val="20000"/>
              </a:spcBef>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bg1"/>
              </a:buClr>
              <a:buSzPct val="60000"/>
              <a:buFont typeface="Wingdings" panose="05000000000000000000" pitchFamily="2" charset="2"/>
              <a:buChar char="n"/>
              <a:defRPr sz="1400">
                <a:solidFill>
                  <a:schemeClr val="tx1"/>
                </a:solidFill>
                <a:latin typeface="Verdana" panose="020B0604030504040204" pitchFamily="34" charset="0"/>
              </a:defRPr>
            </a:lvl9pPr>
          </a:lstStyle>
          <a:p>
            <a:pPr algn="ctr" eaLnBrk="1" hangingPunct="1">
              <a:spcBef>
                <a:spcPct val="0"/>
              </a:spcBef>
              <a:buClrTx/>
              <a:buFontTx/>
              <a:buNone/>
            </a:pPr>
            <a:r>
              <a:rPr lang="ru-RU" altLang="ru-RU" sz="1800">
                <a:solidFill>
                  <a:schemeClr val="bg1"/>
                </a:solidFill>
                <a:latin typeface="Times New Roman" panose="02020603050405020304" pitchFamily="18" charset="0"/>
                <a:cs typeface="Times New Roman" panose="02020603050405020304" pitchFamily="18" charset="0"/>
              </a:rPr>
              <a:t>Регистрационная карта участника конференции</a:t>
            </a:r>
          </a:p>
          <a:p>
            <a:pPr algn="ctr" eaLnBrk="1" hangingPunct="1">
              <a:spcBef>
                <a:spcPct val="0"/>
              </a:spcBef>
              <a:buClrTx/>
              <a:buFontTx/>
              <a:buNone/>
            </a:pPr>
            <a:r>
              <a:rPr lang="ru-RU" altLang="ru-RU" sz="1800">
                <a:solidFill>
                  <a:srgbClr val="FF0000"/>
                </a:solidFill>
                <a:latin typeface="Times New Roman" panose="02020603050405020304" pitchFamily="18" charset="0"/>
                <a:cs typeface="Times New Roman" panose="02020603050405020304" pitchFamily="18" charset="0"/>
              </a:rPr>
              <a:t>(заполняется на каждого участника отдельно)</a:t>
            </a:r>
            <a:endParaRPr lang="ru-RU" altLang="ru-RU" sz="1800" b="0">
              <a:solidFill>
                <a:schemeClr val="bg1"/>
              </a:solidFill>
              <a:latin typeface="Times New Roman" panose="02020603050405020304" pitchFamily="18" charset="0"/>
              <a:cs typeface="Times New Roman" panose="02020603050405020304" pitchFamily="18" charset="0"/>
            </a:endParaRPr>
          </a:p>
        </p:txBody>
      </p:sp>
      <p:pic>
        <p:nvPicPr>
          <p:cNvPr id="40995" name="Рисунок 1">
            <a:extLst>
              <a:ext uri="{FF2B5EF4-FFF2-40B4-BE49-F238E27FC236}">
                <a16:creationId xmlns:a16="http://schemas.microsoft.com/office/drawing/2014/main" id="{35F9F9B3-39E0-DFD7-6FB4-E910EC141D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0550" y="4953000"/>
            <a:ext cx="34734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Заголовок 7">
            <a:extLst>
              <a:ext uri="{FF2B5EF4-FFF2-40B4-BE49-F238E27FC236}">
                <a16:creationId xmlns:a16="http://schemas.microsoft.com/office/drawing/2014/main" id="{79C8DF8F-B971-95DC-6E89-01600E6A7D74}"/>
              </a:ext>
            </a:extLst>
          </p:cNvPr>
          <p:cNvSpPr>
            <a:spLocks noGrp="1"/>
          </p:cNvSpPr>
          <p:nvPr>
            <p:ph type="title"/>
          </p:nvPr>
        </p:nvSpPr>
        <p:spPr>
          <a:xfrm>
            <a:off x="558800" y="85725"/>
            <a:ext cx="8115300" cy="609600"/>
          </a:xfrm>
        </p:spPr>
        <p:txBody>
          <a:bodyPr/>
          <a:lstStyle/>
          <a:p>
            <a:pPr algn="ctr"/>
            <a:br>
              <a:rPr lang="ru-RU" altLang="ru-RU">
                <a:latin typeface="Times New Roman" panose="02020603050405020304" pitchFamily="18" charset="0"/>
                <a:cs typeface="Times New Roman" panose="02020603050405020304" pitchFamily="18" charset="0"/>
              </a:rPr>
            </a:br>
            <a:r>
              <a:rPr lang="ru-RU" altLang="ru-RU">
                <a:latin typeface="Times New Roman" panose="02020603050405020304" pitchFamily="18" charset="0"/>
                <a:cs typeface="Times New Roman" panose="02020603050405020304" pitchFamily="18" charset="0"/>
              </a:rPr>
              <a:t>Требования к оформлению публикаций</a:t>
            </a:r>
            <a:br>
              <a:rPr lang="ru-RU" altLang="ru-RU" sz="1800">
                <a:latin typeface="Times New Roman" panose="02020603050405020304" pitchFamily="18" charset="0"/>
                <a:cs typeface="Times New Roman" panose="02020603050405020304" pitchFamily="18" charset="0"/>
              </a:rPr>
            </a:br>
            <a:endParaRPr lang="ru-RU" altLang="ru-RU"/>
          </a:p>
        </p:txBody>
      </p:sp>
      <p:sp>
        <p:nvSpPr>
          <p:cNvPr id="10" name="Rectangle 3">
            <a:extLst>
              <a:ext uri="{FF2B5EF4-FFF2-40B4-BE49-F238E27FC236}">
                <a16:creationId xmlns:a16="http://schemas.microsoft.com/office/drawing/2014/main" id="{1DD8BF05-359A-0CC2-22CF-458BC2F5FBD4}"/>
              </a:ext>
            </a:extLst>
          </p:cNvPr>
          <p:cNvSpPr>
            <a:spLocks noGrp="1" noChangeArrowheads="1"/>
          </p:cNvSpPr>
          <p:nvPr>
            <p:ph idx="1"/>
          </p:nvPr>
        </p:nvSpPr>
        <p:spPr>
          <a:xfrm>
            <a:off x="630238" y="1073150"/>
            <a:ext cx="8269287" cy="4710113"/>
          </a:xfrm>
        </p:spPr>
        <p:txBody>
          <a:bodyPr anchor="ctr">
            <a:spAutoFit/>
          </a:bodyPr>
          <a:lstStyle>
            <a:lvl1pPr indent="449263" eaLnBrk="0" hangingPunct="0">
              <a:defRPr sz="1400">
                <a:solidFill>
                  <a:schemeClr val="bg1"/>
                </a:solidFill>
                <a:latin typeface="Times New Roman" panose="02020603050405020304" pitchFamily="18" charset="0"/>
                <a:ea typeface="Gulim" panose="020B0600000101010101" pitchFamily="34" charset="-127"/>
              </a:defRPr>
            </a:lvl1pPr>
            <a:lvl2pPr eaLnBrk="0" hangingPunct="0">
              <a:defRPr sz="1400">
                <a:solidFill>
                  <a:schemeClr val="bg1"/>
                </a:solidFill>
                <a:latin typeface="Times New Roman" panose="02020603050405020304" pitchFamily="18" charset="0"/>
                <a:ea typeface="Gulim" panose="020B0600000101010101" pitchFamily="34" charset="-127"/>
              </a:defRPr>
            </a:lvl2pPr>
            <a:lvl3pPr eaLnBrk="0" hangingPunct="0">
              <a:defRPr sz="1400">
                <a:solidFill>
                  <a:schemeClr val="bg1"/>
                </a:solidFill>
                <a:latin typeface="Times New Roman" panose="02020603050405020304" pitchFamily="18" charset="0"/>
                <a:ea typeface="Gulim" panose="020B0600000101010101" pitchFamily="34" charset="-127"/>
              </a:defRPr>
            </a:lvl3pPr>
            <a:lvl4pPr eaLnBrk="0" hangingPunct="0">
              <a:defRPr sz="1400">
                <a:solidFill>
                  <a:schemeClr val="bg1"/>
                </a:solidFill>
                <a:latin typeface="Times New Roman" panose="02020603050405020304" pitchFamily="18" charset="0"/>
                <a:ea typeface="Gulim" panose="020B0600000101010101" pitchFamily="34" charset="-127"/>
              </a:defRPr>
            </a:lvl4pPr>
            <a:lvl5pPr eaLnBrk="0" hangingPunct="0">
              <a:defRPr sz="1400">
                <a:solidFill>
                  <a:schemeClr val="bg1"/>
                </a:solidFill>
                <a:latin typeface="Times New Roman" panose="02020603050405020304" pitchFamily="18" charset="0"/>
                <a:ea typeface="Gulim" panose="020B0600000101010101" pitchFamily="34" charset="-127"/>
              </a:defRPr>
            </a:lvl5pPr>
            <a:lvl6pPr algn="ctr"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6pPr>
            <a:lvl7pPr algn="ctr"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7pPr>
            <a:lvl8pPr algn="ctr"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8pPr>
            <a:lvl9pPr algn="ctr" eaLnBrk="0" fontAlgn="base" hangingPunct="0">
              <a:spcBef>
                <a:spcPct val="0"/>
              </a:spcBef>
              <a:spcAft>
                <a:spcPct val="0"/>
              </a:spcAft>
              <a:defRPr sz="1400">
                <a:solidFill>
                  <a:schemeClr val="bg1"/>
                </a:solidFill>
                <a:latin typeface="Times New Roman" panose="02020603050405020304" pitchFamily="18" charset="0"/>
                <a:ea typeface="Gulim" panose="020B0600000101010101" pitchFamily="34" charset="-127"/>
              </a:defRPr>
            </a:lvl9pPr>
          </a:lstStyle>
          <a:p>
            <a:pPr marL="0" indent="457200" algn="just">
              <a:spcBef>
                <a:spcPct val="0"/>
              </a:spcBef>
              <a:buClrTx/>
              <a:buFontTx/>
              <a:buNone/>
              <a:defRPr/>
            </a:pPr>
            <a:r>
              <a:rPr lang="ru-RU" altLang="ru-RU" sz="1200">
                <a:solidFill>
                  <a:schemeClr val="tx1">
                    <a:lumMod val="50000"/>
                  </a:schemeClr>
                </a:solidFill>
              </a:rPr>
              <a:t>Объем публикации: </a:t>
            </a:r>
            <a:r>
              <a:rPr lang="ru-RU" altLang="ru-RU" sz="1200" b="0">
                <a:solidFill>
                  <a:schemeClr val="tx1">
                    <a:lumMod val="50000"/>
                  </a:schemeClr>
                </a:solidFill>
              </a:rPr>
              <a:t>от 2</a:t>
            </a:r>
            <a:r>
              <a:rPr lang="ru-RU" altLang="ru-RU" sz="1200">
                <a:solidFill>
                  <a:schemeClr val="tx1">
                    <a:lumMod val="50000"/>
                  </a:schemeClr>
                </a:solidFill>
              </a:rPr>
              <a:t> </a:t>
            </a:r>
            <a:r>
              <a:rPr lang="ru-RU" altLang="ru-RU" sz="1200" b="0">
                <a:solidFill>
                  <a:schemeClr val="tx1">
                    <a:lumMod val="50000"/>
                  </a:schemeClr>
                </a:solidFill>
              </a:rPr>
              <a:t>до 3 страниц</a:t>
            </a:r>
          </a:p>
          <a:p>
            <a:pPr marL="0" algn="just">
              <a:spcBef>
                <a:spcPct val="0"/>
              </a:spcBef>
              <a:buClrTx/>
              <a:buFontTx/>
              <a:buNone/>
              <a:defRPr/>
            </a:pPr>
            <a:r>
              <a:rPr lang="ru-RU" altLang="ru-RU" sz="1200">
                <a:solidFill>
                  <a:schemeClr val="tx1">
                    <a:lumMod val="50000"/>
                  </a:schemeClr>
                </a:solidFill>
              </a:rPr>
              <a:t>Формат бумаги: </a:t>
            </a:r>
            <a:r>
              <a:rPr lang="ru-RU" altLang="ru-RU" sz="1200" b="0">
                <a:solidFill>
                  <a:schemeClr val="tx1">
                    <a:lumMod val="50000"/>
                  </a:schemeClr>
                </a:solidFill>
              </a:rPr>
              <a:t>А4; </a:t>
            </a:r>
            <a:r>
              <a:rPr lang="ru-RU" altLang="ru-RU" sz="1200">
                <a:solidFill>
                  <a:schemeClr val="tx1">
                    <a:lumMod val="50000"/>
                  </a:schemeClr>
                </a:solidFill>
              </a:rPr>
              <a:t>Ориентация:</a:t>
            </a:r>
            <a:r>
              <a:rPr lang="ru-RU" altLang="ru-RU" sz="1200" b="0">
                <a:solidFill>
                  <a:schemeClr val="tx1">
                    <a:lumMod val="50000"/>
                  </a:schemeClr>
                </a:solidFill>
              </a:rPr>
              <a:t> книжная;</a:t>
            </a:r>
            <a:r>
              <a:rPr lang="ru-RU" altLang="ru-RU" sz="1200">
                <a:solidFill>
                  <a:schemeClr val="tx1">
                    <a:lumMod val="50000"/>
                  </a:schemeClr>
                </a:solidFill>
              </a:rPr>
              <a:t> Гарнитура шрифта:</a:t>
            </a:r>
            <a:r>
              <a:rPr lang="ru-RU" altLang="ru-RU" sz="1200" b="0">
                <a:solidFill>
                  <a:schemeClr val="tx1">
                    <a:lumMod val="50000"/>
                  </a:schemeClr>
                </a:solidFill>
              </a:rPr>
              <a:t> </a:t>
            </a:r>
            <a:r>
              <a:rPr lang="en-US" altLang="ru-RU" sz="1200" b="0">
                <a:solidFill>
                  <a:schemeClr val="tx1">
                    <a:lumMod val="50000"/>
                  </a:schemeClr>
                </a:solidFill>
              </a:rPr>
              <a:t>Times New Roman</a:t>
            </a:r>
            <a:endParaRPr lang="ru-RU" altLang="ru-RU" sz="1200" b="0">
              <a:solidFill>
                <a:schemeClr val="tx1">
                  <a:lumMod val="50000"/>
                </a:schemeClr>
              </a:solidFill>
            </a:endParaRPr>
          </a:p>
          <a:p>
            <a:pPr marL="0" algn="just">
              <a:spcBef>
                <a:spcPct val="0"/>
              </a:spcBef>
              <a:buClrTx/>
              <a:buFontTx/>
              <a:buNone/>
              <a:defRPr/>
            </a:pPr>
            <a:r>
              <a:rPr lang="ru-RU" altLang="ru-RU" sz="1200">
                <a:solidFill>
                  <a:schemeClr val="tx1">
                    <a:lumMod val="50000"/>
                  </a:schemeClr>
                </a:solidFill>
              </a:rPr>
              <a:t>Поля:</a:t>
            </a:r>
            <a:r>
              <a:rPr lang="ru-RU" altLang="ru-RU" sz="1200" b="0">
                <a:solidFill>
                  <a:schemeClr val="tx1">
                    <a:lumMod val="50000"/>
                  </a:schemeClr>
                </a:solidFill>
              </a:rPr>
              <a:t> верхнее – 2,4 см, нижнее – 2,6 см, левое – 2,8 см, правое – 2,6 см. От края колонтитула: верхнего – 1,25 см, нижнего – 1,7 см.</a:t>
            </a:r>
          </a:p>
          <a:p>
            <a:pPr marL="0" algn="just">
              <a:spcBef>
                <a:spcPct val="0"/>
              </a:spcBef>
              <a:buClrTx/>
              <a:buFontTx/>
              <a:buNone/>
              <a:defRPr/>
            </a:pPr>
            <a:r>
              <a:rPr lang="ru-RU" altLang="ru-RU" sz="1200">
                <a:solidFill>
                  <a:schemeClr val="tx1">
                    <a:lumMod val="50000"/>
                  </a:schemeClr>
                </a:solidFill>
              </a:rPr>
              <a:t>Кегль.</a:t>
            </a:r>
            <a:r>
              <a:rPr lang="ru-RU" altLang="ru-RU" sz="1200" b="0">
                <a:solidFill>
                  <a:schemeClr val="tx1">
                    <a:lumMod val="50000"/>
                  </a:schemeClr>
                </a:solidFill>
              </a:rPr>
              <a:t> Размер основного кегля – 14. Абзацный отступ – 1,25 см. Межстрочный интервал – (множитель) 1,1.</a:t>
            </a:r>
          </a:p>
          <a:p>
            <a:pPr marL="0" algn="just">
              <a:spcBef>
                <a:spcPct val="0"/>
              </a:spcBef>
              <a:buClrTx/>
              <a:buFontTx/>
              <a:buNone/>
              <a:defRPr/>
            </a:pPr>
            <a:r>
              <a:rPr lang="ru-RU" altLang="ru-RU" sz="1200" b="0">
                <a:solidFill>
                  <a:schemeClr val="tx1">
                    <a:lumMod val="50000"/>
                  </a:schemeClr>
                </a:solidFill>
              </a:rPr>
              <a:t>В заголовке указать инициалы и фамилию(и) автора(</a:t>
            </a:r>
            <a:r>
              <a:rPr lang="ru-RU" altLang="ru-RU" sz="1200" b="0" err="1">
                <a:solidFill>
                  <a:schemeClr val="tx1">
                    <a:lumMod val="50000"/>
                  </a:schemeClr>
                </a:solidFill>
              </a:rPr>
              <a:t>ов</a:t>
            </a:r>
            <a:r>
              <a:rPr lang="ru-RU" altLang="ru-RU" sz="1200" b="0">
                <a:solidFill>
                  <a:schemeClr val="tx1">
                    <a:lumMod val="50000"/>
                  </a:schemeClr>
                </a:solidFill>
              </a:rPr>
              <a:t>), </a:t>
            </a:r>
            <a:r>
              <a:rPr lang="en-US" altLang="ru-RU" sz="1200" b="0">
                <a:solidFill>
                  <a:schemeClr val="tx1">
                    <a:lumMod val="50000"/>
                  </a:schemeClr>
                </a:solidFill>
              </a:rPr>
              <a:t>e</a:t>
            </a:r>
            <a:r>
              <a:rPr lang="ru-RU" altLang="ru-RU" sz="1200" b="0">
                <a:solidFill>
                  <a:schemeClr val="tx1">
                    <a:lumMod val="50000"/>
                  </a:schemeClr>
                </a:solidFill>
              </a:rPr>
              <a:t>-</a:t>
            </a:r>
            <a:r>
              <a:rPr lang="en-US" altLang="ru-RU" sz="1200" b="0">
                <a:solidFill>
                  <a:schemeClr val="tx1">
                    <a:lumMod val="50000"/>
                  </a:schemeClr>
                </a:solidFill>
              </a:rPr>
              <a:t>mail</a:t>
            </a:r>
            <a:r>
              <a:rPr lang="ru-RU" altLang="ru-RU" sz="1200" b="0">
                <a:solidFill>
                  <a:schemeClr val="tx1">
                    <a:lumMod val="50000"/>
                  </a:schemeClr>
                </a:solidFill>
              </a:rPr>
              <a:t>, ученую степень и ученое звание научного руководителя, инициалы и фамилию научного руководителя, название доклада и наименование секции. Название файла – фамилия (фамилии) автора(</a:t>
            </a:r>
            <a:r>
              <a:rPr lang="ru-RU" altLang="ru-RU" sz="1200" b="0" err="1">
                <a:solidFill>
                  <a:schemeClr val="tx1">
                    <a:lumMod val="50000"/>
                  </a:schemeClr>
                </a:solidFill>
              </a:rPr>
              <a:t>ов</a:t>
            </a:r>
            <a:r>
              <a:rPr lang="ru-RU" altLang="ru-RU" sz="1200" b="0">
                <a:solidFill>
                  <a:schemeClr val="tx1">
                    <a:lumMod val="50000"/>
                  </a:schemeClr>
                </a:solidFill>
              </a:rPr>
              <a:t>).</a:t>
            </a:r>
          </a:p>
          <a:p>
            <a:pPr marL="0" algn="just">
              <a:spcBef>
                <a:spcPct val="0"/>
              </a:spcBef>
              <a:buClrTx/>
              <a:buFontTx/>
              <a:buNone/>
              <a:defRPr/>
            </a:pPr>
            <a:r>
              <a:rPr lang="ru-RU" altLang="ru-RU" sz="1200">
                <a:solidFill>
                  <a:schemeClr val="tx1">
                    <a:lumMod val="50000"/>
                  </a:schemeClr>
                </a:solidFill>
              </a:rPr>
              <a:t>Формулы.</a:t>
            </a:r>
            <a:r>
              <a:rPr lang="ru-RU" altLang="ru-RU" sz="1200" b="0">
                <a:solidFill>
                  <a:schemeClr val="tx1">
                    <a:lumMod val="50000"/>
                  </a:schemeClr>
                </a:solidFill>
              </a:rPr>
              <a:t> При наборе формул рекомендуется использовать следующие кегли шрифтов: основной –14; крупный индекс –11; мелкий индекс – 9; крупный символ – 20; мелкий символ – 14. Гарнитура шрифта </a:t>
            </a:r>
            <a:r>
              <a:rPr lang="en-US" altLang="ru-RU" sz="1200" b="0">
                <a:solidFill>
                  <a:schemeClr val="tx1">
                    <a:lumMod val="50000"/>
                  </a:schemeClr>
                </a:solidFill>
              </a:rPr>
              <a:t>Times New Roman</a:t>
            </a:r>
            <a:r>
              <a:rPr lang="ru-RU" altLang="ru-RU" sz="1200" b="0">
                <a:solidFill>
                  <a:schemeClr val="tx1">
                    <a:lumMod val="50000"/>
                  </a:schemeClr>
                </a:solidFill>
              </a:rPr>
              <a:t>.</a:t>
            </a:r>
          </a:p>
          <a:p>
            <a:pPr marL="0" algn="just">
              <a:spcBef>
                <a:spcPct val="0"/>
              </a:spcBef>
              <a:buClrTx/>
              <a:buFontTx/>
              <a:buNone/>
              <a:defRPr/>
            </a:pPr>
            <a:r>
              <a:rPr lang="ru-RU" altLang="ru-RU" sz="1200" b="0">
                <a:solidFill>
                  <a:schemeClr val="tx1">
                    <a:lumMod val="50000"/>
                  </a:schemeClr>
                </a:solidFill>
              </a:rPr>
              <a:t>Небольшие формулы, не имеющие самостоятельного значения, набираются внутри строк текста. Наиболее важные формулы, все нумерованные формулы, а также длинные и громоздкие формулы, содержащие знаки суммирования, произведения и т.п., набирают отдельными строками. Нумеровать следует наиболее важные формулы, на которые приводятся ссылки в последующем тексте. Если формула находится на отдельной строке, необходимо сделать отбивку до и после формулы в 12 пунктов.</a:t>
            </a:r>
          </a:p>
          <a:p>
            <a:pPr marL="0" algn="just">
              <a:spcBef>
                <a:spcPct val="0"/>
              </a:spcBef>
              <a:buClrTx/>
              <a:buFontTx/>
              <a:buNone/>
              <a:defRPr/>
            </a:pPr>
            <a:r>
              <a:rPr lang="ru-RU" altLang="ru-RU" sz="1200">
                <a:solidFill>
                  <a:schemeClr val="tx1">
                    <a:lumMod val="50000"/>
                  </a:schemeClr>
                </a:solidFill>
              </a:rPr>
              <a:t>Рисунки.</a:t>
            </a:r>
            <a:r>
              <a:rPr lang="ru-RU" altLang="ru-RU" sz="1200" b="0">
                <a:solidFill>
                  <a:schemeClr val="tx1">
                    <a:lumMod val="50000"/>
                  </a:schemeClr>
                </a:solidFill>
              </a:rPr>
              <a:t> Допускаются только четкие рисунки, выполненные средствами компьютерной графики или сканированные. Ширина рисунка не должна быть больше полосы набора текста. Обозначения на рисунках должны четко читаться. До и после названия рисунка делается отбивка в 12 пунктов, выравнивание по центру. Названия рисунков 12 кеглем. Все рисунки должны быть пронумерованы и иметь подрисуночные подписи. Ссылки на рисунки в тексте обязательны.</a:t>
            </a:r>
          </a:p>
          <a:p>
            <a:pPr marL="0" algn="just">
              <a:spcBef>
                <a:spcPct val="0"/>
              </a:spcBef>
              <a:buClrTx/>
              <a:buFontTx/>
              <a:buNone/>
              <a:defRPr/>
            </a:pPr>
            <a:r>
              <a:rPr lang="ru-RU" altLang="ru-RU" sz="1200">
                <a:solidFill>
                  <a:schemeClr val="tx1">
                    <a:lumMod val="50000"/>
                  </a:schemeClr>
                </a:solidFill>
              </a:rPr>
              <a:t>	Таблицы.</a:t>
            </a:r>
            <a:r>
              <a:rPr lang="ru-RU" altLang="ru-RU" sz="1200" b="0">
                <a:solidFill>
                  <a:schemeClr val="tx1">
                    <a:lumMod val="50000"/>
                  </a:schemeClr>
                </a:solidFill>
              </a:rPr>
              <a:t> Ширина таблицы не должна быть больше полосы набора текста. Название таблицы набирается жирным шрифтом 12 кегля. Кегль шрифта текста в таблице – 12. До и после названия таблицы, а также после таблицы делается отбивка в 9 пунктов. Ссылки на таблицы в тексте обязательны.</a:t>
            </a:r>
          </a:p>
          <a:p>
            <a:pPr marL="0" algn="just">
              <a:spcBef>
                <a:spcPct val="0"/>
              </a:spcBef>
              <a:buClrTx/>
              <a:buFontTx/>
              <a:buNone/>
              <a:defRPr/>
            </a:pPr>
            <a:r>
              <a:rPr lang="ru-RU" altLang="ru-RU" sz="1200">
                <a:solidFill>
                  <a:schemeClr val="tx1">
                    <a:lumMod val="50000"/>
                  </a:schemeClr>
                </a:solidFill>
              </a:rPr>
              <a:t>В тексте публикации должны приводиться ссылки в квадратных скобках [ ] на источники с полным описанием издания в списке использованной литературы.</a:t>
            </a:r>
            <a:endParaRPr lang="ru-RU" altLang="ru-RU" sz="1200" b="0">
              <a:solidFill>
                <a:schemeClr val="tx1">
                  <a:lumMod val="50000"/>
                </a:schemeClr>
              </a:solidFill>
            </a:endParaRPr>
          </a:p>
        </p:txBody>
      </p:sp>
      <p:pic>
        <p:nvPicPr>
          <p:cNvPr id="41988" name="Рисунок 1">
            <a:extLst>
              <a:ext uri="{FF2B5EF4-FFF2-40B4-BE49-F238E27FC236}">
                <a16:creationId xmlns:a16="http://schemas.microsoft.com/office/drawing/2014/main" id="{44EB3749-F3C5-72E5-BE91-8D21993AF8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2838" y="5613400"/>
            <a:ext cx="284321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a:extLst>
              <a:ext uri="{FF2B5EF4-FFF2-40B4-BE49-F238E27FC236}">
                <a16:creationId xmlns:a16="http://schemas.microsoft.com/office/drawing/2014/main" id="{DF973EEF-5BD8-64AC-98F7-1549D9D298B5}"/>
              </a:ext>
            </a:extLst>
          </p:cNvPr>
          <p:cNvSpPr>
            <a:spLocks noGrp="1"/>
          </p:cNvSpPr>
          <p:nvPr>
            <p:ph type="title"/>
          </p:nvPr>
        </p:nvSpPr>
        <p:spPr>
          <a:xfrm>
            <a:off x="1101725" y="169863"/>
            <a:ext cx="7848600" cy="525462"/>
          </a:xfrm>
          <a:extLst>
            <a:ext uri="{91240B29-F687-4F45-9708-019B960494DF}">
              <a14:hiddenLine xmlns:a14="http://schemas.microsoft.com/office/drawing/2010/main" w="38100">
                <a:solidFill>
                  <a:srgbClr val="000000"/>
                </a:solidFill>
                <a:miter lim="800000"/>
                <a:headEnd/>
                <a:tailEnd/>
              </a14:hiddenLine>
            </a:ext>
          </a:extLst>
        </p:spPr>
        <p:txBody>
          <a:bodyPr/>
          <a:lstStyle/>
          <a:p>
            <a:pPr algn="ctr"/>
            <a:r>
              <a:rPr lang="ru-RU" altLang="ru-RU">
                <a:latin typeface="Times New Roman" panose="02020603050405020304" pitchFamily="18" charset="0"/>
                <a:cs typeface="Times New Roman" panose="02020603050405020304" pitchFamily="18" charset="0"/>
              </a:rPr>
              <a:t>Научная статья</a:t>
            </a:r>
          </a:p>
        </p:txBody>
      </p:sp>
      <p:sp>
        <p:nvSpPr>
          <p:cNvPr id="3" name="Объект 2">
            <a:extLst>
              <a:ext uri="{FF2B5EF4-FFF2-40B4-BE49-F238E27FC236}">
                <a16:creationId xmlns:a16="http://schemas.microsoft.com/office/drawing/2014/main" id="{318E6EA8-7993-F691-1F9C-F9E1DEF08CDF}"/>
              </a:ext>
            </a:extLst>
          </p:cNvPr>
          <p:cNvSpPr>
            <a:spLocks noGrp="1"/>
          </p:cNvSpPr>
          <p:nvPr>
            <p:ph idx="1"/>
          </p:nvPr>
        </p:nvSpPr>
        <p:spPr>
          <a:xfrm>
            <a:off x="261938" y="889000"/>
            <a:ext cx="8701087" cy="5297488"/>
          </a:xfrm>
        </p:spPr>
        <p:txBody>
          <a:bodyPr/>
          <a:lstStyle/>
          <a:p>
            <a:pPr marL="0" indent="0" algn="just">
              <a:buFontTx/>
              <a:buNone/>
              <a:defRPr/>
            </a:pPr>
            <a:r>
              <a:rPr lang="ru-RU" sz="1400">
                <a:solidFill>
                  <a:schemeClr val="tx1"/>
                </a:solidFill>
                <a:latin typeface="Times New Roman" panose="02020603050405020304" pitchFamily="18" charset="0"/>
                <a:cs typeface="Times New Roman" panose="02020603050405020304" pitchFamily="18" charset="0"/>
              </a:rPr>
              <a:t>	</a:t>
            </a:r>
            <a:r>
              <a:rPr lang="ru-RU" sz="1500" b="0">
                <a:solidFill>
                  <a:schemeClr val="tx1"/>
                </a:solidFill>
                <a:latin typeface="Times New Roman" panose="02020603050405020304" pitchFamily="18" charset="0"/>
                <a:cs typeface="Times New Roman" panose="02020603050405020304" pitchFamily="18" charset="0"/>
              </a:rPr>
              <a:t>Научная статья предполагает изложение собственных выводов и промежуточных или окончательных результатов своего научного исследования, экспериментальной или аналитической деятельности. Она содержит авторские разработки, выводы, рекомендации.</a:t>
            </a:r>
          </a:p>
          <a:p>
            <a:pPr marL="0" indent="0" algn="just">
              <a:buFontTx/>
              <a:buNone/>
              <a:defRPr/>
            </a:pPr>
            <a:r>
              <a:rPr lang="ru-RU" sz="1500" b="0">
                <a:solidFill>
                  <a:schemeClr val="tx1"/>
                </a:solidFill>
                <a:latin typeface="Times New Roman" panose="02020603050405020304" pitchFamily="18" charset="0"/>
                <a:cs typeface="Times New Roman" panose="02020603050405020304" pitchFamily="18" charset="0"/>
              </a:rPr>
              <a:t>	Научная статья должна обладать эффектом новизны: изложенные в ней результаты не должны быть ранее опубликованы. Публикуя научную статью, автор закрепляет за собой приоритет в выбранной области исследования.</a:t>
            </a:r>
          </a:p>
          <a:p>
            <a:pPr marL="0" indent="0" algn="ctr">
              <a:buFontTx/>
              <a:buNone/>
              <a:defRPr/>
            </a:pPr>
            <a:r>
              <a:rPr lang="ru-RU" sz="1400" b="0">
                <a:solidFill>
                  <a:schemeClr val="tx1"/>
                </a:solidFill>
                <a:latin typeface="Times New Roman" panose="02020603050405020304" pitchFamily="18" charset="0"/>
                <a:cs typeface="Times New Roman" panose="02020603050405020304" pitchFamily="18" charset="0"/>
              </a:rPr>
              <a:t>	</a:t>
            </a:r>
          </a:p>
          <a:p>
            <a:pPr marL="0" indent="0" algn="ctr">
              <a:buFontTx/>
              <a:buNone/>
              <a:defRPr/>
            </a:pPr>
            <a:r>
              <a:rPr lang="ru-RU">
                <a:solidFill>
                  <a:schemeClr val="tx1"/>
                </a:solidFill>
                <a:latin typeface="Times New Roman" panose="02020603050405020304" pitchFamily="18" charset="0"/>
                <a:cs typeface="Times New Roman" panose="02020603050405020304" pitchFamily="18" charset="0"/>
              </a:rPr>
              <a:t>Виды научных статей:</a:t>
            </a: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marL="0" indent="0" algn="just">
              <a:buFontTx/>
              <a:buNone/>
              <a:defRPr/>
            </a:pPr>
            <a:endParaRPr lang="ru-RU" sz="1400">
              <a:solidFill>
                <a:schemeClr val="tx1"/>
              </a:solidFill>
              <a:latin typeface="Times New Roman" panose="02020603050405020304" pitchFamily="18" charset="0"/>
              <a:cs typeface="Times New Roman" panose="02020603050405020304" pitchFamily="18" charset="0"/>
            </a:endParaRPr>
          </a:p>
          <a:p>
            <a:pPr algn="just">
              <a:defRPr/>
            </a:pPr>
            <a:endParaRPr lang="ru-RU" sz="1400" b="0" i="1">
              <a:solidFill>
                <a:schemeClr val="tx1"/>
              </a:solidFill>
              <a:latin typeface="Times New Roman" panose="02020603050405020304" pitchFamily="18" charset="0"/>
              <a:cs typeface="Times New Roman" panose="02020603050405020304" pitchFamily="18" charset="0"/>
            </a:endParaRPr>
          </a:p>
          <a:p>
            <a:pPr algn="just">
              <a:defRPr/>
            </a:pPr>
            <a:endParaRPr lang="ru-RU" sz="1400" b="0" i="1">
              <a:solidFill>
                <a:schemeClr val="tx1"/>
              </a:solidFill>
              <a:latin typeface="Times New Roman" panose="02020603050405020304" pitchFamily="18" charset="0"/>
              <a:cs typeface="Times New Roman" panose="02020603050405020304" pitchFamily="18" charset="0"/>
            </a:endParaRPr>
          </a:p>
          <a:p>
            <a:pPr>
              <a:defRPr/>
            </a:pPr>
            <a:endParaRPr lang="ru-RU"/>
          </a:p>
        </p:txBody>
      </p:sp>
      <p:sp>
        <p:nvSpPr>
          <p:cNvPr id="4" name="Скругленный прямоугольник 3">
            <a:extLst>
              <a:ext uri="{FF2B5EF4-FFF2-40B4-BE49-F238E27FC236}">
                <a16:creationId xmlns:a16="http://schemas.microsoft.com/office/drawing/2014/main" id="{94A31D40-B54F-2C7A-CB67-C9296EDBE996}"/>
              </a:ext>
            </a:extLst>
          </p:cNvPr>
          <p:cNvSpPr/>
          <p:nvPr/>
        </p:nvSpPr>
        <p:spPr>
          <a:xfrm>
            <a:off x="369888" y="3365500"/>
            <a:ext cx="4217987" cy="29146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b="1">
                <a:solidFill>
                  <a:schemeClr val="tx1"/>
                </a:solidFill>
                <a:latin typeface="Times New Roman" panose="02020603050405020304" pitchFamily="18" charset="0"/>
                <a:cs typeface="Times New Roman" panose="02020603050405020304" pitchFamily="18" charset="0"/>
              </a:rPr>
              <a:t>Научно-теоретические</a:t>
            </a:r>
            <a:r>
              <a:rPr lang="ru-RU">
                <a:solidFill>
                  <a:schemeClr val="tx1"/>
                </a:solidFill>
                <a:latin typeface="Times New Roman" panose="02020603050405020304" pitchFamily="18" charset="0"/>
                <a:cs typeface="Times New Roman" panose="02020603050405020304" pitchFamily="18" charset="0"/>
              </a:rPr>
              <a:t> - описывающие результаты исследований, выполненных на основе теоретического поиска и объяснения явлений и их закономерностей. Они включают результаты исследований, выполнен­ных с помощью таких методов познания, как абстрагирование, синтез, анализ, индукция, дедукция, формализация, идеализация, моделиро­вание. Статья строится по следующей схеме: автор вначале приводит основные по­ложения, мысли, которые в дальнейшем будут подвергнуты анализу с последующим выводом. </a:t>
            </a:r>
          </a:p>
          <a:p>
            <a:pPr algn="ctr" eaLnBrk="1" hangingPunct="1">
              <a:defRPr/>
            </a:pPr>
            <a:endParaRPr lang="ru-RU">
              <a:effectLst>
                <a:outerShdw blurRad="38100" dist="38100" dir="2700000" algn="tl">
                  <a:srgbClr val="000000">
                    <a:alpha val="43137"/>
                  </a:srgbClr>
                </a:outerShdw>
              </a:effectLst>
            </a:endParaRPr>
          </a:p>
        </p:txBody>
      </p:sp>
      <p:sp>
        <p:nvSpPr>
          <p:cNvPr id="5" name="Скругленный прямоугольник 4">
            <a:extLst>
              <a:ext uri="{FF2B5EF4-FFF2-40B4-BE49-F238E27FC236}">
                <a16:creationId xmlns:a16="http://schemas.microsoft.com/office/drawing/2014/main" id="{5C222EB3-92B0-1E3C-F372-F4F1CE414C72}"/>
              </a:ext>
            </a:extLst>
          </p:cNvPr>
          <p:cNvSpPr/>
          <p:nvPr/>
        </p:nvSpPr>
        <p:spPr>
          <a:xfrm>
            <a:off x="4997450" y="3365500"/>
            <a:ext cx="3876675" cy="161131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b="1">
                <a:solidFill>
                  <a:schemeClr val="tx1"/>
                </a:solidFill>
                <a:latin typeface="Times New Roman" panose="02020603050405020304" pitchFamily="18" charset="0"/>
                <a:cs typeface="Times New Roman" panose="02020603050405020304" pitchFamily="18" charset="0"/>
              </a:rPr>
              <a:t>Научно-практические (эмпирические) </a:t>
            </a:r>
            <a:r>
              <a:rPr lang="ru-RU">
                <a:solidFill>
                  <a:schemeClr val="tx1"/>
                </a:solidFill>
                <a:latin typeface="Times New Roman" panose="02020603050405020304" pitchFamily="18" charset="0"/>
                <a:cs typeface="Times New Roman" panose="02020603050405020304" pitchFamily="18" charset="0"/>
              </a:rPr>
              <a:t>- построенные на основе экспериментов и реального опыта, используя ряд теоретических методов, в основном опираются на практические методы измерения, наблюдения, эксперимента и т. п.</a:t>
            </a:r>
          </a:p>
          <a:p>
            <a:pPr algn="just" eaLnBrk="1" hangingPunct="1">
              <a:defRPr/>
            </a:pPr>
            <a:endParaRPr lang="ru-RU">
              <a:effectLst>
                <a:outerShdw blurRad="38100" dist="38100" dir="2700000" algn="tl">
                  <a:srgbClr val="000000">
                    <a:alpha val="43137"/>
                  </a:srgbClr>
                </a:outerShdw>
              </a:effectLst>
            </a:endParaRPr>
          </a:p>
        </p:txBody>
      </p:sp>
      <p:sp>
        <p:nvSpPr>
          <p:cNvPr id="6" name="Скругленный прямоугольник 5">
            <a:extLst>
              <a:ext uri="{FF2B5EF4-FFF2-40B4-BE49-F238E27FC236}">
                <a16:creationId xmlns:a16="http://schemas.microsoft.com/office/drawing/2014/main" id="{C616BC02-E1DD-8DB5-C5C4-1AAB01475044}"/>
              </a:ext>
            </a:extLst>
          </p:cNvPr>
          <p:cNvSpPr/>
          <p:nvPr/>
        </p:nvSpPr>
        <p:spPr>
          <a:xfrm>
            <a:off x="5059363" y="5416550"/>
            <a:ext cx="4011612" cy="13652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ru-RU" b="1">
                <a:solidFill>
                  <a:schemeClr val="tx1"/>
                </a:solidFill>
                <a:latin typeface="Times New Roman" panose="02020603050405020304" pitchFamily="18" charset="0"/>
                <a:cs typeface="Times New Roman" panose="02020603050405020304" pitchFamily="18" charset="0"/>
              </a:rPr>
              <a:t>Обзорные </a:t>
            </a:r>
            <a:r>
              <a:rPr lang="ru-RU">
                <a:solidFill>
                  <a:schemeClr val="tx1"/>
                </a:solidFill>
                <a:latin typeface="Times New Roman" panose="02020603050405020304" pitchFamily="18" charset="0"/>
                <a:cs typeface="Times New Roman" panose="02020603050405020304" pitchFamily="18" charset="0"/>
              </a:rPr>
              <a:t>- посвященные анализу научных достижений в определенной области за последние несколько лет. </a:t>
            </a:r>
          </a:p>
          <a:p>
            <a:pPr algn="ctr" eaLnBrk="1" hangingPunct="1">
              <a:defRPr/>
            </a:pPr>
            <a:endParaRPr lang="ru-RU">
              <a:effectLst>
                <a:outerShdw blurRad="38100" dist="38100" dir="2700000" algn="tl">
                  <a:srgbClr val="000000">
                    <a:alpha val="43137"/>
                  </a:srgbClr>
                </a:outerShdw>
              </a:effectLst>
            </a:endParaRPr>
          </a:p>
        </p:txBody>
      </p:sp>
      <p:cxnSp>
        <p:nvCxnSpPr>
          <p:cNvPr id="7" name="Прямая со стрелкой 6">
            <a:extLst>
              <a:ext uri="{FF2B5EF4-FFF2-40B4-BE49-F238E27FC236}">
                <a16:creationId xmlns:a16="http://schemas.microsoft.com/office/drawing/2014/main" id="{DE2DE572-DD6E-1904-87BD-88BB366A8E4D}"/>
              </a:ext>
            </a:extLst>
          </p:cNvPr>
          <p:cNvCxnSpPr/>
          <p:nvPr/>
        </p:nvCxnSpPr>
        <p:spPr bwMode="auto">
          <a:xfrm flipH="1">
            <a:off x="2527300" y="2978150"/>
            <a:ext cx="2279650" cy="387350"/>
          </a:xfrm>
          <a:prstGeom prst="straightConnector1">
            <a:avLst/>
          </a:prstGeom>
          <a:noFill/>
          <a:ln w="38100" cap="flat" cmpd="sng" algn="ctr">
            <a:solidFill>
              <a:schemeClr val="accent1">
                <a:lumMod val="75000"/>
              </a:schemeClr>
            </a:solidFill>
            <a:prstDash val="solid"/>
            <a:round/>
            <a:headEnd type="none" w="med" len="med"/>
            <a:tailEnd type="arrow"/>
          </a:ln>
          <a:effectLst/>
        </p:spPr>
      </p:cxnSp>
      <p:cxnSp>
        <p:nvCxnSpPr>
          <p:cNvPr id="9" name="Прямая со стрелкой 8">
            <a:extLst>
              <a:ext uri="{FF2B5EF4-FFF2-40B4-BE49-F238E27FC236}">
                <a16:creationId xmlns:a16="http://schemas.microsoft.com/office/drawing/2014/main" id="{D3FF6CAF-3FA3-88AE-DF33-E4C01616890D}"/>
              </a:ext>
            </a:extLst>
          </p:cNvPr>
          <p:cNvCxnSpPr/>
          <p:nvPr/>
        </p:nvCxnSpPr>
        <p:spPr bwMode="auto">
          <a:xfrm>
            <a:off x="4806950" y="2978150"/>
            <a:ext cx="2128838" cy="387350"/>
          </a:xfrm>
          <a:prstGeom prst="straightConnector1">
            <a:avLst/>
          </a:prstGeom>
          <a:noFill/>
          <a:ln w="38100" cap="flat" cmpd="sng" algn="ctr">
            <a:solidFill>
              <a:schemeClr val="accent1">
                <a:lumMod val="75000"/>
              </a:schemeClr>
            </a:solidFill>
            <a:prstDash val="solid"/>
            <a:round/>
            <a:headEnd type="none" w="med" len="med"/>
            <a:tailEnd type="arrow"/>
          </a:ln>
          <a:effectLst/>
        </p:spPr>
      </p:cxnSp>
      <p:cxnSp>
        <p:nvCxnSpPr>
          <p:cNvPr id="30" name="Соединительная линия уступом 29">
            <a:extLst>
              <a:ext uri="{FF2B5EF4-FFF2-40B4-BE49-F238E27FC236}">
                <a16:creationId xmlns:a16="http://schemas.microsoft.com/office/drawing/2014/main" id="{71B275AE-0880-A4A8-0B5F-E46CF95AEF1E}"/>
              </a:ext>
            </a:extLst>
          </p:cNvPr>
          <p:cNvCxnSpPr>
            <a:cxnSpLocks/>
            <a:endCxn id="6" idx="1"/>
          </p:cNvCxnSpPr>
          <p:nvPr/>
        </p:nvCxnSpPr>
        <p:spPr bwMode="auto">
          <a:xfrm rot="16200000" flipH="1">
            <a:off x="3372644" y="4412456"/>
            <a:ext cx="3121025" cy="252413"/>
          </a:xfrm>
          <a:prstGeom prst="bentConnector2">
            <a:avLst/>
          </a:prstGeom>
          <a:noFill/>
          <a:ln w="38100" cap="flat" cmpd="sng" algn="ctr">
            <a:solidFill>
              <a:schemeClr val="accent1">
                <a:lumMod val="75000"/>
              </a:schemeClr>
            </a:solidFill>
            <a:prstDash val="solid"/>
            <a:round/>
            <a:headEnd type="none" w="med" len="med"/>
            <a:tailEnd type="arrow"/>
          </a:ln>
          <a:effec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Заголовок 1">
            <a:extLst>
              <a:ext uri="{FF2B5EF4-FFF2-40B4-BE49-F238E27FC236}">
                <a16:creationId xmlns:a16="http://schemas.microsoft.com/office/drawing/2014/main" id="{F4CAA7D1-DFCE-109B-180A-B57EB40B514F}"/>
              </a:ext>
            </a:extLst>
          </p:cNvPr>
          <p:cNvSpPr>
            <a:spLocks noGrp="1"/>
          </p:cNvSpPr>
          <p:nvPr>
            <p:ph type="title"/>
          </p:nvPr>
        </p:nvSpPr>
        <p:spPr>
          <a:xfrm>
            <a:off x="723900" y="169863"/>
            <a:ext cx="8226425" cy="1039812"/>
          </a:xfrm>
        </p:spPr>
        <p:txBody>
          <a:bodyPr/>
          <a:lstStyle/>
          <a:p>
            <a:pPr algn="ctr"/>
            <a:r>
              <a:rPr lang="ru-RU" altLang="ru-RU">
                <a:latin typeface="Times New Roman" panose="02020603050405020304" pitchFamily="18" charset="0"/>
                <a:cs typeface="Times New Roman" panose="02020603050405020304" pitchFamily="18" charset="0"/>
              </a:rPr>
              <a:t>ПРИМЕР</a:t>
            </a:r>
            <a:br>
              <a:rPr lang="ru-RU" altLang="ru-RU">
                <a:latin typeface="Times New Roman" panose="02020603050405020304" pitchFamily="18" charset="0"/>
                <a:cs typeface="Times New Roman" panose="02020603050405020304" pitchFamily="18" charset="0"/>
              </a:rPr>
            </a:br>
            <a:endParaRPr lang="ru-RU" altLang="ru-RU"/>
          </a:p>
        </p:txBody>
      </p:sp>
      <p:sp>
        <p:nvSpPr>
          <p:cNvPr id="43011" name="Объект 2">
            <a:extLst>
              <a:ext uri="{FF2B5EF4-FFF2-40B4-BE49-F238E27FC236}">
                <a16:creationId xmlns:a16="http://schemas.microsoft.com/office/drawing/2014/main" id="{1BC296BF-FBA0-7355-1FCB-A980574EA3EE}"/>
              </a:ext>
            </a:extLst>
          </p:cNvPr>
          <p:cNvSpPr>
            <a:spLocks noGrp="1" noChangeArrowheads="1"/>
          </p:cNvSpPr>
          <p:nvPr>
            <p:ph idx="1"/>
          </p:nvPr>
        </p:nvSpPr>
        <p:spPr/>
        <p:txBody>
          <a:bodyPr/>
          <a:lstStyle/>
          <a:p>
            <a:pPr algn="ctr"/>
            <a:r>
              <a:rPr lang="ru-RU" altLang="ru-RU" sz="1800">
                <a:solidFill>
                  <a:srgbClr val="262626"/>
                </a:solidFill>
                <a:latin typeface="Times New Roman" panose="02020603050405020304" pitchFamily="18" charset="0"/>
                <a:cs typeface="Times New Roman" panose="02020603050405020304" pitchFamily="18" charset="0"/>
              </a:rPr>
              <a:t>Секция</a:t>
            </a:r>
          </a:p>
          <a:p>
            <a:pPr algn="ctr"/>
            <a:r>
              <a:rPr lang="ru-RU" altLang="ru-RU" sz="1800">
                <a:solidFill>
                  <a:srgbClr val="262626"/>
                </a:solidFill>
                <a:latin typeface="Times New Roman" panose="02020603050405020304" pitchFamily="18" charset="0"/>
                <a:cs typeface="Times New Roman" panose="02020603050405020304" pitchFamily="18" charset="0"/>
              </a:rPr>
              <a:t>БИОЛОГИЯ, ЭКОЛОГИЯ И ПРИРОДОПОЛЬЗОВАНИЕ</a:t>
            </a:r>
          </a:p>
          <a:p>
            <a:r>
              <a:rPr lang="ru-RU" altLang="ru-RU" sz="1800">
                <a:solidFill>
                  <a:srgbClr val="262626"/>
                </a:solidFill>
                <a:latin typeface="Times New Roman" panose="02020603050405020304" pitchFamily="18" charset="0"/>
                <a:cs typeface="Times New Roman" panose="02020603050405020304" pitchFamily="18" charset="0"/>
              </a:rPr>
              <a:t> </a:t>
            </a:r>
          </a:p>
          <a:p>
            <a:pPr algn="ctr">
              <a:buFont typeface="Wingdings" panose="05000000000000000000" pitchFamily="2" charset="2"/>
              <a:buNone/>
            </a:pPr>
            <a:r>
              <a:rPr lang="ru-RU" altLang="ru-RU" sz="1800">
                <a:solidFill>
                  <a:srgbClr val="262626"/>
                </a:solidFill>
                <a:latin typeface="Times New Roman" panose="02020603050405020304" pitchFamily="18" charset="0"/>
                <a:cs typeface="Times New Roman" panose="02020603050405020304" pitchFamily="18" charset="0"/>
              </a:rPr>
              <a:t>Название работы </a:t>
            </a:r>
          </a:p>
          <a:p>
            <a:pPr algn="ctr">
              <a:buFont typeface="Wingdings" panose="05000000000000000000" pitchFamily="2" charset="2"/>
              <a:buNone/>
            </a:pPr>
            <a:r>
              <a:rPr lang="ru-RU" altLang="ru-RU" sz="1800">
                <a:solidFill>
                  <a:srgbClr val="262626"/>
                </a:solidFill>
                <a:latin typeface="Times New Roman" panose="02020603050405020304" pitchFamily="18" charset="0"/>
                <a:cs typeface="Times New Roman" panose="02020603050405020304" pitchFamily="18" charset="0"/>
              </a:rPr>
              <a:t>И.И. Иванов</a:t>
            </a:r>
          </a:p>
          <a:p>
            <a:pPr algn="ctr">
              <a:buFont typeface="Wingdings" panose="05000000000000000000" pitchFamily="2" charset="2"/>
              <a:buNone/>
            </a:pPr>
            <a:r>
              <a:rPr lang="en-US" altLang="ru-RU" sz="1800" u="sng">
                <a:solidFill>
                  <a:srgbClr val="262626"/>
                </a:solidFill>
                <a:latin typeface="Times New Roman" panose="02020603050405020304" pitchFamily="18" charset="0"/>
                <a:cs typeface="Times New Roman" panose="02020603050405020304" pitchFamily="18" charset="0"/>
                <a:hlinkClick r:id="rId2"/>
              </a:rPr>
              <a:t>iivanov</a:t>
            </a:r>
            <a:r>
              <a:rPr lang="ru-RU" altLang="ru-RU" sz="1800" u="sng">
                <a:solidFill>
                  <a:srgbClr val="262626"/>
                </a:solidFill>
                <a:latin typeface="Times New Roman" panose="02020603050405020304" pitchFamily="18" charset="0"/>
                <a:cs typeface="Times New Roman" panose="02020603050405020304" pitchFamily="18" charset="0"/>
                <a:hlinkClick r:id="rId2"/>
              </a:rPr>
              <a:t>@</a:t>
            </a:r>
            <a:r>
              <a:rPr lang="en-US" altLang="ru-RU" sz="1800" u="sng">
                <a:solidFill>
                  <a:srgbClr val="262626"/>
                </a:solidFill>
                <a:latin typeface="Times New Roman" panose="02020603050405020304" pitchFamily="18" charset="0"/>
                <a:cs typeface="Times New Roman" panose="02020603050405020304" pitchFamily="18" charset="0"/>
                <a:hlinkClick r:id="rId2"/>
              </a:rPr>
              <a:t>mail</a:t>
            </a:r>
            <a:r>
              <a:rPr lang="ru-RU" altLang="ru-RU" sz="1800" u="sng">
                <a:solidFill>
                  <a:srgbClr val="BAD16F"/>
                </a:solidFill>
                <a:latin typeface="Times New Roman" panose="02020603050405020304" pitchFamily="18" charset="0"/>
                <a:cs typeface="Times New Roman" panose="02020603050405020304" pitchFamily="18" charset="0"/>
                <a:hlinkClick r:id="rId2"/>
              </a:rPr>
              <a:t>.</a:t>
            </a:r>
            <a:r>
              <a:rPr lang="en-US" altLang="ru-RU" sz="1800" u="sng">
                <a:solidFill>
                  <a:srgbClr val="262626"/>
                </a:solidFill>
                <a:latin typeface="Times New Roman" panose="02020603050405020304" pitchFamily="18" charset="0"/>
                <a:cs typeface="Times New Roman" panose="02020603050405020304" pitchFamily="18" charset="0"/>
                <a:hlinkClick r:id="rId2"/>
              </a:rPr>
              <a:t>ru</a:t>
            </a:r>
            <a:endParaRPr lang="ru-RU" altLang="ru-RU" sz="1800">
              <a:solidFill>
                <a:srgbClr val="262626"/>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ru-RU" altLang="ru-RU" sz="1800">
                <a:solidFill>
                  <a:srgbClr val="262626"/>
                </a:solidFill>
                <a:latin typeface="Times New Roman" panose="02020603050405020304" pitchFamily="18" charset="0"/>
                <a:cs typeface="Times New Roman" panose="02020603050405020304" pitchFamily="18" charset="0"/>
              </a:rPr>
              <a:t>Научный руководитель: д.т.н., профессор А.А. Андреев</a:t>
            </a:r>
          </a:p>
          <a:p>
            <a:pPr algn="just">
              <a:buFont typeface="Wingdings" panose="05000000000000000000" pitchFamily="2" charset="2"/>
              <a:buNone/>
            </a:pPr>
            <a:r>
              <a:rPr lang="ru-RU" altLang="ru-RU" sz="1800">
                <a:solidFill>
                  <a:srgbClr val="262626"/>
                </a:solidFill>
                <a:latin typeface="Times New Roman" panose="02020603050405020304" pitchFamily="18" charset="0"/>
                <a:cs typeface="Times New Roman" panose="02020603050405020304" pitchFamily="18" charset="0"/>
              </a:rPr>
              <a:t>	В последние десятилетия при добыче, переработке и транспортировке нефти и газа…(текст) [1].</a:t>
            </a:r>
          </a:p>
          <a:p>
            <a:pPr>
              <a:buFont typeface="Wingdings" panose="05000000000000000000" pitchFamily="2" charset="2"/>
              <a:buNone/>
            </a:pPr>
            <a:br>
              <a:rPr lang="ru-RU" altLang="ru-RU" sz="1800">
                <a:latin typeface="Times New Roman" panose="02020603050405020304" pitchFamily="18" charset="0"/>
                <a:cs typeface="Times New Roman" panose="02020603050405020304" pitchFamily="18" charset="0"/>
              </a:rPr>
            </a:br>
            <a:endParaRPr lang="ru-RU" altLang="ru-RU"/>
          </a:p>
        </p:txBody>
      </p:sp>
      <p:pic>
        <p:nvPicPr>
          <p:cNvPr id="43012" name="Рисунок 1">
            <a:extLst>
              <a:ext uri="{FF2B5EF4-FFF2-40B4-BE49-F238E27FC236}">
                <a16:creationId xmlns:a16="http://schemas.microsoft.com/office/drawing/2014/main" id="{BA29144E-6AA9-1769-F71D-BF78AD84F0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0375" y="4933950"/>
            <a:ext cx="34734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7CD3B9B-A1F8-4E32-B775-8F31EC46E3EB}"/>
              </a:ext>
            </a:extLst>
          </p:cNvPr>
          <p:cNvSpPr>
            <a:spLocks noGrp="1"/>
          </p:cNvSpPr>
          <p:nvPr>
            <p:ph type="title"/>
          </p:nvPr>
        </p:nvSpPr>
        <p:spPr>
          <a:xfrm>
            <a:off x="673100" y="1003300"/>
            <a:ext cx="7691438" cy="938213"/>
          </a:xfrm>
        </p:spPr>
        <p:txBody>
          <a:bodyPr/>
          <a:lstStyle/>
          <a:p>
            <a:pPr eaLnBrk="1" hangingPunct="1"/>
            <a:r>
              <a:rPr lang="ru-RU" altLang="zh-CN" sz="4000">
                <a:solidFill>
                  <a:srgbClr val="293E00"/>
                </a:solidFill>
                <a:ea typeface="SimSun" panose="02010600030101010101" pitchFamily="2" charset="-122"/>
              </a:rPr>
              <a:t>СПАСИБО ЗА ВНИМАНИЕ!</a:t>
            </a:r>
            <a:endParaRPr lang="en-US" altLang="zh-CN" sz="4000">
              <a:solidFill>
                <a:srgbClr val="293E00"/>
              </a:solidFill>
              <a:ea typeface="SimSun" panose="02010600030101010101" pitchFamily="2" charset="-122"/>
            </a:endParaRPr>
          </a:p>
        </p:txBody>
      </p:sp>
      <p:pic>
        <p:nvPicPr>
          <p:cNvPr id="44035" name="Picture 2" descr="C:\Users\plotnikmm\Pictures\0_83bf3_244d7a47_M.gif">
            <a:extLst>
              <a:ext uri="{FF2B5EF4-FFF2-40B4-BE49-F238E27FC236}">
                <a16:creationId xmlns:a16="http://schemas.microsoft.com/office/drawing/2014/main" id="{A23B5B41-0606-36AF-21BD-A957E231AC5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89113"/>
            <a:ext cx="7821612"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a:extLst>
              <a:ext uri="{FF2B5EF4-FFF2-40B4-BE49-F238E27FC236}">
                <a16:creationId xmlns:a16="http://schemas.microsoft.com/office/drawing/2014/main" id="{25F4D9AC-4CC5-3DF6-E06D-4B7B1040EB39}"/>
              </a:ext>
            </a:extLst>
          </p:cNvPr>
          <p:cNvSpPr>
            <a:spLocks noGrp="1"/>
          </p:cNvSpPr>
          <p:nvPr>
            <p:ph type="title"/>
          </p:nvPr>
        </p:nvSpPr>
        <p:spPr/>
        <p:txBody>
          <a:bodyPr/>
          <a:lstStyle/>
          <a:p>
            <a:pPr algn="ctr"/>
            <a:r>
              <a:rPr lang="ru-RU" altLang="ru-RU" sz="2400">
                <a:latin typeface="Times New Roman" panose="02020603050405020304" pitchFamily="18" charset="0"/>
                <a:cs typeface="Times New Roman" panose="02020603050405020304" pitchFamily="18" charset="0"/>
              </a:rPr>
              <a:t>Для современных научных публикаций характерны следующие особенности</a:t>
            </a:r>
            <a:endParaRPr lang="ru-RU" altLang="ru-RU" sz="2400"/>
          </a:p>
        </p:txBody>
      </p:sp>
      <p:sp>
        <p:nvSpPr>
          <p:cNvPr id="8195" name="Объект 2">
            <a:extLst>
              <a:ext uri="{FF2B5EF4-FFF2-40B4-BE49-F238E27FC236}">
                <a16:creationId xmlns:a16="http://schemas.microsoft.com/office/drawing/2014/main" id="{85DBA73D-5E4C-7954-A11B-7517521A6FDF}"/>
              </a:ext>
            </a:extLst>
          </p:cNvPr>
          <p:cNvSpPr>
            <a:spLocks noGrp="1"/>
          </p:cNvSpPr>
          <p:nvPr>
            <p:ph idx="1"/>
          </p:nvPr>
        </p:nvSpPr>
        <p:spPr>
          <a:xfrm>
            <a:off x="830263" y="906463"/>
            <a:ext cx="7843837" cy="5256212"/>
          </a:xfrm>
        </p:spPr>
        <p:txBody>
          <a:bodyPr/>
          <a:lstStyle/>
          <a:p>
            <a:pPr algn="just">
              <a:defRPr/>
            </a:pPr>
            <a:r>
              <a:rPr lang="ru-RU" altLang="ru-RU" sz="1500" b="0">
                <a:solidFill>
                  <a:schemeClr val="tx1"/>
                </a:solidFill>
                <a:latin typeface="Times New Roman" pitchFamily="18" charset="0"/>
                <a:cs typeface="Times New Roman" pitchFamily="18" charset="0"/>
              </a:rPr>
              <a:t>Большинство журнальных статей об оригинальных исследованиях написаны в соответствии с определенным форматом: введение, методы, результаты и обсуждение (IMRAD </a:t>
            </a:r>
            <a:r>
              <a:rPr lang="ru-RU" altLang="ru-RU" sz="1500" b="0" err="1">
                <a:solidFill>
                  <a:schemeClr val="tx1"/>
                </a:solidFill>
                <a:latin typeface="Times New Roman" pitchFamily="18" charset="0"/>
                <a:cs typeface="Times New Roman" pitchFamily="18" charset="0"/>
              </a:rPr>
              <a:t>format</a:t>
            </a:r>
            <a:r>
              <a:rPr lang="ru-RU" altLang="ru-RU" sz="1500" b="0">
                <a:solidFill>
                  <a:schemeClr val="tx1"/>
                </a:solidFill>
                <a:latin typeface="Times New Roman" pitchFamily="18" charset="0"/>
                <a:cs typeface="Times New Roman" pitchFamily="18" charset="0"/>
              </a:rPr>
              <a:t>). </a:t>
            </a:r>
          </a:p>
          <a:p>
            <a:pPr algn="just">
              <a:defRPr/>
            </a:pPr>
            <a:r>
              <a:rPr lang="ru-RU" altLang="ru-RU" sz="1500" b="0">
                <a:solidFill>
                  <a:schemeClr val="tx1"/>
                </a:solidFill>
                <a:latin typeface="Times New Roman" pitchFamily="18" charset="0"/>
                <a:cs typeface="Times New Roman" pitchFamily="18" charset="0"/>
              </a:rPr>
              <a:t>В тексте публикаций имеются полные ссылки на другие научные работы, так что читатель может самостоятельно найти работу, на которую сделана ссылка (</a:t>
            </a:r>
            <a:r>
              <a:rPr lang="ru-RU" altLang="ru-RU" sz="1500" b="0" err="1">
                <a:solidFill>
                  <a:schemeClr val="tx1"/>
                </a:solidFill>
                <a:latin typeface="Times New Roman" pitchFamily="18" charset="0"/>
                <a:cs typeface="Times New Roman" pitchFamily="18" charset="0"/>
              </a:rPr>
              <a:t>references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citations</a:t>
            </a:r>
            <a:r>
              <a:rPr lang="ru-RU" altLang="ru-RU" sz="1500" b="0">
                <a:solidFill>
                  <a:schemeClr val="tx1"/>
                </a:solidFill>
                <a:latin typeface="Times New Roman" pitchFamily="18" charset="0"/>
                <a:cs typeface="Times New Roman" pitchFamily="18" charset="0"/>
              </a:rPr>
              <a:t>). </a:t>
            </a:r>
          </a:p>
          <a:p>
            <a:pPr algn="just">
              <a:defRPr/>
            </a:pPr>
            <a:r>
              <a:rPr lang="ru-RU" altLang="ru-RU" sz="1500" b="0">
                <a:solidFill>
                  <a:schemeClr val="tx1"/>
                </a:solidFill>
                <a:latin typeface="Times New Roman" pitchFamily="18" charset="0"/>
                <a:cs typeface="Times New Roman" pitchFamily="18" charset="0"/>
              </a:rPr>
              <a:t>В публикациях используются иллюстрации, которые описаны в тексте (</a:t>
            </a:r>
            <a:r>
              <a:rPr lang="ru-RU" altLang="ru-RU" sz="1500" b="0" err="1">
                <a:solidFill>
                  <a:schemeClr val="tx1"/>
                </a:solidFill>
                <a:latin typeface="Times New Roman" pitchFamily="18" charset="0"/>
                <a:cs typeface="Times New Roman" pitchFamily="18" charset="0"/>
              </a:rPr>
              <a:t>tables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charts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schematic</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diagrams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graphs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line-drawings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images</a:t>
            </a:r>
            <a:r>
              <a:rPr lang="ru-RU" altLang="ru-RU" sz="1500" b="0">
                <a:solidFill>
                  <a:schemeClr val="tx1"/>
                </a:solidFill>
                <a:latin typeface="Times New Roman" pitchFamily="18" charset="0"/>
                <a:cs typeface="Times New Roman" pitchFamily="18" charset="0"/>
              </a:rPr>
              <a:t>). </a:t>
            </a:r>
          </a:p>
          <a:p>
            <a:pPr algn="just">
              <a:defRPr/>
            </a:pPr>
            <a:r>
              <a:rPr lang="ru-RU" altLang="ru-RU" sz="1500" b="0">
                <a:solidFill>
                  <a:schemeClr val="tx1"/>
                </a:solidFill>
                <a:latin typeface="Times New Roman" pitchFamily="18" charset="0"/>
                <a:cs typeface="Times New Roman" pitchFamily="18" charset="0"/>
              </a:rPr>
              <a:t>Присутствует подробное описание того (методик, теоретических выкладок, рассуждений, статистическая обработка данных), как результаты были получены и каким образом автор(ы) пришли к выводам, изложенным в публикации (</a:t>
            </a:r>
            <a:r>
              <a:rPr lang="ru-RU" altLang="ru-RU" sz="1500" b="0" err="1">
                <a:solidFill>
                  <a:schemeClr val="tx1"/>
                </a:solidFill>
                <a:latin typeface="Times New Roman" pitchFamily="18" charset="0"/>
                <a:cs typeface="Times New Roman" pitchFamily="18" charset="0"/>
              </a:rPr>
              <a:t>methods</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materials</a:t>
            </a:r>
            <a:r>
              <a:rPr lang="ru-RU" altLang="ru-RU" sz="1500" b="0">
                <a:solidFill>
                  <a:schemeClr val="tx1"/>
                </a:solidFill>
                <a:latin typeface="Times New Roman" pitchFamily="18" charset="0"/>
                <a:cs typeface="Times New Roman" pitchFamily="18" charset="0"/>
              </a:rPr>
              <a:t>). </a:t>
            </a:r>
          </a:p>
          <a:p>
            <a:pPr algn="just">
              <a:defRPr/>
            </a:pPr>
            <a:r>
              <a:rPr lang="ru-RU" altLang="ru-RU" sz="1500" b="0">
                <a:solidFill>
                  <a:schemeClr val="tx1"/>
                </a:solidFill>
                <a:latin typeface="Times New Roman" pitchFamily="18" charset="0"/>
                <a:cs typeface="Times New Roman" pitchFamily="18" charset="0"/>
              </a:rPr>
              <a:t>Наибольшую ценность представляют публикации в рецензируемых журналах (</a:t>
            </a:r>
            <a:r>
              <a:rPr lang="ru-RU" altLang="ru-RU" sz="1500" b="0" err="1">
                <a:solidFill>
                  <a:schemeClr val="tx1"/>
                </a:solidFill>
                <a:latin typeface="Times New Roman" pitchFamily="18" charset="0"/>
                <a:cs typeface="Times New Roman" pitchFamily="18" charset="0"/>
              </a:rPr>
              <a:t>peer</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reviewed</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journals</a:t>
            </a:r>
            <a:r>
              <a:rPr lang="ru-RU" altLang="ru-RU" sz="1500" b="0">
                <a:solidFill>
                  <a:schemeClr val="tx1"/>
                </a:solidFill>
                <a:latin typeface="Times New Roman" pitchFamily="18" charset="0"/>
                <a:cs typeface="Times New Roman" pitchFamily="18" charset="0"/>
              </a:rPr>
              <a:t>). В таком журнале рукописи статей публикуются только после того, как будут критически рассмотрены и одобрены, по крайней мере, двумя специалистами (рецензентами). </a:t>
            </a:r>
          </a:p>
          <a:p>
            <a:pPr algn="just">
              <a:defRPr/>
            </a:pPr>
            <a:r>
              <a:rPr lang="ru-RU" altLang="ru-RU" sz="1500" b="0">
                <a:solidFill>
                  <a:schemeClr val="tx1"/>
                </a:solidFill>
                <a:latin typeface="Times New Roman" pitchFamily="18" charset="0"/>
                <a:cs typeface="Times New Roman" pitchFamily="18" charset="0"/>
              </a:rPr>
              <a:t>Публикация постоянно находится в открытом доступе для всех читателей без каких-либо ограничений (</a:t>
            </a:r>
            <a:r>
              <a:rPr lang="ru-RU" altLang="ru-RU" sz="1500" b="0" err="1">
                <a:solidFill>
                  <a:schemeClr val="tx1"/>
                </a:solidFill>
                <a:latin typeface="Times New Roman" pitchFamily="18" charset="0"/>
                <a:cs typeface="Times New Roman" pitchFamily="18" charset="0"/>
              </a:rPr>
              <a:t>permanent</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available</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for</a:t>
            </a:r>
            <a:r>
              <a:rPr lang="ru-RU" altLang="ru-RU" sz="1500" b="0">
                <a:solidFill>
                  <a:schemeClr val="tx1"/>
                </a:solidFill>
                <a:latin typeface="Times New Roman" pitchFamily="18" charset="0"/>
                <a:cs typeface="Times New Roman" pitchFamily="18" charset="0"/>
              </a:rPr>
              <a:t> </a:t>
            </a:r>
            <a:r>
              <a:rPr lang="ru-RU" altLang="ru-RU" sz="1500" b="0" err="1">
                <a:solidFill>
                  <a:schemeClr val="tx1"/>
                </a:solidFill>
                <a:latin typeface="Times New Roman" pitchFamily="18" charset="0"/>
                <a:cs typeface="Times New Roman" pitchFamily="18" charset="0"/>
              </a:rPr>
              <a:t>public</a:t>
            </a:r>
            <a:r>
              <a:rPr lang="ru-RU" altLang="ru-RU" sz="1500" b="0">
                <a:solidFill>
                  <a:schemeClr val="tx1"/>
                </a:solidFill>
                <a:latin typeface="Times New Roman" pitchFamily="18" charset="0"/>
                <a:cs typeface="Times New Roman" pitchFamily="18" charset="0"/>
              </a:rPr>
              <a:t>). </a:t>
            </a:r>
          </a:p>
          <a:p>
            <a:pPr marL="0" indent="0" algn="just">
              <a:buFont typeface="Wingdings" panose="05000000000000000000" pitchFamily="2" charset="2"/>
              <a:buNone/>
              <a:defRPr/>
            </a:pPr>
            <a:endParaRPr lang="ru-RU" sz="1400" b="0" i="1">
              <a:solidFill>
                <a:schemeClr val="accent4"/>
              </a:solidFill>
              <a:latin typeface="Times New Roman" panose="02020603050405020304" pitchFamily="18" charset="0"/>
              <a:cs typeface="Times New Roman" panose="02020603050405020304" pitchFamily="18" charset="0"/>
            </a:endParaRPr>
          </a:p>
        </p:txBody>
      </p:sp>
      <p:pic>
        <p:nvPicPr>
          <p:cNvPr id="7172" name="Рисунок 1">
            <a:extLst>
              <a:ext uri="{FF2B5EF4-FFF2-40B4-BE49-F238E27FC236}">
                <a16:creationId xmlns:a16="http://schemas.microsoft.com/office/drawing/2014/main" id="{D28E9BEF-DAC5-784D-5E7A-0D552CBA36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76810" y="5159307"/>
            <a:ext cx="2467178" cy="162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Заголовок 1">
            <a:extLst>
              <a:ext uri="{FF2B5EF4-FFF2-40B4-BE49-F238E27FC236}">
                <a16:creationId xmlns:a16="http://schemas.microsoft.com/office/drawing/2014/main" id="{40D55B41-6A9B-9C55-40C4-939E82622202}"/>
              </a:ext>
            </a:extLst>
          </p:cNvPr>
          <p:cNvSpPr>
            <a:spLocks noGrp="1"/>
          </p:cNvSpPr>
          <p:nvPr>
            <p:ph type="title"/>
          </p:nvPr>
        </p:nvSpPr>
        <p:spPr/>
        <p:txBody>
          <a:bodyPr/>
          <a:lstStyle/>
          <a:p>
            <a:pPr algn="ctr"/>
            <a:r>
              <a:rPr lang="ru-RU" altLang="ru-RU">
                <a:latin typeface="Times New Roman" panose="02020603050405020304" pitchFamily="18" charset="0"/>
                <a:cs typeface="Times New Roman" panose="02020603050405020304" pitchFamily="18" charset="0"/>
              </a:rPr>
              <a:t>Общий план построения статьи</a:t>
            </a:r>
          </a:p>
        </p:txBody>
      </p:sp>
      <p:sp>
        <p:nvSpPr>
          <p:cNvPr id="9219" name="Объект 2">
            <a:extLst>
              <a:ext uri="{FF2B5EF4-FFF2-40B4-BE49-F238E27FC236}">
                <a16:creationId xmlns:a16="http://schemas.microsoft.com/office/drawing/2014/main" id="{49C27C44-F6AF-B5E6-7C1B-CB70D25AEC71}"/>
              </a:ext>
            </a:extLst>
          </p:cNvPr>
          <p:cNvSpPr>
            <a:spLocks noGrp="1"/>
          </p:cNvSpPr>
          <p:nvPr>
            <p:ph idx="1"/>
          </p:nvPr>
        </p:nvSpPr>
        <p:spPr>
          <a:xfrm>
            <a:off x="388938" y="898525"/>
            <a:ext cx="8488362" cy="5656263"/>
          </a:xfrm>
        </p:spPr>
        <p:txBody>
          <a:bodyPr/>
          <a:lstStyle/>
          <a:p>
            <a:pPr algn="just">
              <a:buFontTx/>
              <a:buAutoNum type="arabicPeriod"/>
              <a:defRPr/>
            </a:pPr>
            <a:r>
              <a:rPr lang="ru-RU" altLang="ru-RU" sz="1400" b="0">
                <a:solidFill>
                  <a:schemeClr val="tx1"/>
                </a:solidFill>
                <a:latin typeface="Times New Roman" pitchFamily="18" charset="0"/>
                <a:cs typeface="Times New Roman" pitchFamily="18" charset="0"/>
              </a:rPr>
              <a:t>Сформулируйте проблему, вопрос, который вы будете рассматривать в статье.</a:t>
            </a:r>
          </a:p>
          <a:p>
            <a:pPr algn="just">
              <a:buFontTx/>
              <a:buAutoNum type="arabicPeriod"/>
              <a:defRPr/>
            </a:pPr>
            <a:r>
              <a:rPr lang="ru-RU" altLang="ru-RU" sz="1400" b="0">
                <a:solidFill>
                  <a:schemeClr val="tx1"/>
                </a:solidFill>
                <a:latin typeface="Times New Roman" pitchFamily="18" charset="0"/>
                <a:cs typeface="Times New Roman" pitchFamily="18" charset="0"/>
              </a:rPr>
              <a:t>Определите тему. Необходимо выбирать ту тему, в которой вы хорошо разбираетесь. Трудно добиться цельности и ясности изложения, если автор не продумает общий план построения статьи. </a:t>
            </a:r>
          </a:p>
          <a:p>
            <a:pPr algn="just">
              <a:buFontTx/>
              <a:buAutoNum type="arabicPeriod"/>
              <a:defRPr/>
            </a:pPr>
            <a:r>
              <a:rPr lang="ru-RU" altLang="ru-RU" sz="1400" b="0">
                <a:solidFill>
                  <a:schemeClr val="tx1"/>
                </a:solidFill>
                <a:latin typeface="Times New Roman" pitchFamily="18" charset="0"/>
                <a:cs typeface="Times New Roman" pitchFamily="18" charset="0"/>
              </a:rPr>
              <a:t>Определитесь, готовы ли вы приступить к написанию статьи и можно ли ее публиковать в открытой печати. Если у вас уже есть материалы, тексты, вы работали по данной проблеме раньше, тщательно изучите все свои черновики, перечитайте прошлые публикации.</a:t>
            </a:r>
          </a:p>
          <a:p>
            <a:pPr algn="just">
              <a:buFontTx/>
              <a:buAutoNum type="arabicPeriod"/>
              <a:defRPr/>
            </a:pPr>
            <a:r>
              <a:rPr lang="ru-RU" altLang="ru-RU" sz="1400" b="0">
                <a:solidFill>
                  <a:schemeClr val="tx1"/>
                </a:solidFill>
                <a:latin typeface="Times New Roman" pitchFamily="18" charset="0"/>
                <a:cs typeface="Times New Roman" pitchFamily="18" charset="0"/>
              </a:rPr>
              <a:t>Составьте подробный план построения статьи. </a:t>
            </a:r>
          </a:p>
          <a:p>
            <a:pPr algn="just">
              <a:buFontTx/>
              <a:buAutoNum type="arabicPeriod"/>
              <a:defRPr/>
            </a:pPr>
            <a:r>
              <a:rPr lang="ru-RU" altLang="ru-RU" sz="1400" b="0">
                <a:solidFill>
                  <a:schemeClr val="tx1"/>
                </a:solidFill>
                <a:latin typeface="Times New Roman" pitchFamily="18" charset="0"/>
                <a:cs typeface="Times New Roman" pitchFamily="18" charset="0"/>
              </a:rPr>
              <a:t>Разыщите всю необходимую информацию (статьи, книги, патенты и др.) и проанализируйте ее. Обратите внимание на новые материалы. Желательно, чтобы в научной статье присутствовали ссылки на работы, опубликованные в течение последнего года. Ищите материалы не только в отдельных научных книгах, но и в периодической печати: журналах, сборниках. Много оригинальных материалов содержат сборники конференций.</a:t>
            </a:r>
          </a:p>
          <a:p>
            <a:pPr algn="just">
              <a:buFontTx/>
              <a:buAutoNum type="arabicPeriod"/>
              <a:defRPr/>
            </a:pPr>
            <a:r>
              <a:rPr lang="ru-RU" altLang="ru-RU" sz="1400" b="0">
                <a:solidFill>
                  <a:schemeClr val="tx1"/>
                </a:solidFill>
                <a:latin typeface="Times New Roman" pitchFamily="18" charset="0"/>
                <a:cs typeface="Times New Roman" pitchFamily="18" charset="0"/>
              </a:rPr>
              <a:t>Напишите введение, в котором сформулируйте необходимость проведения работы и ее основные направления. </a:t>
            </a:r>
          </a:p>
          <a:p>
            <a:pPr algn="just">
              <a:buFontTx/>
              <a:buAutoNum type="arabicPeriod"/>
              <a:defRPr/>
            </a:pPr>
            <a:r>
              <a:rPr lang="ru-RU" altLang="ru-RU" sz="1400" b="0">
                <a:solidFill>
                  <a:schemeClr val="tx1"/>
                </a:solidFill>
                <a:latin typeface="Times New Roman" pitchFamily="18" charset="0"/>
                <a:cs typeface="Times New Roman" pitchFamily="18" charset="0"/>
              </a:rPr>
              <a:t>Поработайте над названием статьи. </a:t>
            </a:r>
          </a:p>
          <a:p>
            <a:pPr algn="just">
              <a:buFontTx/>
              <a:buAutoNum type="arabicPeriod"/>
              <a:defRPr/>
            </a:pPr>
            <a:r>
              <a:rPr lang="ru-RU" altLang="ru-RU" sz="1400" b="0">
                <a:solidFill>
                  <a:schemeClr val="tx1"/>
                </a:solidFill>
                <a:latin typeface="Times New Roman" pitchFamily="18" charset="0"/>
                <a:cs typeface="Times New Roman" pitchFamily="18" charset="0"/>
              </a:rPr>
              <a:t>В основной части статьи опишите методику исследования, полученные результаты. </a:t>
            </a:r>
          </a:p>
          <a:p>
            <a:pPr algn="just">
              <a:buFontTx/>
              <a:buAutoNum type="arabicPeriod"/>
              <a:defRPr/>
            </a:pPr>
            <a:r>
              <a:rPr lang="ru-RU" altLang="ru-RU" sz="1400" b="0">
                <a:solidFill>
                  <a:schemeClr val="tx1"/>
                </a:solidFill>
                <a:latin typeface="Times New Roman" pitchFamily="18" charset="0"/>
                <a:cs typeface="Times New Roman" pitchFamily="18" charset="0"/>
              </a:rPr>
              <a:t>Сделайте выводы. </a:t>
            </a:r>
          </a:p>
          <a:p>
            <a:pPr algn="just">
              <a:buFontTx/>
              <a:buAutoNum type="arabicPeriod"/>
              <a:defRPr/>
            </a:pPr>
            <a:r>
              <a:rPr lang="ru-RU" altLang="ru-RU" sz="1400" b="0">
                <a:solidFill>
                  <a:schemeClr val="tx1"/>
                </a:solidFill>
                <a:latin typeface="Times New Roman" pitchFamily="18" charset="0"/>
                <a:cs typeface="Times New Roman" pitchFamily="18" charset="0"/>
              </a:rPr>
              <a:t>Составьте список литературы. </a:t>
            </a:r>
          </a:p>
          <a:p>
            <a:pPr algn="just">
              <a:buFontTx/>
              <a:buAutoNum type="arabicPeriod"/>
              <a:defRPr/>
            </a:pPr>
            <a:r>
              <a:rPr lang="ru-RU" altLang="ru-RU" sz="1400" b="0">
                <a:solidFill>
                  <a:schemeClr val="tx1"/>
                </a:solidFill>
                <a:latin typeface="Times New Roman" pitchFamily="18" charset="0"/>
                <a:cs typeface="Times New Roman" pitchFamily="18" charset="0"/>
              </a:rPr>
              <a:t>Напишите аннотацию. </a:t>
            </a:r>
          </a:p>
          <a:p>
            <a:pPr algn="just">
              <a:buFontTx/>
              <a:buAutoNum type="arabicPeriod"/>
              <a:defRPr/>
            </a:pPr>
            <a:r>
              <a:rPr lang="ru-RU" altLang="ru-RU" sz="1400" b="0">
                <a:solidFill>
                  <a:schemeClr val="tx1"/>
                </a:solidFill>
                <a:latin typeface="Times New Roman" pitchFamily="18" charset="0"/>
                <a:cs typeface="Times New Roman" pitchFamily="18" charset="0"/>
              </a:rPr>
              <a:t>Проведите авторское редактирование. Сократите все, что не несет полезной информации, вычеркните лишние слова, непонятные термины, неясности. </a:t>
            </a:r>
          </a:p>
          <a:p>
            <a:pPr marL="0" indent="0" algn="just">
              <a:buFont typeface="Wingdings" panose="05000000000000000000" pitchFamily="2" charset="2"/>
              <a:buNone/>
              <a:defRPr/>
            </a:pPr>
            <a:endParaRPr lang="ru-RU" altLang="ru-RU" sz="1400" b="0" i="1">
              <a:solidFill>
                <a:schemeClr val="tx1"/>
              </a:solidFill>
              <a:latin typeface="Times New Roman" pitchFamily="18" charset="0"/>
              <a:cs typeface="Times New Roman" pitchFamily="18" charset="0"/>
            </a:endParaRPr>
          </a:p>
          <a:p>
            <a:pPr algn="just">
              <a:buFontTx/>
              <a:buAutoNum type="arabicPeriod"/>
              <a:defRPr/>
            </a:pPr>
            <a:endParaRPr lang="ru-RU" altLang="ru-RU" sz="1400" b="0">
              <a:solidFill>
                <a:schemeClr val="tx1"/>
              </a:solidFill>
              <a:latin typeface="Arial Narrow" pitchFamily="34" charset="0"/>
              <a:cs typeface="Times New Roman" pitchFamily="18" charset="0"/>
            </a:endParaRPr>
          </a:p>
          <a:p>
            <a:pPr algn="just">
              <a:buFontTx/>
              <a:buAutoNum type="arabicPeriod"/>
              <a:defRPr/>
            </a:pPr>
            <a:endParaRPr lang="ru-RU" altLang="ru-RU" sz="1400">
              <a:solidFill>
                <a:schemeClr val="tx1"/>
              </a:solidFill>
              <a:latin typeface="Times New Roman" pitchFamily="18" charset="0"/>
              <a:cs typeface="Times New Roman" pitchFamily="18" charset="0"/>
            </a:endParaRPr>
          </a:p>
          <a:p>
            <a:pPr>
              <a:defRPr/>
            </a:pPr>
            <a:endParaRPr lang="ru-RU" altLang="ru-RU">
              <a:solidFill>
                <a:schemeClr val="tx1"/>
              </a:solidFill>
            </a:endParaRPr>
          </a:p>
        </p:txBody>
      </p:sp>
      <p:pic>
        <p:nvPicPr>
          <p:cNvPr id="8196" name="Рисунок 1">
            <a:extLst>
              <a:ext uri="{FF2B5EF4-FFF2-40B4-BE49-F238E27FC236}">
                <a16:creationId xmlns:a16="http://schemas.microsoft.com/office/drawing/2014/main" id="{286F8275-BD73-53B6-6BDE-547E0E4923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6838" y="5683250"/>
            <a:ext cx="25796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Заголовок 1">
            <a:extLst>
              <a:ext uri="{FF2B5EF4-FFF2-40B4-BE49-F238E27FC236}">
                <a16:creationId xmlns:a16="http://schemas.microsoft.com/office/drawing/2014/main" id="{4398A39D-CD89-5871-A187-68B637A61639}"/>
              </a:ext>
            </a:extLst>
          </p:cNvPr>
          <p:cNvSpPr>
            <a:spLocks noGrp="1"/>
          </p:cNvSpPr>
          <p:nvPr>
            <p:ph type="title"/>
          </p:nvPr>
        </p:nvSpPr>
        <p:spPr/>
        <p:txBody>
          <a:bodyPr/>
          <a:lstStyle/>
          <a:p>
            <a:pPr algn="ctr"/>
            <a:r>
              <a:rPr lang="ru-RU" altLang="ru-RU" sz="3600">
                <a:latin typeface="Times New Roman" panose="02020603050405020304" pitchFamily="18" charset="0"/>
                <a:cs typeface="Times New Roman" panose="02020603050405020304" pitchFamily="18" charset="0"/>
              </a:rPr>
              <a:t>Составные части статьи: </a:t>
            </a:r>
          </a:p>
        </p:txBody>
      </p:sp>
      <p:sp>
        <p:nvSpPr>
          <p:cNvPr id="3" name="Объект 2">
            <a:extLst>
              <a:ext uri="{FF2B5EF4-FFF2-40B4-BE49-F238E27FC236}">
                <a16:creationId xmlns:a16="http://schemas.microsoft.com/office/drawing/2014/main" id="{DF6FC8FF-6B61-D82D-588B-C0D7D5330970}"/>
              </a:ext>
            </a:extLst>
          </p:cNvPr>
          <p:cNvSpPr>
            <a:spLocks noGrp="1"/>
          </p:cNvSpPr>
          <p:nvPr>
            <p:ph idx="1"/>
          </p:nvPr>
        </p:nvSpPr>
        <p:spPr>
          <a:xfrm>
            <a:off x="468313" y="865188"/>
            <a:ext cx="8229600" cy="5503862"/>
          </a:xfrm>
        </p:spPr>
        <p:txBody>
          <a:bodyPr/>
          <a:lstStyle/>
          <a:p>
            <a:pPr marL="0" indent="0">
              <a:buFontTx/>
              <a:buNone/>
              <a:defRPr/>
            </a:pPr>
            <a:endParaRPr lang="ru-RU">
              <a:solidFill>
                <a:schemeClr val="tx1"/>
              </a:solidFill>
              <a:latin typeface="Times New Roman" panose="02020603050405020304" pitchFamily="18" charset="0"/>
              <a:cs typeface="Times New Roman" panose="02020603050405020304" pitchFamily="18" charset="0"/>
            </a:endParaRPr>
          </a:p>
          <a:p>
            <a:pPr>
              <a:defRPr/>
            </a:pPr>
            <a:r>
              <a:rPr lang="ru-RU" sz="1800" b="0">
                <a:solidFill>
                  <a:schemeClr val="tx1"/>
                </a:solidFill>
                <a:latin typeface="Times New Roman" panose="02020603050405020304" pitchFamily="18" charset="0"/>
                <a:cs typeface="Times New Roman" panose="02020603050405020304" pitchFamily="18" charset="0"/>
              </a:rPr>
              <a:t>Аннотация, ключевые слова.</a:t>
            </a:r>
          </a:p>
          <a:p>
            <a:pPr>
              <a:defRPr/>
            </a:pPr>
            <a:r>
              <a:rPr lang="ru-RU" sz="1800" b="0">
                <a:solidFill>
                  <a:schemeClr val="tx1"/>
                </a:solidFill>
                <a:latin typeface="Times New Roman" panose="02020603050405020304" pitchFamily="18" charset="0"/>
                <a:cs typeface="Times New Roman" panose="02020603050405020304" pitchFamily="18" charset="0"/>
              </a:rPr>
              <a:t>Вводная часть (введение).</a:t>
            </a:r>
          </a:p>
          <a:p>
            <a:pPr>
              <a:defRPr/>
            </a:pPr>
            <a:r>
              <a:rPr lang="ru-RU" sz="1800" b="0">
                <a:solidFill>
                  <a:schemeClr val="tx1"/>
                </a:solidFill>
                <a:latin typeface="Times New Roman" panose="02020603050405020304" pitchFamily="18" charset="0"/>
                <a:cs typeface="Times New Roman" panose="02020603050405020304" pitchFamily="18" charset="0"/>
              </a:rPr>
              <a:t>Основная часть (методика исследования, полученные результаты).</a:t>
            </a:r>
          </a:p>
          <a:p>
            <a:pPr>
              <a:defRPr/>
            </a:pPr>
            <a:r>
              <a:rPr lang="ru-RU" sz="1800" b="0">
                <a:solidFill>
                  <a:schemeClr val="tx1"/>
                </a:solidFill>
                <a:latin typeface="Times New Roman" panose="02020603050405020304" pitchFamily="18" charset="0"/>
                <a:cs typeface="Times New Roman" panose="02020603050405020304" pitchFamily="18" charset="0"/>
              </a:rPr>
              <a:t>Выводы (заключение).</a:t>
            </a:r>
          </a:p>
          <a:p>
            <a:pPr>
              <a:defRPr/>
            </a:pPr>
            <a:r>
              <a:rPr lang="ru-RU" sz="1800" b="0">
                <a:solidFill>
                  <a:schemeClr val="tx1"/>
                </a:solidFill>
                <a:latin typeface="Times New Roman" panose="02020603050405020304" pitchFamily="18" charset="0"/>
                <a:cs typeface="Times New Roman" panose="02020603050405020304" pitchFamily="18" charset="0"/>
              </a:rPr>
              <a:t>Список литературы (литература).</a:t>
            </a:r>
          </a:p>
          <a:p>
            <a:pPr>
              <a:defRPr/>
            </a:pPr>
            <a:endParaRPr lang="ru-RU" sz="1800" b="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ru-RU" altLang="ru-RU" sz="1800">
              <a:solidFill>
                <a:schemeClr val="accent2">
                  <a:lumMod val="25000"/>
                </a:schemeClr>
              </a:solidFill>
              <a:latin typeface="Times New Roman" pitchFamily="18" charset="0"/>
              <a:cs typeface="Times New Roman" pitchFamily="18" charset="0"/>
            </a:endParaRPr>
          </a:p>
          <a:p>
            <a:pPr marL="0" indent="0">
              <a:buFont typeface="Wingdings" panose="05000000000000000000" pitchFamily="2" charset="2"/>
              <a:buNone/>
              <a:defRPr/>
            </a:pPr>
            <a:endParaRPr lang="ru-RU" altLang="ru-RU" sz="1800">
              <a:solidFill>
                <a:schemeClr val="accent2">
                  <a:lumMod val="25000"/>
                </a:schemeClr>
              </a:solidFill>
              <a:latin typeface="Times New Roman" pitchFamily="18" charset="0"/>
              <a:cs typeface="Times New Roman" pitchFamily="18" charset="0"/>
            </a:endParaRPr>
          </a:p>
          <a:p>
            <a:pPr marL="0" indent="0">
              <a:buFont typeface="Wingdings" panose="05000000000000000000" pitchFamily="2" charset="2"/>
              <a:buNone/>
              <a:defRPr/>
            </a:pPr>
            <a:r>
              <a:rPr lang="ru-RU" sz="1800" b="0">
                <a:solidFill>
                  <a:schemeClr val="tx1"/>
                </a:solidFill>
                <a:latin typeface="Times New Roman" panose="02020603050405020304" pitchFamily="18" charset="0"/>
                <a:cs typeface="Times New Roman" panose="02020603050405020304" pitchFamily="18" charset="0"/>
              </a:rPr>
              <a:t> </a:t>
            </a:r>
          </a:p>
          <a:p>
            <a:pPr>
              <a:defRPr/>
            </a:pPr>
            <a:endParaRPr lang="ru-RU">
              <a:solidFill>
                <a:schemeClr val="tx1"/>
              </a:solidFill>
            </a:endParaRPr>
          </a:p>
        </p:txBody>
      </p:sp>
      <p:pic>
        <p:nvPicPr>
          <p:cNvPr id="9220" name="Рисунок 1">
            <a:extLst>
              <a:ext uri="{FF2B5EF4-FFF2-40B4-BE49-F238E27FC236}">
                <a16:creationId xmlns:a16="http://schemas.microsoft.com/office/drawing/2014/main" id="{EA036728-784B-26A8-DB98-BD824E8BB0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4311650"/>
            <a:ext cx="347345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a:extLst>
              <a:ext uri="{FF2B5EF4-FFF2-40B4-BE49-F238E27FC236}">
                <a16:creationId xmlns:a16="http://schemas.microsoft.com/office/drawing/2014/main" id="{313322D5-8216-6AFB-D8AF-5F6CFBBF8007}"/>
              </a:ext>
            </a:extLst>
          </p:cNvPr>
          <p:cNvSpPr>
            <a:spLocks noGrp="1"/>
          </p:cNvSpPr>
          <p:nvPr>
            <p:ph type="title"/>
          </p:nvPr>
        </p:nvSpPr>
        <p:spPr>
          <a:xfrm>
            <a:off x="457200" y="242888"/>
            <a:ext cx="8229600" cy="720725"/>
          </a:xfrm>
        </p:spPr>
        <p:txBody>
          <a:bodyPr/>
          <a:lstStyle/>
          <a:p>
            <a:pPr algn="ctr"/>
            <a:r>
              <a:rPr lang="ru-RU" altLang="ru-RU" sz="2800">
                <a:latin typeface="Times New Roman" panose="02020603050405020304" pitchFamily="18" charset="0"/>
                <a:cs typeface="Times New Roman" panose="02020603050405020304" pitchFamily="18" charset="0"/>
              </a:rPr>
              <a:t>Формат </a:t>
            </a:r>
            <a:r>
              <a:rPr lang="en-US" altLang="ru-RU" sz="2800">
                <a:latin typeface="Times New Roman" panose="02020603050405020304" pitchFamily="18" charset="0"/>
                <a:cs typeface="Times New Roman" panose="02020603050405020304" pitchFamily="18" charset="0"/>
              </a:rPr>
              <a:t>IMRAD (Introduction, Methods, Results, and Discussion)</a:t>
            </a:r>
            <a:br>
              <a:rPr lang="ru-RU" altLang="ru-RU" sz="2800">
                <a:latin typeface="Times New Roman" panose="02020603050405020304" pitchFamily="18" charset="0"/>
                <a:cs typeface="Times New Roman" panose="02020603050405020304" pitchFamily="18" charset="0"/>
              </a:rPr>
            </a:br>
            <a:endParaRPr lang="ru-RU" altLang="ru-RU" sz="280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EF23536-BF65-CBCB-3043-377499612C73}"/>
              </a:ext>
            </a:extLst>
          </p:cNvPr>
          <p:cNvSpPr>
            <a:spLocks noGrp="1"/>
          </p:cNvSpPr>
          <p:nvPr>
            <p:ph idx="1"/>
          </p:nvPr>
        </p:nvSpPr>
        <p:spPr>
          <a:xfrm>
            <a:off x="830263" y="922338"/>
            <a:ext cx="7843837" cy="5470525"/>
          </a:xfrm>
        </p:spPr>
        <p:txBody>
          <a:bodyPr/>
          <a:lstStyle/>
          <a:p>
            <a:pPr algn="just">
              <a:defRPr/>
            </a:pPr>
            <a:r>
              <a:rPr lang="ru-RU" sz="1600" b="0">
                <a:solidFill>
                  <a:schemeClr val="tx1"/>
                </a:solidFill>
                <a:latin typeface="Times New Roman" pitchFamily="18" charset="0"/>
                <a:cs typeface="Times New Roman" pitchFamily="18" charset="0"/>
              </a:rPr>
              <a:t>Название – </a:t>
            </a:r>
            <a:r>
              <a:rPr lang="en-US" sz="1600" b="0">
                <a:solidFill>
                  <a:schemeClr val="tx1"/>
                </a:solidFill>
                <a:latin typeface="Times New Roman" pitchFamily="18" charset="0"/>
                <a:cs typeface="Times New Roman" pitchFamily="18" charset="0"/>
              </a:rPr>
              <a:t>Title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Реферат – </a:t>
            </a:r>
            <a:r>
              <a:rPr lang="en-US" sz="1600" b="0">
                <a:solidFill>
                  <a:schemeClr val="tx1"/>
                </a:solidFill>
                <a:latin typeface="Times New Roman" pitchFamily="18" charset="0"/>
                <a:cs typeface="Times New Roman" pitchFamily="18" charset="0"/>
              </a:rPr>
              <a:t>Abstract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Введение – </a:t>
            </a:r>
            <a:r>
              <a:rPr lang="en-US" sz="1600" b="0">
                <a:solidFill>
                  <a:schemeClr val="tx1"/>
                </a:solidFill>
                <a:latin typeface="Times New Roman" pitchFamily="18" charset="0"/>
                <a:cs typeface="Times New Roman" pitchFamily="18" charset="0"/>
              </a:rPr>
              <a:t>Introduction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Методы – </a:t>
            </a:r>
            <a:r>
              <a:rPr lang="en-US" sz="1600" b="0">
                <a:solidFill>
                  <a:schemeClr val="tx1"/>
                </a:solidFill>
                <a:latin typeface="Times New Roman" pitchFamily="18" charset="0"/>
                <a:cs typeface="Times New Roman" pitchFamily="18" charset="0"/>
              </a:rPr>
              <a:t>Materials and Methods (Theoretical basis)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Результаты – </a:t>
            </a:r>
            <a:r>
              <a:rPr lang="en-US" sz="1600" b="0">
                <a:solidFill>
                  <a:schemeClr val="tx1"/>
                </a:solidFill>
                <a:latin typeface="Times New Roman" pitchFamily="18" charset="0"/>
                <a:cs typeface="Times New Roman" pitchFamily="18" charset="0"/>
              </a:rPr>
              <a:t>Results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Обсуждение – </a:t>
            </a:r>
            <a:r>
              <a:rPr lang="en-US" sz="1600" b="0">
                <a:solidFill>
                  <a:schemeClr val="tx1"/>
                </a:solidFill>
                <a:latin typeface="Times New Roman" pitchFamily="18" charset="0"/>
                <a:cs typeface="Times New Roman" pitchFamily="18" charset="0"/>
              </a:rPr>
              <a:t>Discussion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Благодарности – </a:t>
            </a:r>
            <a:r>
              <a:rPr lang="en-US" sz="1600" b="0">
                <a:solidFill>
                  <a:schemeClr val="tx1"/>
                </a:solidFill>
                <a:latin typeface="Times New Roman" pitchFamily="18" charset="0"/>
                <a:cs typeface="Times New Roman" pitchFamily="18" charset="0"/>
              </a:rPr>
              <a:t>Acknowledgements </a:t>
            </a:r>
            <a:endParaRPr lang="ru-RU" sz="1600" b="0">
              <a:solidFill>
                <a:schemeClr val="tx1"/>
              </a:solidFill>
              <a:latin typeface="Times New Roman" pitchFamily="18" charset="0"/>
              <a:cs typeface="Times New Roman" pitchFamily="18" charset="0"/>
            </a:endParaRPr>
          </a:p>
          <a:p>
            <a:pPr algn="just">
              <a:defRPr/>
            </a:pPr>
            <a:r>
              <a:rPr lang="ru-RU" sz="1600" b="0">
                <a:solidFill>
                  <a:schemeClr val="tx1"/>
                </a:solidFill>
                <a:latin typeface="Times New Roman" pitchFamily="18" charset="0"/>
                <a:cs typeface="Times New Roman" pitchFamily="18" charset="0"/>
              </a:rPr>
              <a:t>Список литературы – </a:t>
            </a:r>
            <a:r>
              <a:rPr lang="en-US" sz="1600" b="0">
                <a:solidFill>
                  <a:schemeClr val="tx1"/>
                </a:solidFill>
                <a:latin typeface="Times New Roman" pitchFamily="18" charset="0"/>
                <a:cs typeface="Times New Roman" pitchFamily="18" charset="0"/>
              </a:rPr>
              <a:t>References</a:t>
            </a:r>
            <a:endParaRPr lang="ru-RU" sz="1600" b="0">
              <a:solidFill>
                <a:schemeClr val="tx1"/>
              </a:solidFill>
              <a:latin typeface="Times New Roman" pitchFamily="18" charset="0"/>
              <a:cs typeface="Times New Roman" pitchFamily="18" charset="0"/>
            </a:endParaRPr>
          </a:p>
          <a:p>
            <a:pPr marL="0" indent="0" algn="just">
              <a:buFontTx/>
              <a:buNone/>
              <a:defRPr/>
            </a:pPr>
            <a:r>
              <a:rPr lang="ru-RU" sz="1400" b="0">
                <a:solidFill>
                  <a:schemeClr val="tx1"/>
                </a:solidFill>
                <a:latin typeface="Times New Roman" pitchFamily="18" charset="0"/>
                <a:cs typeface="Times New Roman" pitchFamily="18" charset="0"/>
              </a:rPr>
              <a:t>	Разделы статьи как бы отвечают на естественные вопросы. Первый вопрос – </a:t>
            </a:r>
            <a:r>
              <a:rPr lang="ru-RU" sz="1400">
                <a:solidFill>
                  <a:schemeClr val="tx1"/>
                </a:solidFill>
                <a:latin typeface="Times New Roman" pitchFamily="18" charset="0"/>
                <a:cs typeface="Times New Roman" pitchFamily="18" charset="0"/>
              </a:rPr>
              <a:t>какой проблеме посвящено исследование</a:t>
            </a:r>
            <a:r>
              <a:rPr lang="ru-RU" sz="1400" b="0">
                <a:solidFill>
                  <a:schemeClr val="tx1"/>
                </a:solidFill>
                <a:latin typeface="Times New Roman" pitchFamily="18" charset="0"/>
                <a:cs typeface="Times New Roman" pitchFamily="18" charset="0"/>
              </a:rPr>
              <a:t>? Ответ должен содержаться во </a:t>
            </a:r>
            <a:r>
              <a:rPr lang="ru-RU" sz="1400" b="0" u="sng">
                <a:solidFill>
                  <a:schemeClr val="tx1"/>
                </a:solidFill>
                <a:latin typeface="Times New Roman" pitchFamily="18" charset="0"/>
                <a:cs typeface="Times New Roman" pitchFamily="18" charset="0"/>
              </a:rPr>
              <a:t>Введении</a:t>
            </a:r>
            <a:r>
              <a:rPr lang="ru-RU" sz="1400" b="0">
                <a:solidFill>
                  <a:schemeClr val="tx1"/>
                </a:solidFill>
                <a:latin typeface="Times New Roman" pitchFamily="18" charset="0"/>
                <a:cs typeface="Times New Roman" pitchFamily="18" charset="0"/>
              </a:rPr>
              <a:t>. Следующий вопрос – </a:t>
            </a:r>
            <a:r>
              <a:rPr lang="ru-RU" sz="1400">
                <a:solidFill>
                  <a:schemeClr val="tx1"/>
                </a:solidFill>
                <a:latin typeface="Times New Roman" pitchFamily="18" charset="0"/>
                <a:cs typeface="Times New Roman" pitchFamily="18" charset="0"/>
              </a:rPr>
              <a:t>как изучалась проблема</a:t>
            </a:r>
            <a:r>
              <a:rPr lang="ru-RU" sz="1400" b="0">
                <a:solidFill>
                  <a:schemeClr val="tx1"/>
                </a:solidFill>
                <a:latin typeface="Times New Roman" pitchFamily="18" charset="0"/>
                <a:cs typeface="Times New Roman" pitchFamily="18" charset="0"/>
              </a:rPr>
              <a:t>? На этот вопрос отвечает раздел </a:t>
            </a:r>
            <a:r>
              <a:rPr lang="ru-RU" sz="1400" b="0" u="sng">
                <a:solidFill>
                  <a:schemeClr val="tx1"/>
                </a:solidFill>
                <a:latin typeface="Times New Roman" pitchFamily="18" charset="0"/>
                <a:cs typeface="Times New Roman" pitchFamily="18" charset="0"/>
              </a:rPr>
              <a:t>Методы</a:t>
            </a:r>
            <a:r>
              <a:rPr lang="ru-RU" sz="1400" b="0">
                <a:solidFill>
                  <a:schemeClr val="tx1"/>
                </a:solidFill>
                <a:latin typeface="Times New Roman" pitchFamily="18" charset="0"/>
                <a:cs typeface="Times New Roman" pitchFamily="18" charset="0"/>
              </a:rPr>
              <a:t>. </a:t>
            </a:r>
            <a:r>
              <a:rPr lang="ru-RU" sz="1400">
                <a:solidFill>
                  <a:schemeClr val="tx1"/>
                </a:solidFill>
                <a:latin typeface="Times New Roman" pitchFamily="18" charset="0"/>
                <a:cs typeface="Times New Roman" pitchFamily="18" charset="0"/>
              </a:rPr>
              <a:t>Каковы основные находки или даже открытия</a:t>
            </a:r>
            <a:r>
              <a:rPr lang="ru-RU" sz="1400" b="0">
                <a:solidFill>
                  <a:schemeClr val="tx1"/>
                </a:solidFill>
                <a:latin typeface="Times New Roman" pitchFamily="18" charset="0"/>
                <a:cs typeface="Times New Roman" pitchFamily="18" charset="0"/>
              </a:rPr>
              <a:t>? Ищите ответ в разделе </a:t>
            </a:r>
            <a:r>
              <a:rPr lang="ru-RU" sz="1400" b="0" u="sng">
                <a:solidFill>
                  <a:schemeClr val="tx1"/>
                </a:solidFill>
                <a:latin typeface="Times New Roman" pitchFamily="18" charset="0"/>
                <a:cs typeface="Times New Roman" pitchFamily="18" charset="0"/>
              </a:rPr>
              <a:t>Результаты</a:t>
            </a:r>
            <a:r>
              <a:rPr lang="ru-RU" sz="1400" b="0">
                <a:solidFill>
                  <a:schemeClr val="tx1"/>
                </a:solidFill>
                <a:latin typeface="Times New Roman" pitchFamily="18" charset="0"/>
                <a:cs typeface="Times New Roman" pitchFamily="18" charset="0"/>
              </a:rPr>
              <a:t>. </a:t>
            </a:r>
            <a:r>
              <a:rPr lang="ru-RU" sz="1400">
                <a:solidFill>
                  <a:schemeClr val="tx1"/>
                </a:solidFill>
                <a:latin typeface="Times New Roman" pitchFamily="18" charset="0"/>
                <a:cs typeface="Times New Roman" pitchFamily="18" charset="0"/>
              </a:rPr>
              <a:t>Что означают полученные результаты</a:t>
            </a:r>
            <a:r>
              <a:rPr lang="ru-RU" sz="1400" b="0">
                <a:solidFill>
                  <a:schemeClr val="tx1"/>
                </a:solidFill>
                <a:latin typeface="Times New Roman" pitchFamily="18" charset="0"/>
                <a:cs typeface="Times New Roman" pitchFamily="18" charset="0"/>
              </a:rPr>
              <a:t>? Ответ находится в разделе </a:t>
            </a:r>
            <a:r>
              <a:rPr lang="ru-RU" sz="1400" b="0" u="sng">
                <a:solidFill>
                  <a:schemeClr val="tx1"/>
                </a:solidFill>
                <a:latin typeface="Times New Roman" pitchFamily="18" charset="0"/>
                <a:cs typeface="Times New Roman" pitchFamily="18" charset="0"/>
              </a:rPr>
              <a:t>Обсуждение</a:t>
            </a:r>
            <a:r>
              <a:rPr lang="ru-RU" sz="1400" b="0">
                <a:solidFill>
                  <a:schemeClr val="tx1"/>
                </a:solidFill>
                <a:latin typeface="Times New Roman" pitchFamily="18" charset="0"/>
                <a:cs typeface="Times New Roman" pitchFamily="18" charset="0"/>
              </a:rPr>
              <a:t>. Кроме того, любая статья начинается с Названия (Заголовка, </a:t>
            </a:r>
            <a:r>
              <a:rPr lang="ru-RU" sz="1400" b="0" err="1">
                <a:solidFill>
                  <a:schemeClr val="tx1"/>
                </a:solidFill>
                <a:latin typeface="Times New Roman" pitchFamily="18" charset="0"/>
                <a:cs typeface="Times New Roman" pitchFamily="18" charset="0"/>
              </a:rPr>
              <a:t>Title</a:t>
            </a:r>
            <a:r>
              <a:rPr lang="ru-RU" sz="1400" b="0">
                <a:solidFill>
                  <a:schemeClr val="tx1"/>
                </a:solidFill>
                <a:latin typeface="Times New Roman" pitchFamily="18" charset="0"/>
                <a:cs typeface="Times New Roman" pitchFamily="18" charset="0"/>
              </a:rPr>
              <a:t>), за которым следует перечисление авторов, место их работы и адреса, место выполнения представляемого исследования. Затем следует Реферат (</a:t>
            </a:r>
            <a:r>
              <a:rPr lang="ru-RU" sz="1400" b="0" err="1">
                <a:solidFill>
                  <a:schemeClr val="tx1"/>
                </a:solidFill>
                <a:latin typeface="Times New Roman" pitchFamily="18" charset="0"/>
                <a:cs typeface="Times New Roman" pitchFamily="18" charset="0"/>
              </a:rPr>
              <a:t>Abstract</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Summary</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Resume</a:t>
            </a:r>
            <a:r>
              <a:rPr lang="ru-RU" sz="1400" b="0">
                <a:solidFill>
                  <a:schemeClr val="tx1"/>
                </a:solidFill>
                <a:latin typeface="Times New Roman" pitchFamily="18" charset="0"/>
                <a:cs typeface="Times New Roman" pitchFamily="18" charset="0"/>
              </a:rPr>
              <a:t>), который является очень кратким изложением содержания статьи и в конце которого можно найти ключевые слова (</a:t>
            </a:r>
            <a:r>
              <a:rPr lang="ru-RU" sz="1400" b="0" err="1">
                <a:solidFill>
                  <a:schemeClr val="tx1"/>
                </a:solidFill>
                <a:latin typeface="Times New Roman" pitchFamily="18" charset="0"/>
                <a:cs typeface="Times New Roman" pitchFamily="18" charset="0"/>
              </a:rPr>
              <a:t>key</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words</a:t>
            </a:r>
            <a:r>
              <a:rPr lang="ru-RU" sz="1400" b="0">
                <a:solidFill>
                  <a:schemeClr val="tx1"/>
                </a:solidFill>
                <a:latin typeface="Times New Roman" pitchFamily="18" charset="0"/>
                <a:cs typeface="Times New Roman" pitchFamily="18" charset="0"/>
              </a:rPr>
              <a:t>). После Реферата собственно начинается сама статья (</a:t>
            </a:r>
            <a:r>
              <a:rPr lang="ru-RU" sz="1400" b="0" err="1">
                <a:solidFill>
                  <a:schemeClr val="tx1"/>
                </a:solidFill>
                <a:latin typeface="Times New Roman" pitchFamily="18" charset="0"/>
                <a:cs typeface="Times New Roman" pitchFamily="18" charset="0"/>
              </a:rPr>
              <a:t>paper</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body</a:t>
            </a:r>
            <a:r>
              <a:rPr lang="ru-RU" sz="1400" b="0">
                <a:solidFill>
                  <a:schemeClr val="tx1"/>
                </a:solidFill>
                <a:latin typeface="Times New Roman" pitchFamily="18" charset="0"/>
                <a:cs typeface="Times New Roman" pitchFamily="18" charset="0"/>
              </a:rPr>
              <a:t>). Чаще всего в конце статьи после раздела Обсуждение помещаются, Благодарности (</a:t>
            </a:r>
            <a:r>
              <a:rPr lang="ru-RU" sz="1400" b="0" err="1">
                <a:solidFill>
                  <a:schemeClr val="tx1"/>
                </a:solidFill>
                <a:latin typeface="Times New Roman" pitchFamily="18" charset="0"/>
                <a:cs typeface="Times New Roman" pitchFamily="18" charset="0"/>
              </a:rPr>
              <a:t>Acknowledgements</a:t>
            </a:r>
            <a:r>
              <a:rPr lang="ru-RU" sz="1400" b="0">
                <a:solidFill>
                  <a:schemeClr val="tx1"/>
                </a:solidFill>
                <a:latin typeface="Times New Roman" pitchFamily="18" charset="0"/>
                <a:cs typeface="Times New Roman" pitchFamily="18" charset="0"/>
              </a:rPr>
              <a:t>) и заключает статью Список использованной литературы (</a:t>
            </a:r>
            <a:r>
              <a:rPr lang="ru-RU" sz="1400" b="0" err="1">
                <a:solidFill>
                  <a:schemeClr val="tx1"/>
                </a:solidFill>
                <a:latin typeface="Times New Roman" pitchFamily="18" charset="0"/>
                <a:cs typeface="Times New Roman" pitchFamily="18" charset="0"/>
              </a:rPr>
              <a:t>References</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Literature</a:t>
            </a:r>
            <a:r>
              <a:rPr lang="ru-RU" sz="1400" b="0">
                <a:solidFill>
                  <a:schemeClr val="tx1"/>
                </a:solidFill>
                <a:latin typeface="Times New Roman" pitchFamily="18" charset="0"/>
                <a:cs typeface="Times New Roman" pitchFamily="18" charset="0"/>
              </a:rPr>
              <a:t> </a:t>
            </a:r>
            <a:r>
              <a:rPr lang="ru-RU" sz="1400" b="0" err="1">
                <a:solidFill>
                  <a:schemeClr val="tx1"/>
                </a:solidFill>
                <a:latin typeface="Times New Roman" pitchFamily="18" charset="0"/>
                <a:cs typeface="Times New Roman" pitchFamily="18" charset="0"/>
              </a:rPr>
              <a:t>cited</a:t>
            </a:r>
            <a:r>
              <a:rPr lang="ru-RU" sz="1400" b="0">
                <a:solidFill>
                  <a:schemeClr val="tx1"/>
                </a:solidFill>
                <a:latin typeface="Times New Roman" pitchFamily="18" charset="0"/>
                <a:cs typeface="Times New Roman" pitchFamily="18" charset="0"/>
              </a:rPr>
              <a:t>).</a:t>
            </a:r>
          </a:p>
          <a:p>
            <a:pPr marL="0" indent="0" algn="just">
              <a:buFont typeface="Wingdings" panose="05000000000000000000" pitchFamily="2" charset="2"/>
              <a:buNone/>
              <a:defRPr/>
            </a:pPr>
            <a:endParaRPr lang="ru-RU" sz="1400" b="0" i="1">
              <a:solidFill>
                <a:schemeClr val="accent4"/>
              </a:solidFill>
              <a:latin typeface="Times New Roman" panose="02020603050405020304" pitchFamily="18" charset="0"/>
              <a:cs typeface="Times New Roman" panose="02020603050405020304" pitchFamily="18" charset="0"/>
            </a:endParaRPr>
          </a:p>
          <a:p>
            <a:pPr marL="0" indent="0" algn="just">
              <a:buFontTx/>
              <a:buNone/>
              <a:defRPr/>
            </a:pPr>
            <a:endParaRPr lang="ru-RU" sz="1400" b="0">
              <a:solidFill>
                <a:schemeClr val="tx1"/>
              </a:solidFill>
              <a:latin typeface="Times New Roman" pitchFamily="18" charset="0"/>
              <a:cs typeface="Times New Roman" pitchFamily="18" charset="0"/>
            </a:endParaRPr>
          </a:p>
        </p:txBody>
      </p:sp>
      <p:pic>
        <p:nvPicPr>
          <p:cNvPr id="10244" name="Рисунок 1">
            <a:extLst>
              <a:ext uri="{FF2B5EF4-FFF2-40B4-BE49-F238E27FC236}">
                <a16:creationId xmlns:a16="http://schemas.microsoft.com/office/drawing/2014/main" id="{2F35E100-898E-9741-EFDC-6DE28C244B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76950" y="5651500"/>
            <a:ext cx="2970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a:extLst>
              <a:ext uri="{FF2B5EF4-FFF2-40B4-BE49-F238E27FC236}">
                <a16:creationId xmlns:a16="http://schemas.microsoft.com/office/drawing/2014/main" id="{76027BCE-BE91-6B03-1456-2311CCDB9878}"/>
              </a:ext>
            </a:extLst>
          </p:cNvPr>
          <p:cNvSpPr>
            <a:spLocks noGrp="1"/>
          </p:cNvSpPr>
          <p:nvPr>
            <p:ph type="title"/>
          </p:nvPr>
        </p:nvSpPr>
        <p:spPr>
          <a:xfrm>
            <a:off x="457200" y="104775"/>
            <a:ext cx="8229600" cy="558800"/>
          </a:xfrm>
        </p:spPr>
        <p:txBody>
          <a:bodyPr/>
          <a:lstStyle/>
          <a:p>
            <a:pPr algn="ctr"/>
            <a:r>
              <a:rPr lang="ru-RU" altLang="ru-RU" sz="3600">
                <a:latin typeface="Times New Roman" panose="02020603050405020304" pitchFamily="18" charset="0"/>
                <a:cs typeface="Times New Roman" panose="02020603050405020304" pitchFamily="18" charset="0"/>
              </a:rPr>
              <a:t>Аннотация (</a:t>
            </a:r>
            <a:r>
              <a:rPr lang="en-US" altLang="ru-RU" sz="3600">
                <a:latin typeface="Times New Roman" panose="02020603050405020304" pitchFamily="18" charset="0"/>
                <a:cs typeface="Times New Roman" panose="02020603050405020304" pitchFamily="18" charset="0"/>
              </a:rPr>
              <a:t>abstract)</a:t>
            </a:r>
            <a:endParaRPr lang="ru-RU" altLang="ru-RU" sz="3600">
              <a:latin typeface="Times New Roman" panose="02020603050405020304" pitchFamily="18" charset="0"/>
              <a:cs typeface="Times New Roman" panose="02020603050405020304" pitchFamily="18" charset="0"/>
            </a:endParaRPr>
          </a:p>
        </p:txBody>
      </p:sp>
      <p:sp>
        <p:nvSpPr>
          <p:cNvPr id="3075" name="Объект 2">
            <a:extLst>
              <a:ext uri="{FF2B5EF4-FFF2-40B4-BE49-F238E27FC236}">
                <a16:creationId xmlns:a16="http://schemas.microsoft.com/office/drawing/2014/main" id="{EA9932C1-6A1D-BBBA-2AFA-75E0E4850107}"/>
              </a:ext>
            </a:extLst>
          </p:cNvPr>
          <p:cNvSpPr>
            <a:spLocks noGrp="1"/>
          </p:cNvSpPr>
          <p:nvPr>
            <p:ph idx="1"/>
          </p:nvPr>
        </p:nvSpPr>
        <p:spPr>
          <a:xfrm>
            <a:off x="457200" y="1173163"/>
            <a:ext cx="8229600" cy="5495925"/>
          </a:xfrm>
        </p:spPr>
        <p:txBody>
          <a:bodyPr/>
          <a:lstStyle/>
          <a:p>
            <a:pPr marL="0" indent="0" algn="just">
              <a:buFontTx/>
              <a:buNone/>
              <a:defRPr/>
            </a:pPr>
            <a:r>
              <a:rPr lang="ru-RU" sz="1200">
                <a:solidFill>
                  <a:schemeClr val="tx1"/>
                </a:solidFill>
                <a:latin typeface="Times New Roman" panose="02020603050405020304" pitchFamily="18" charset="0"/>
                <a:cs typeface="Times New Roman" panose="02020603050405020304" pitchFamily="18" charset="0"/>
              </a:rPr>
              <a:t>	</a:t>
            </a:r>
            <a:r>
              <a:rPr lang="ru-RU" sz="1600" b="0">
                <a:solidFill>
                  <a:schemeClr val="tx1"/>
                </a:solidFill>
                <a:latin typeface="Times New Roman" panose="02020603050405020304" pitchFamily="18" charset="0"/>
                <a:cs typeface="Times New Roman" panose="02020603050405020304" pitchFamily="18" charset="0"/>
              </a:rPr>
              <a:t>Аннотация - не зависимый от статьи источник информации. Ее пишут после завершения работы над основным тек­стом статьи. Она включает характеристику основной темы, проблемы, объекта, цели работы и ее результаты. В ней указывают, что нового несет в себе данный документ в сравнении с другими, родст­венными по тематике и целевому назначению. Рекомендуемый объ­ем - 100-250 слов на русском и английском языках.</a:t>
            </a:r>
          </a:p>
          <a:p>
            <a:pPr marL="0" indent="0" algn="just">
              <a:buFontTx/>
              <a:buNone/>
              <a:defRPr/>
            </a:pPr>
            <a:r>
              <a:rPr lang="ru-RU" sz="1600" b="0">
                <a:solidFill>
                  <a:schemeClr val="tx1"/>
                </a:solidFill>
                <a:latin typeface="Times New Roman" panose="02020603050405020304" pitchFamily="18" charset="0"/>
                <a:cs typeface="Times New Roman" panose="02020603050405020304" pitchFamily="18" charset="0"/>
              </a:rPr>
              <a:t>	Аннотация выполняет следующие функции: </a:t>
            </a:r>
          </a:p>
          <a:p>
            <a:pPr algn="just">
              <a:defRPr/>
            </a:pPr>
            <a:r>
              <a:rPr lang="ru-RU" sz="1600" b="0">
                <a:solidFill>
                  <a:schemeClr val="tx1"/>
                </a:solidFill>
                <a:latin typeface="Times New Roman" panose="02020603050405020304" pitchFamily="18" charset="0"/>
                <a:cs typeface="Times New Roman" panose="02020603050405020304" pitchFamily="18" charset="0"/>
              </a:rPr>
              <a:t>позволяет определить основное содержание статьи, его реле­вантность и решить, следует ли обращаться к полному тексту публи­кации;</a:t>
            </a:r>
          </a:p>
          <a:p>
            <a:pPr algn="just">
              <a:defRPr/>
            </a:pPr>
            <a:r>
              <a:rPr lang="ru-RU" sz="1600" b="0">
                <a:solidFill>
                  <a:schemeClr val="tx1"/>
                </a:solidFill>
                <a:latin typeface="Times New Roman" panose="02020603050405020304" pitchFamily="18" charset="0"/>
                <a:cs typeface="Times New Roman" panose="02020603050405020304" pitchFamily="18" charset="0"/>
              </a:rPr>
              <a:t>предоставляет информацию о статье и устраняет необходи­мость чтения ее полного текста в случае, если статья представляет для читателя второстепенный интерес;</a:t>
            </a:r>
          </a:p>
          <a:p>
            <a:pPr algn="just">
              <a:defRPr/>
            </a:pPr>
            <a:r>
              <a:rPr lang="ru-RU" sz="1600" b="0">
                <a:solidFill>
                  <a:schemeClr val="tx1"/>
                </a:solidFill>
                <a:latin typeface="Times New Roman" panose="02020603050405020304" pitchFamily="18" charset="0"/>
                <a:cs typeface="Times New Roman" panose="02020603050405020304" pitchFamily="18" charset="0"/>
              </a:rPr>
              <a:t>используется в информационных, в том числе автоматизиро­ванных, системах для поиска документов и информации.</a:t>
            </a:r>
          </a:p>
          <a:p>
            <a:pPr marL="0" indent="0" algn="just">
              <a:buFontTx/>
              <a:buNone/>
              <a:defRPr/>
            </a:pPr>
            <a:r>
              <a:rPr lang="ru-RU" sz="1400" b="0">
                <a:solidFill>
                  <a:schemeClr val="tx1"/>
                </a:solidFill>
                <a:latin typeface="Times New Roman" panose="02020603050405020304" pitchFamily="18" charset="0"/>
                <a:cs typeface="Times New Roman" panose="02020603050405020304" pitchFamily="18" charset="0"/>
              </a:rPr>
              <a:t>	</a:t>
            </a:r>
            <a:r>
              <a:rPr lang="ru-RU" sz="1600" b="0">
                <a:solidFill>
                  <a:schemeClr val="tx1"/>
                </a:solidFill>
                <a:latin typeface="Times New Roman" panose="02020603050405020304" pitchFamily="18" charset="0"/>
                <a:cs typeface="Times New Roman" panose="02020603050405020304" pitchFamily="18" charset="0"/>
              </a:rPr>
              <a:t>При написании аннотации рекомендуется использовать известные общепринятые термины; </a:t>
            </a:r>
          </a:p>
          <a:p>
            <a:pPr marL="0" indent="0" algn="just">
              <a:buFontTx/>
              <a:buNone/>
              <a:defRPr/>
            </a:pPr>
            <a:r>
              <a:rPr lang="ru-RU" sz="1600" b="0">
                <a:solidFill>
                  <a:schemeClr val="tx1"/>
                </a:solidFill>
                <a:latin typeface="Times New Roman" panose="02020603050405020304" pitchFamily="18" charset="0"/>
                <a:cs typeface="Times New Roman" panose="02020603050405020304" pitchFamily="18" charset="0"/>
              </a:rPr>
              <a:t>для четкости выражения мысли – устойчивые обороты, такие как:</a:t>
            </a:r>
          </a:p>
          <a:p>
            <a:pPr algn="just">
              <a:defRPr/>
            </a:pPr>
            <a:r>
              <a:rPr lang="ru-RU" sz="1600" b="0">
                <a:solidFill>
                  <a:schemeClr val="tx1"/>
                </a:solidFill>
                <a:latin typeface="Times New Roman" panose="02020603050405020304" pitchFamily="18" charset="0"/>
                <a:cs typeface="Times New Roman" panose="02020603050405020304" pitchFamily="18" charset="0"/>
              </a:rPr>
              <a:t>в работе рассмотрены / изучены / представлены / проанализированы / обобщены / проверены / предложено / обосновано…».</a:t>
            </a:r>
          </a:p>
          <a:p>
            <a:pPr marL="0" indent="0" algn="just">
              <a:buFontTx/>
              <a:buNone/>
              <a:defRPr/>
            </a:pPr>
            <a:r>
              <a:rPr lang="ru-RU" sz="1600" b="0">
                <a:solidFill>
                  <a:schemeClr val="tx1"/>
                </a:solidFill>
                <a:latin typeface="Times New Roman" panose="02020603050405020304" pitchFamily="18" charset="0"/>
                <a:cs typeface="Times New Roman" panose="02020603050405020304" pitchFamily="18" charset="0"/>
              </a:rPr>
              <a:t>	В аннотации необходимо избегать лишних деталей и конкретных цифр.</a:t>
            </a:r>
          </a:p>
          <a:p>
            <a:pPr marL="0" indent="0" algn="just">
              <a:buFontTx/>
              <a:buNone/>
              <a:defRPr/>
            </a:pPr>
            <a:endParaRPr lang="es-ES" altLang="ru-RU" sz="1400">
              <a:solidFill>
                <a:schemeClr val="tx1"/>
              </a:solidFill>
              <a:latin typeface="Times New Roman" pitchFamily="18" charset="0"/>
              <a:cs typeface="Times New Roman" pitchFamily="18" charset="0"/>
            </a:endParaRPr>
          </a:p>
          <a:p>
            <a:pPr marL="0" indent="0" algn="just">
              <a:buFontTx/>
              <a:buNone/>
              <a:defRPr/>
            </a:pPr>
            <a:endParaRPr lang="ru-RU" altLang="ru-RU" sz="1200">
              <a:solidFill>
                <a:schemeClr val="tx1"/>
              </a:solidFill>
              <a:latin typeface="Times New Roman" pitchFamily="18" charset="0"/>
              <a:cs typeface="Times New Roman" pitchFamily="18" charset="0"/>
            </a:endParaRPr>
          </a:p>
        </p:txBody>
      </p:sp>
      <p:sp>
        <p:nvSpPr>
          <p:cNvPr id="15364" name="Rectangle 1">
            <a:extLst>
              <a:ext uri="{FF2B5EF4-FFF2-40B4-BE49-F238E27FC236}">
                <a16:creationId xmlns:a16="http://schemas.microsoft.com/office/drawing/2014/main" id="{9F9AC736-61E2-32A3-407F-B3F0E1D908F5}"/>
              </a:ext>
            </a:extLst>
          </p:cNvPr>
          <p:cNvSpPr>
            <a:spLocks noChangeArrowheads="1"/>
          </p:cNvSpPr>
          <p:nvPr/>
        </p:nvSpPr>
        <p:spPr bwMode="auto">
          <a:xfrm>
            <a:off x="0" y="-461963"/>
            <a:ext cx="9144000" cy="923926"/>
          </a:xfrm>
          <a:prstGeom prst="rect">
            <a:avLst/>
          </a:prstGeom>
          <a:noFill/>
          <a:ln>
            <a:noFill/>
          </a:ln>
          <a:effectLst/>
        </p:spPr>
        <p:txBody>
          <a:bodyPr anchor="ct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a:spcBef>
                <a:spcPct val="0"/>
              </a:spcBef>
              <a:buFontTx/>
              <a:buNone/>
              <a:defRPr/>
            </a:pPr>
            <a:r>
              <a:rPr lang="es-ES" altLang="ru-RU" sz="5400">
                <a:solidFill>
                  <a:srgbClr val="428BCA"/>
                </a:solidFill>
                <a:effectLst>
                  <a:outerShdw blurRad="38100" dist="38100" dir="2700000" algn="tl">
                    <a:srgbClr val="000000">
                      <a:alpha val="43137"/>
                    </a:srgbClr>
                  </a:outerShdw>
                </a:effectLst>
                <a:ea typeface="Gulim" panose="020B0503020000020004" pitchFamily="34" charset="-127"/>
              </a:rPr>
              <a:t> </a:t>
            </a:r>
            <a:r>
              <a:rPr lang="es-ES" altLang="ru-RU" sz="1000">
                <a:solidFill>
                  <a:srgbClr val="428BCA"/>
                </a:solidFill>
                <a:effectLst>
                  <a:outerShdw blurRad="38100" dist="38100" dir="2700000" algn="tl">
                    <a:srgbClr val="000000">
                      <a:alpha val="43137"/>
                    </a:srgbClr>
                  </a:outerShdw>
                </a:effectLst>
                <a:ea typeface="Gulim" panose="020B0503020000020004" pitchFamily="34" charset="-127"/>
              </a:rPr>
              <a:t>                  </a:t>
            </a:r>
            <a:endParaRPr lang="es-ES" altLang="ru-RU" sz="900">
              <a:effectLst>
                <a:outerShdw blurRad="38100" dist="38100" dir="2700000" algn="tl">
                  <a:srgbClr val="000000">
                    <a:alpha val="43137"/>
                  </a:srgbClr>
                </a:outerShdw>
              </a:effectLst>
              <a:ea typeface="Gulim" panose="020B0503020000020004" pitchFamily="34" charset="-127"/>
            </a:endParaRPr>
          </a:p>
        </p:txBody>
      </p:sp>
      <p:pic>
        <p:nvPicPr>
          <p:cNvPr id="11269" name="Рисунок 1">
            <a:extLst>
              <a:ext uri="{FF2B5EF4-FFF2-40B4-BE49-F238E27FC236}">
                <a16:creationId xmlns:a16="http://schemas.microsoft.com/office/drawing/2014/main" id="{15DD0989-6534-0F2B-DE6B-39EDCEDCC6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1275" y="5962650"/>
            <a:ext cx="26892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usiness2">
  <a:themeElements>
    <a:clrScheme name="business5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fontScheme name="business5">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Gulim" pitchFamily="34" charset="-127"/>
          </a:defRPr>
        </a:defPPr>
      </a:lstStyle>
    </a:lnDef>
  </a:objectDefaults>
  <a:extraClrSchemeLst>
    <a:extraClrScheme>
      <a:clrScheme name="business5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business5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business5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Business2</Template>
  <Application>Microsoft Office PowerPoint</Application>
  <PresentationFormat>Экран (4:3)</PresentationFormat>
  <Slides>41</Slides>
  <Notes>0</Notes>
  <HiddenSlides>0</HiddenSlide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Business2</vt:lpstr>
      <vt:lpstr>   КАК ПРАВИЛЬНО НАПИСАТЬ  НАУЧНУЮ СТАТЬЮ  </vt:lpstr>
      <vt:lpstr>Научно-исследовательская работа</vt:lpstr>
      <vt:lpstr>Научные студенческие работы</vt:lpstr>
      <vt:lpstr>Научная статья</vt:lpstr>
      <vt:lpstr>Для современных научных публикаций характерны следующие особенности</vt:lpstr>
      <vt:lpstr>Общий план построения статьи</vt:lpstr>
      <vt:lpstr>Составные части статьи: </vt:lpstr>
      <vt:lpstr>Формат IMRAD (Introduction, Methods, Results, and Discussion) </vt:lpstr>
      <vt:lpstr>Аннотация (abstract)</vt:lpstr>
      <vt:lpstr>Аннотация (abstract)</vt:lpstr>
      <vt:lpstr>Ключевые слова</vt:lpstr>
      <vt:lpstr>Введение</vt:lpstr>
      <vt:lpstr>Основная часть</vt:lpstr>
      <vt:lpstr>Заключение</vt:lpstr>
      <vt:lpstr> Литература  </vt:lpstr>
      <vt:lpstr>Ссылки</vt:lpstr>
      <vt:lpstr>Правила цитирования материалов</vt:lpstr>
      <vt:lpstr>Язык изложения</vt:lpstr>
      <vt:lpstr>Закон о русском языке</vt:lpstr>
      <vt:lpstr>Терминология</vt:lpstr>
      <vt:lpstr>Авторская справка</vt:lpstr>
      <vt:lpstr>Общие рекомендации по написанию статьи, которая будет переводиться не автором, следующие:</vt:lpstr>
      <vt:lpstr>Техническое оформление статьи</vt:lpstr>
      <vt:lpstr>Порядок авторства </vt:lpstr>
      <vt:lpstr>Рецензирование</vt:lpstr>
      <vt:lpstr>Авторские права</vt:lpstr>
      <vt:lpstr>Чем руководствоваться при выборе журнала? </vt:lpstr>
      <vt:lpstr>Квартили журналов</vt:lpstr>
      <vt:lpstr>Презентация PowerPoint</vt:lpstr>
      <vt:lpstr>Scopus</vt:lpstr>
      <vt:lpstr>Презентация PowerPoint</vt:lpstr>
      <vt:lpstr>Cyberleninka</vt:lpstr>
      <vt:lpstr>Реферативный журнал ВИНИТИ</vt:lpstr>
      <vt:lpstr>Российский индекс научного цитирования</vt:lpstr>
      <vt:lpstr>Elibrary.ru</vt:lpstr>
      <vt:lpstr>Системы учета и поиска научных публикаций</vt:lpstr>
      <vt:lpstr>ТРЕБОВАНИЯ К ОФОРМЛЕНИЮ СТАТЬИ</vt:lpstr>
      <vt:lpstr>Презентация PowerPoint</vt:lpstr>
      <vt:lpstr> Требования к оформлению публикаций </vt:lpstr>
      <vt:lpstr>ПРИМЕР </vt:lpstr>
      <vt:lpstr>СПАСИБО ЗА ВНИМАНИЕ!</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Wondershare DemoCreator</dc:title>
  <dc:subject>Business PowerPoint Template</dc:subject>
  <dc:creator>Admin</dc:creator>
  <cp:keywords>Business PowerPoint Template</cp:keywords>
  <dc:description>Copyright © Wondershare Software Co., Ltd. All Rights Reserved.</dc:description>
  <cp:revision>3</cp:revision>
  <dcterms:created xsi:type="dcterms:W3CDTF">2010-02-18T18:43:48Z</dcterms:created>
  <dcterms:modified xsi:type="dcterms:W3CDTF">2024-04-15T16:26:11Z</dcterms:modified>
  <cp:category>Business</cp:category>
</cp:coreProperties>
</file>