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1"/>
  </p:notesMasterIdLst>
  <p:sldIdLst>
    <p:sldId id="256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11" r:id="rId13"/>
    <p:sldId id="309" r:id="rId14"/>
    <p:sldId id="286" r:id="rId15"/>
    <p:sldId id="289" r:id="rId16"/>
    <p:sldId id="313" r:id="rId17"/>
    <p:sldId id="274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87772" autoAdjust="0"/>
  </p:normalViewPr>
  <p:slideViewPr>
    <p:cSldViewPr snapToGrid="0">
      <p:cViewPr varScale="1">
        <p:scale>
          <a:sx n="74" d="100"/>
          <a:sy n="74" d="100"/>
        </p:scale>
        <p:origin x="131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уважаемая комиссия. Представляю вашему вниманию выпускную квалификационную работу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теме: «Автоматизация сопровождения образовательного процесса в организации Региональный школьный технопарк». Выполнил: обучающийся гр. ДИНРБ-41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Кузургалиев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Радмир Алексеевич Руководитель: К.т.н., доцент Лаптев Валерий Викторович.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17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отображена диаграмма вариантов использования пользователей с ролями «Администратор» и «Педагог»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2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шаблоны генерируемых документов.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6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Центр одарённых детей (ЦОД), Центр детского научно-технического творчества.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данный</a:t>
            </a:r>
            <a:r>
              <a:rPr lang="ru-RU" baseline="0" dirty="0"/>
              <a:t> момент образовательный процесс заказчика состоит из обучения учеников в учебных группах и участия их в различных мероприятиях.</a:t>
            </a:r>
            <a:br>
              <a:rPr lang="ru-RU" baseline="0" dirty="0"/>
            </a:br>
            <a:r>
              <a:rPr lang="ru-RU" baseline="0" dirty="0"/>
              <a:t>Для каждой учебной группы ведётся журнал, в котором педагог отмечает посещаемость и успеваемость, создаётся календарно-учебный план занятий, издаются приказы, которые регламентируют как обучение в учебных группах, так и участие в мероприятиях. По окончанию обучения обучающиеся получают сертификаты</a:t>
            </a:r>
          </a:p>
          <a:p>
            <a:pPr algn="l"/>
            <a:r>
              <a:rPr lang="ru-RU" baseline="0" dirty="0"/>
              <a:t>Для каждой учебной группы, мероприятия и ученика, администратор отдела вынужден вручную формировать советующие задачам документы. </a:t>
            </a:r>
          </a:p>
          <a:p>
            <a:pPr algn="l"/>
            <a:r>
              <a:rPr lang="ru-RU" baseline="0" dirty="0"/>
              <a:t>И так каждый раз как формируется учебная группа, меняется её состав, проводится мероприятие или ученик завершает обучение в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 процесс создания документа представляет из себя следующее</a:t>
            </a:r>
            <a:r>
              <a:rPr lang="en-US" baseline="0" dirty="0"/>
              <a:t>:</a:t>
            </a:r>
            <a:r>
              <a:rPr lang="ru-RU" baseline="0" dirty="0"/>
              <a:t> Выбирается тип документа, затем в зависимости от типа происходит создание документа: вручную присваивается номер, вносится информация, рассылаются и подписываются документы, если это необходимо. Подобная деятельность приводит к большим трудозатратам.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данной проблемы предлагается создать систему </a:t>
            </a:r>
            <a:r>
              <a:rPr lang="ru-RU" baseline="0" dirty="0"/>
              <a:t>которая получала бы всё необходимое, а именно данные для его заполнения, а в результате выдавала бы готовые сертификаты, приказы, журналы и календарно-учебные графики.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связи с чем задача сводится к упрощению текущего процесса организации до генерации документа на основе данных из единого хранилища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изображена контекстная диаграмма разрабатываемой системы с входными и выходными данными. Система должна работать в рамках Федеральных законов №152 и №273 о персональных данных и образовании, а также нормативных документах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19.05.2025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19.05.2025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19.05.2025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валерий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викторович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5" y="1998767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86" y="5408143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022704" y="595249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52622" y="2455223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753" y="5937722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022704" y="51053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6606209" y="5470703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022704" y="98642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022704" y="397028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8900241" y="145750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022704" y="24086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022704" y="317890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5961472" y="310110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5961472" y="405205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787195" y="343755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8900241" y="68607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797159" y="2322037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stCxn id="7" idx="3"/>
            <a:endCxn id="11" idx="2"/>
          </p:cNvCxnSpPr>
          <p:nvPr/>
        </p:nvCxnSpPr>
        <p:spPr>
          <a:xfrm flipV="1">
            <a:off x="1282838" y="5408144"/>
            <a:ext cx="1739866" cy="317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282838" y="5725678"/>
            <a:ext cx="1739866" cy="529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225257" y="2316302"/>
            <a:ext cx="1797447" cy="1165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225257" y="2316302"/>
            <a:ext cx="1797447" cy="1956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225257" y="1289181"/>
            <a:ext cx="1797447" cy="1027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4843306" y="5773463"/>
            <a:ext cx="1762903" cy="481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782074" y="3403869"/>
            <a:ext cx="1005121" cy="336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4843306" y="1289181"/>
            <a:ext cx="4056935" cy="471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4843306" y="988837"/>
            <a:ext cx="4056935" cy="300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576685" y="1503264"/>
            <a:ext cx="1014518" cy="825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4843306" y="3481668"/>
            <a:ext cx="1118166" cy="873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782074" y="3740318"/>
            <a:ext cx="1005121" cy="614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3933005" y="1591940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4843306" y="3403869"/>
            <a:ext cx="1118166" cy="77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576685" y="1503264"/>
            <a:ext cx="4478658" cy="907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316329" y="2240406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7D5E5E6B-9E51-D862-DCFE-A353C19BCC12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15812" y="2732222"/>
            <a:ext cx="1" cy="2675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643528" y="2013696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016785" y="851704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266899" y="13356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7986219" y="3249866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134992" y="408626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060170" y="313576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366405" y="190560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5585792" y="60210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661105" y="1708626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470782" y="377974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ДОКУМЕНТОВ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95A2B9-5525-44A9-B2C2-4B66D2B1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142"/>
            <a:ext cx="6986588" cy="490793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9EA75D-49FE-4668-AF6E-A1A6A547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733142"/>
            <a:ext cx="6276975" cy="6124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FD1320-6529-40C5-86D9-474C552A5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811612"/>
            <a:ext cx="6986588" cy="50463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428C2-6385-49C6-B63E-3B1E36F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965" y="733140"/>
            <a:ext cx="6250069" cy="61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jQuery;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таблиц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 классов (около 60 основных и более 250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минимальным характеристикам браузера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58368"/>
            <a:ext cx="11887200" cy="5590749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результате выполнения ВКР была спроектирована и разработана система, которая 	обеспечивает формирование необходимых для сопровождения образовательного процесса 	документов.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9930361" y="5770966"/>
            <a:ext cx="2261090" cy="1047767"/>
          </a:xfrm>
          <a:prstGeom prst="rect">
            <a:avLst/>
          </a:prstGeom>
          <a:ln w="0">
            <a:noFill/>
          </a:ln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73242"/>
              </p:ext>
            </p:extLst>
          </p:nvPr>
        </p:nvGraphicFramePr>
        <p:xfrm>
          <a:off x="1631950" y="3788649"/>
          <a:ext cx="8169276" cy="212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092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21933-52A3-0F96-9FB0-AE9928E9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886" y="740664"/>
            <a:ext cx="5202227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523460" y="5661844"/>
            <a:ext cx="3989699" cy="1194064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есть»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75" y="516038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585865" y="191936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48282" cy="151003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8349168" y="3275779"/>
            <a:ext cx="9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Журнал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071994" y="374113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7DCB5-41F7-6E2D-A9CD-400B79CEE3CE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Выгрузка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CBCA78-494D-4429-9A36-BCA6B7B99F1E}"/>
              </a:ext>
            </a:extLst>
          </p:cNvPr>
          <p:cNvSpPr txBox="1"/>
          <p:nvPr/>
        </p:nvSpPr>
        <p:spPr>
          <a:xfrm>
            <a:off x="6613864" y="18507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9E73A-7B6C-4B8B-A03C-32FF15072081}"/>
              </a:ext>
            </a:extLst>
          </p:cNvPr>
          <p:cNvSpPr txBox="1"/>
          <p:nvPr/>
        </p:nvSpPr>
        <p:spPr>
          <a:xfrm>
            <a:off x="8291416" y="57950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7A9A3-AA69-460F-9587-8231D03CB341}"/>
              </a:ext>
            </a:extLst>
          </p:cNvPr>
          <p:cNvSpPr txBox="1"/>
          <p:nvPr/>
        </p:nvSpPr>
        <p:spPr>
          <a:xfrm>
            <a:off x="3152157" y="5204314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67249-0024-4280-AFC6-9088C38CCEA9}"/>
              </a:ext>
            </a:extLst>
          </p:cNvPr>
          <p:cNvSpPr txBox="1"/>
          <p:nvPr/>
        </p:nvSpPr>
        <p:spPr>
          <a:xfrm>
            <a:off x="3110442" y="3494655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6951-E222-4014-B9E0-1F30D8E4CCAD}"/>
              </a:ext>
            </a:extLst>
          </p:cNvPr>
          <p:cNvSpPr txBox="1"/>
          <p:nvPr/>
        </p:nvSpPr>
        <p:spPr>
          <a:xfrm>
            <a:off x="8046500" y="4250433"/>
            <a:ext cx="16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Календарно-учебный график</a:t>
            </a:r>
          </a:p>
        </p:txBody>
      </p: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3.54167E-6 0.00023 L 0.04453 0.00139 L 0.11029 0.00278 C 0.11198 0.00301 0.11615 0.00509 0.11784 0.00579 C 0.12657 0.00903 0.12605 0.00857 0.13386 0.01042 C 0.14323 0.00972 0.15248 0.00996 0.16172 0.0088 C 0.16381 0.00857 0.16563 0.00602 0.16758 0.00579 C 0.18125 0.00417 0.19271 0.0044 0.2056 0.0044 " pathEditMode="relative" rAng="0" ptsTypes="AAAAAAAAA">
                                      <p:cBhvr>
                                        <p:cTn id="1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2.08333E-6 0.00023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rAng="0" ptsTypes="AAAAAAAAA">
                                      <p:cBhvr>
                                        <p:cTn id="3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24" grpId="0"/>
      <p:bldP spid="125" grpId="0"/>
      <p:bldP spid="12" grpId="0"/>
      <p:bldP spid="31" grpId="0"/>
      <p:bldP spid="33" grpId="0"/>
      <p:bldP spid="34" grpId="0"/>
      <p:bldP spid="35" grpId="0"/>
      <p:bldP spid="36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есть»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1" y="823283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6456268" y="3323091"/>
            <a:ext cx="1405212" cy="6237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8330089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70260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>
            <a:off x="7861480" y="3634954"/>
            <a:ext cx="3585501" cy="1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9735301" y="3645023"/>
            <a:ext cx="1711680" cy="1398833"/>
          </a:xfrm>
          <a:prstGeom prst="bentConnector3">
            <a:avLst>
              <a:gd name="adj1" fmla="val 734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0E88A696-A7B8-FDEF-BBA0-B1B9F6AA00DF}"/>
              </a:ext>
            </a:extLst>
          </p:cNvPr>
          <p:cNvCxnSpPr>
            <a:stCxn id="111" idx="6"/>
            <a:endCxn id="36" idx="1"/>
          </p:cNvCxnSpPr>
          <p:nvPr/>
        </p:nvCxnSpPr>
        <p:spPr>
          <a:xfrm flipV="1">
            <a:off x="5693549" y="3634954"/>
            <a:ext cx="762719" cy="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332335" y="1026896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 2400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262541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654708" y="607787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46" y="3115732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89" y="3955449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8" y="4720764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86" y="2161068"/>
            <a:ext cx="718386" cy="4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1" y="820820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F01F9D45-4107-7CC1-F219-86F85A356784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88BE4300-3ED0-6CB6-4469-BCB07F9B9D7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подписи к директора 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21271BE-0B05-72DB-EE6C-5ED7DC37D6DC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B4AD970-6C76-65E9-8046-C74AC265A4D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E4D97D6D-C541-CA8D-8B71-191BCBDF235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C2E6B200-BFA3-8290-CFFF-625BEBDC2BF4}"/>
              </a:ext>
            </a:extLst>
          </p:cNvPr>
          <p:cNvSpPr/>
          <p:nvPr/>
        </p:nvSpPr>
        <p:spPr>
          <a:xfrm>
            <a:off x="6456268" y="3323091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5D227B94-94FD-7215-E29E-5F4C15CBCA96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Внесение информации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6E6516B0-5A11-20EF-5752-F345E21BDDB2}"/>
              </a:ext>
            </a:extLst>
          </p:cNvPr>
          <p:cNvSpPr/>
          <p:nvPr/>
        </p:nvSpPr>
        <p:spPr>
          <a:xfrm>
            <a:off x="8330089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51F632C-829A-F6A3-0775-CB8B9F2DCC70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7627484" y="5043856"/>
            <a:ext cx="702605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C077F4D-1D23-C720-E6DC-925CD0F00C38}"/>
              </a:ext>
            </a:extLst>
          </p:cNvPr>
          <p:cNvCxnSpPr>
            <a:stCxn id="17" idx="3"/>
            <a:endCxn id="3" idx="2"/>
          </p:cNvCxnSpPr>
          <p:nvPr/>
        </p:nvCxnSpPr>
        <p:spPr>
          <a:xfrm>
            <a:off x="7861480" y="3634954"/>
            <a:ext cx="3585501" cy="10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612F9E0D-78E2-8F77-6E3D-88B33D1A014E}"/>
              </a:ext>
            </a:extLst>
          </p:cNvPr>
          <p:cNvCxnSpPr>
            <a:cxnSpLocks/>
            <a:stCxn id="13" idx="3"/>
            <a:endCxn id="3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59104D8B-EC0A-C2F2-6DF7-0AEB1AC9D621}"/>
              </a:ext>
            </a:extLst>
          </p:cNvPr>
          <p:cNvCxnSpPr>
            <a:cxnSpLocks/>
            <a:stCxn id="19" idx="3"/>
            <a:endCxn id="3" idx="2"/>
          </p:cNvCxnSpPr>
          <p:nvPr/>
        </p:nvCxnSpPr>
        <p:spPr>
          <a:xfrm flipV="1">
            <a:off x="9735301" y="3645023"/>
            <a:ext cx="1711680" cy="1398833"/>
          </a:xfrm>
          <a:prstGeom prst="bentConnector3">
            <a:avLst>
              <a:gd name="adj1" fmla="val 7340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48728" y="3438426"/>
            <a:ext cx="388356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11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stCxn id="28" idx="6"/>
            <a:endCxn id="17" idx="1"/>
          </p:cNvCxnSpPr>
          <p:nvPr/>
        </p:nvCxnSpPr>
        <p:spPr>
          <a:xfrm flipV="1">
            <a:off x="5693549" y="3634954"/>
            <a:ext cx="762719" cy="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endCxn id="18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endCxn id="30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endCxn id="27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C6F4AE7F-4DC5-2791-9B87-688A448944F8}"/>
              </a:ext>
            </a:extLst>
          </p:cNvPr>
          <p:cNvSpPr/>
          <p:nvPr/>
        </p:nvSpPr>
        <p:spPr>
          <a:xfrm>
            <a:off x="7348764" y="3310282"/>
            <a:ext cx="1405212" cy="652856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46" y="1165385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7273271" y="884699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BDA3B86A-48B0-4848-731D-10EDA80E3761}"/>
              </a:ext>
            </a:extLst>
          </p:cNvPr>
          <p:cNvCxnSpPr>
            <a:stCxn id="2050" idx="2"/>
            <a:endCxn id="38" idx="0"/>
          </p:cNvCxnSpPr>
          <p:nvPr/>
        </p:nvCxnSpPr>
        <p:spPr>
          <a:xfrm>
            <a:off x="8051370" y="1993033"/>
            <a:ext cx="0" cy="131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AB503D11-8E1A-9DDB-3470-0353F51CCFB4}"/>
              </a:ext>
            </a:extLst>
          </p:cNvPr>
          <p:cNvCxnSpPr>
            <a:stCxn id="4" idx="3"/>
            <a:endCxn id="38" idx="1"/>
          </p:cNvCxnSpPr>
          <p:nvPr/>
        </p:nvCxnSpPr>
        <p:spPr>
          <a:xfrm>
            <a:off x="3166495" y="3625849"/>
            <a:ext cx="4182269" cy="1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80FFD85-4CF2-4C15-A793-FAB7540A9242}"/>
              </a:ext>
            </a:extLst>
          </p:cNvPr>
          <p:cNvCxnSpPr>
            <a:stCxn id="38" idx="3"/>
            <a:endCxn id="3" idx="2"/>
          </p:cNvCxnSpPr>
          <p:nvPr/>
        </p:nvCxnSpPr>
        <p:spPr>
          <a:xfrm>
            <a:off x="8753976" y="3636710"/>
            <a:ext cx="2693005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BFCC2CF-6EC3-FE76-8A8F-B51B9564CEBD}"/>
              </a:ext>
            </a:extLst>
          </p:cNvPr>
          <p:cNvSpPr txBox="1"/>
          <p:nvPr/>
        </p:nvSpPr>
        <p:spPr>
          <a:xfrm rot="16200000">
            <a:off x="7120156" y="2510520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animBg="1"/>
      <p:bldP spid="19" grpId="0" animBg="1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8" grpId="0" animBg="1"/>
      <p:bldP spid="39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11012</TotalTime>
  <Words>1454</Words>
  <Application>Microsoft Office PowerPoint</Application>
  <PresentationFormat>Широкоэкранный</PresentationFormat>
  <Paragraphs>272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30" baseType="lpstr">
      <vt:lpstr>NSimSun</vt:lpstr>
      <vt:lpstr>Aptos</vt:lpstr>
      <vt:lpstr>Arial</vt:lpstr>
      <vt:lpstr>Calibri</vt:lpstr>
      <vt:lpstr>Calibri Light</vt:lpstr>
      <vt:lpstr>DejaVu Sans</vt:lpstr>
      <vt:lpstr>Franklin Gothic Book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ПРОЦЕСС «КАК есть»</vt:lpstr>
      <vt:lpstr>ПРОЦЕСС «КАК есть»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ШАБЛОНЫ ДОКУМЕНТОВ</vt:lpstr>
      <vt:lpstr>РАЗРАБОТАННЫЕ ИНТЕРФЕЙСЫ</vt:lpstr>
      <vt:lpstr>Презентация PowerPoint</vt:lpstr>
      <vt:lpstr>СВЕДЕНИЯ О проекте</vt:lpstr>
      <vt:lpstr>Системные требования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Admin</cp:lastModifiedBy>
  <cp:revision>178</cp:revision>
  <dcterms:created xsi:type="dcterms:W3CDTF">2024-12-19T16:39:57Z</dcterms:created>
  <dcterms:modified xsi:type="dcterms:W3CDTF">2025-05-19T06:54:12Z</dcterms:modified>
</cp:coreProperties>
</file>