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49" r:id="rId1"/>
  </p:sldMasterIdLst>
  <p:notesMasterIdLst>
    <p:notesMasterId r:id="rId17"/>
  </p:notesMasterIdLst>
  <p:sldIdLst>
    <p:sldId id="256" r:id="rId2"/>
    <p:sldId id="266" r:id="rId3"/>
    <p:sldId id="284" r:id="rId4"/>
    <p:sldId id="258" r:id="rId5"/>
    <p:sldId id="270" r:id="rId6"/>
    <p:sldId id="282" r:id="rId7"/>
    <p:sldId id="265" r:id="rId8"/>
    <p:sldId id="283" r:id="rId9"/>
    <p:sldId id="264" r:id="rId10"/>
    <p:sldId id="259" r:id="rId11"/>
    <p:sldId id="271" r:id="rId12"/>
    <p:sldId id="285" r:id="rId13"/>
    <p:sldId id="277" r:id="rId14"/>
    <p:sldId id="276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2C715-6935-41AD-9984-2334D42D2383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07621-6DF5-40C9-BD08-EFBFABC0E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349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4390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592AB9E-B3E0-40A8-9D13-59617F3F8A64}" type="datetime1">
              <a:rPr lang="ru-RU" smtClean="0"/>
              <a:t>06.02.2025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244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B1CA-4C4F-4F8D-803D-8A6A8A906241}" type="datetime1">
              <a:rPr lang="ru-RU" smtClean="0"/>
              <a:t>06.02.2025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20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FC90-8D51-4E14-AFBA-129AE5402BF2}" type="datetime1">
              <a:rPr lang="ru-RU" smtClean="0"/>
              <a:t>06.02.2025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426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7253-3793-4A20-98DF-36EA880F85F5}" type="datetime1">
              <a:rPr lang="ru-RU" smtClean="0"/>
              <a:t>06.02.2025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716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F644-49BB-4732-B227-064E7E8E9B75}" type="datetime1">
              <a:rPr lang="ru-RU" smtClean="0"/>
              <a:t>06.02.2025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18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41DF7-081A-43E1-AEC0-7A6A5EFC3E04}" type="datetime1">
              <a:rPr lang="ru-RU" smtClean="0"/>
              <a:t>06.02.2025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821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4587-5AD3-4566-AED6-7C5642B16C64}" type="datetime1">
              <a:rPr lang="ru-RU" smtClean="0"/>
              <a:t>06.02.2025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58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8D8C-8A56-4364-A29B-FC848D70BD3E}" type="datetime1">
              <a:rPr lang="ru-RU" smtClean="0"/>
              <a:t>06.02.2025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44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0C62-4747-4C40-80B5-9506A6478873}" type="datetime1">
              <a:rPr lang="ru-RU" smtClean="0"/>
              <a:t>06.02.2025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44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5391-6D11-49BE-9D35-F1852430608C}" type="datetime1">
              <a:rPr lang="ru-RU" smtClean="0"/>
              <a:t>06.02.2025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1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E046-787A-42F0-988E-D94C46E094ED}" type="datetime1">
              <a:rPr lang="ru-RU" smtClean="0"/>
              <a:t>06.02.2025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00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2D25-E9E1-4E54-81F0-1D2FE8854B0E}" type="datetime1">
              <a:rPr lang="ru-RU" smtClean="0"/>
              <a:t>06.02.2025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90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59C09-903E-4473-BBE2-D44EED2E9BB9}" type="datetime1">
              <a:rPr lang="ru-RU" smtClean="0"/>
              <a:t>06.02.2025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79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B42A-193B-4E6D-9002-E4C3450AA4B1}" type="datetime1">
              <a:rPr lang="ru-RU" smtClean="0"/>
              <a:t>06.02.2025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51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0A1C7-BCFA-4491-ABEA-F198E9E80238}" type="datetime1">
              <a:rPr lang="ru-RU" smtClean="0"/>
              <a:t>06.02.2025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14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87D1-A00E-4856-B035-ABE302A2367C}" type="datetime1">
              <a:rPr lang="ru-RU" smtClean="0"/>
              <a:t>06.02.2025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87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2220-A412-481B-B026-9F63F21200E0}" type="datetime1">
              <a:rPr lang="ru-RU" smtClean="0"/>
              <a:t>06.02.2025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69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F3DBF7-CC75-4132-A774-E3960ACCECD6}" type="datetime1">
              <a:rPr lang="ru-RU" smtClean="0"/>
              <a:t>06.02.2025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320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  <p:sldLayoutId id="2147484061" r:id="rId12"/>
    <p:sldLayoutId id="2147484062" r:id="rId13"/>
    <p:sldLayoutId id="2147484063" r:id="rId14"/>
    <p:sldLayoutId id="2147484064" r:id="rId15"/>
    <p:sldLayoutId id="2147484065" r:id="rId16"/>
    <p:sldLayoutId id="214748406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47B5D4-7211-3A7A-1F23-7EAAE6B7E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78964"/>
            <a:ext cx="12191999" cy="189890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ПРАКТИКА</a:t>
            </a:r>
            <a:b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«Автоматизация СОПРОВОЖДЕНИЯ образовательного процесса в организации Региональный школьный технопарк»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B19B86-2B83-A910-EFA1-A26475E88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6912" y="5120640"/>
            <a:ext cx="4895088" cy="1737360"/>
          </a:xfrm>
        </p:spPr>
        <p:txBody>
          <a:bodyPr>
            <a:normAutofit fontScale="70000" lnSpcReduction="20000"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 гр. ДИНРБ-41     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Кузургалиев Радмир Алексеевич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Д.т.н., ПРОФЕССОР ХОМЕНКО ТАТЬЯНА ВЛАДИМИРОВНА</a:t>
            </a: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E1A4E15-5579-B7B5-7AF1-6EA4432CA0D6}"/>
              </a:ext>
            </a:extLst>
          </p:cNvPr>
          <p:cNvSpPr/>
          <p:nvPr/>
        </p:nvSpPr>
        <p:spPr>
          <a:xfrm>
            <a:off x="2569440" y="0"/>
            <a:ext cx="6870240" cy="2610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numCol="1" spcCol="0" anchor="ctr">
            <a:spAutoFit/>
          </a:bodyPr>
          <a:lstStyle/>
          <a:p>
            <a:pPr algn="ctr" defTabSz="756000">
              <a:lnSpc>
                <a:spcPct val="100000"/>
              </a:lnSpc>
            </a:pPr>
            <a:r>
              <a:rPr lang="ru-RU" sz="1200" strike="noStrike" spc="-1" dirty="0">
                <a:latin typeface="Times New Roman"/>
                <a:ea typeface="Calibri"/>
              </a:rPr>
              <a:t> </a:t>
            </a:r>
            <a:r>
              <a:rPr lang="ru-RU" sz="1200" strike="noStrike" spc="-1" dirty="0">
                <a:solidFill>
                  <a:srgbClr val="FFFF00"/>
                </a:solidFill>
                <a:latin typeface="Times New Roman"/>
                <a:ea typeface="Calibri"/>
              </a:rPr>
              <a:t>«Астраханский государственный технический университет»</a:t>
            </a:r>
            <a:endParaRPr lang="ru-RU" sz="1200" strike="noStrike" spc="-1" dirty="0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507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228CCA-5492-A6D2-6987-20C1B13B4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6858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15C425-27BE-08A5-B553-85EB3DF18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168" y="1331259"/>
            <a:ext cx="9299448" cy="5526741"/>
          </a:xfrm>
        </p:spPr>
        <p:txBody>
          <a:bodyPr anchor="t"/>
          <a:lstStyle/>
          <a:p>
            <a:pPr marL="0" indent="0" algn="just">
              <a:buNone/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выпускной квалификационной работы -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информационной системы, обеспечивающей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сопровождение образовательного процесса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документооборота в организации «Региональный школьный технопарк».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Достижение данной цели сопровождается следующими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задачами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анализ предметной области;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проектирование базы данных;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продукта;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полученной системы;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внедрение информационной системы в организации.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4">
            <a:extLst>
              <a:ext uri="{FF2B5EF4-FFF2-40B4-BE49-F238E27FC236}">
                <a16:creationId xmlns:a16="http://schemas.microsoft.com/office/drawing/2014/main" id="{2AE50A4F-B580-473C-8491-EA3E2D7E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10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124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2C178F-897F-72DD-D2CE-5CE78BCCB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22376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вариантов использования</a:t>
            </a:r>
          </a:p>
        </p:txBody>
      </p:sp>
      <p:pic>
        <p:nvPicPr>
          <p:cNvPr id="1032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D596F62C-3CF3-5A7E-FDBB-46530B064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445" y="2320341"/>
            <a:ext cx="2615662" cy="146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вал 4">
            <a:extLst>
              <a:ext uri="{FF2B5EF4-FFF2-40B4-BE49-F238E27FC236}">
                <a16:creationId xmlns:a16="http://schemas.microsoft.com/office/drawing/2014/main" id="{7EF8975D-F743-EAA4-CF42-C6C3C0E6D55A}"/>
              </a:ext>
            </a:extLst>
          </p:cNvPr>
          <p:cNvSpPr/>
          <p:nvPr/>
        </p:nvSpPr>
        <p:spPr>
          <a:xfrm>
            <a:off x="3123391" y="3695187"/>
            <a:ext cx="7974535" cy="64794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учебных планов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A2D5008-8486-2FFB-E5BD-3079D33F659A}"/>
              </a:ext>
            </a:extLst>
          </p:cNvPr>
          <p:cNvSpPr/>
          <p:nvPr/>
        </p:nvSpPr>
        <p:spPr>
          <a:xfrm>
            <a:off x="3123392" y="1053849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приказов об обр. деятельности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9EFBE566-9156-D49C-EF5F-37455BFDEE9E}"/>
              </a:ext>
            </a:extLst>
          </p:cNvPr>
          <p:cNvSpPr/>
          <p:nvPr/>
        </p:nvSpPr>
        <p:spPr>
          <a:xfrm>
            <a:off x="3123390" y="1955618"/>
            <a:ext cx="7974536" cy="592501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своих учебных групп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60D819CB-DF8A-4BE4-171A-9066867A5483}"/>
              </a:ext>
            </a:extLst>
          </p:cNvPr>
          <p:cNvSpPr/>
          <p:nvPr/>
        </p:nvSpPr>
        <p:spPr>
          <a:xfrm>
            <a:off x="3177934" y="4726121"/>
            <a:ext cx="7919994" cy="64794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0" i="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Получение уведомлений об ошибках в своих группах</a:t>
            </a:r>
            <a:endParaRPr lang="ru-RU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B8047FA8-6455-F995-7972-F17CD69C0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571" y="3371215"/>
            <a:ext cx="1934678" cy="501957"/>
          </a:xfrm>
        </p:spPr>
        <p:txBody>
          <a:bodyPr anchor="t"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Педагог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C1838CC3-1613-6D2F-C893-559C1252DC24}"/>
              </a:ext>
            </a:extLst>
          </p:cNvPr>
          <p:cNvSpPr/>
          <p:nvPr/>
        </p:nvSpPr>
        <p:spPr>
          <a:xfrm>
            <a:off x="3177934" y="2778714"/>
            <a:ext cx="7974536" cy="592501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Редактирование своих учебных групп</a:t>
            </a: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A4EC1A62-7114-8450-4497-114DF1A62DDC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528006" y="1356609"/>
            <a:ext cx="1595386" cy="16916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84CFA01B-610D-3300-C784-DEA44DE87852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1528006" y="2251869"/>
            <a:ext cx="1595384" cy="7963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86ECB0E5-FB4C-C4FA-5DC9-6FC6C3656CFC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1528006" y="3048221"/>
            <a:ext cx="1649928" cy="267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624CE103-7317-CA80-1100-30A766A9572D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1528006" y="3048220"/>
            <a:ext cx="1595385" cy="9709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D06C2E2B-D98B-E0E4-D6D3-81F2E85AF043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528006" y="3048221"/>
            <a:ext cx="1649928" cy="20018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Номер слайда 4">
            <a:extLst>
              <a:ext uri="{FF2B5EF4-FFF2-40B4-BE49-F238E27FC236}">
                <a16:creationId xmlns:a16="http://schemas.microsoft.com/office/drawing/2014/main" id="{F55D5809-82DB-4FB9-8D28-F6CC3B84B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11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25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2104F1A-77CD-835C-4A4E-3226154E9575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722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вариантов использования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007A400D-33D5-8A40-8B8A-9E809CE00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3272" y="2191084"/>
            <a:ext cx="3028719" cy="1696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6630D2-29AC-663C-1E8F-265E782D6428}"/>
              </a:ext>
            </a:extLst>
          </p:cNvPr>
          <p:cNvSpPr txBox="1"/>
          <p:nvPr/>
        </p:nvSpPr>
        <p:spPr>
          <a:xfrm>
            <a:off x="69374" y="2089414"/>
            <a:ext cx="225632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Администратор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6751B94-AE8A-4129-1355-FC4BC525A6AC}"/>
              </a:ext>
            </a:extLst>
          </p:cNvPr>
          <p:cNvSpPr/>
          <p:nvPr/>
        </p:nvSpPr>
        <p:spPr>
          <a:xfrm>
            <a:off x="3373649" y="1013922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приказов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8436B06B-6B3F-D484-9C8E-417F640ECF42}"/>
              </a:ext>
            </a:extLst>
          </p:cNvPr>
          <p:cNvSpPr/>
          <p:nvPr/>
        </p:nvSpPr>
        <p:spPr>
          <a:xfrm>
            <a:off x="3373649" y="1871059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документации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BB2ABEF2-B82E-C2C0-209C-45D69EBE6808}"/>
              </a:ext>
            </a:extLst>
          </p:cNvPr>
          <p:cNvSpPr/>
          <p:nvPr/>
        </p:nvSpPr>
        <p:spPr>
          <a:xfrm>
            <a:off x="3373649" y="2793461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учебных групп и их участников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EA45F2C2-4115-F10B-FA82-12B69C4D8765}"/>
              </a:ext>
            </a:extLst>
          </p:cNvPr>
          <p:cNvSpPr/>
          <p:nvPr/>
        </p:nvSpPr>
        <p:spPr>
          <a:xfrm>
            <a:off x="3373649" y="3644310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пользователей и их прав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EC056073-6214-9F2C-2728-4ED35928EFC2}"/>
              </a:ext>
            </a:extLst>
          </p:cNvPr>
          <p:cNvSpPr/>
          <p:nvPr/>
        </p:nvSpPr>
        <p:spPr>
          <a:xfrm>
            <a:off x="3373649" y="4561102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учебных планов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CABDC193-FBFE-5843-2001-57250301E55E}"/>
              </a:ext>
            </a:extLst>
          </p:cNvPr>
          <p:cNvSpPr/>
          <p:nvPr/>
        </p:nvSpPr>
        <p:spPr>
          <a:xfrm>
            <a:off x="3373649" y="5499369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мероприятий и актов участия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7FCD7FA3-9D61-9221-8C19-F9447345B6F6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1528006" y="1316682"/>
            <a:ext cx="1845643" cy="17315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A16C616F-37F8-4058-DBB0-6FB078199824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1528006" y="2173819"/>
            <a:ext cx="1845643" cy="8644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9EB4788B-172C-F042-94C3-4D94BD070C7B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1528006" y="3046161"/>
            <a:ext cx="1845643" cy="18177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5059BAE3-DD1A-5611-D15C-146015093C19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1528006" y="3038256"/>
            <a:ext cx="1845643" cy="579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FC66D362-3588-86D7-7117-33A494FC21B8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1528006" y="3060930"/>
            <a:ext cx="1845643" cy="27411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E49BBFA4-B1D2-9AD0-C8C5-0E3D20C7A0E8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1528006" y="3038256"/>
            <a:ext cx="1845643" cy="9088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F540651-D54E-49ED-89EB-A0DDA9EAE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12</a:t>
            </a:fld>
            <a:endParaRPr lang="ru-RU"/>
          </a:p>
        </p:txBody>
      </p:sp>
      <p:sp>
        <p:nvSpPr>
          <p:cNvPr id="22" name="Номер слайда 4">
            <a:extLst>
              <a:ext uri="{FF2B5EF4-FFF2-40B4-BE49-F238E27FC236}">
                <a16:creationId xmlns:a16="http://schemas.microsoft.com/office/drawing/2014/main" id="{68F8C149-3D24-49DA-8898-3B81E8E691BF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20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F8BD60-0C5B-416F-3A2E-06B21B6C0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1999" cy="649225"/>
          </a:xfrm>
        </p:spPr>
        <p:txBody>
          <a:bodyPr>
            <a:normAutofit/>
          </a:bodyPr>
          <a:lstStyle/>
          <a:p>
            <a:pPr algn="ctr"/>
            <a:r>
              <a:rPr lang="ru-RU" spc="-1" dirty="0">
                <a:solidFill>
                  <a:schemeClr val="tx1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Прототипы интерфейсов</a:t>
            </a:r>
            <a:endParaRPr lang="ru-RU" sz="4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9F0795-2645-DA34-3D5E-2F3C44412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419548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618EDD7-775A-4541-AF44-203CAB661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6739"/>
            <a:ext cx="12191999" cy="6056725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3AFCA4-E2FD-47F0-B06A-8F05A74FC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13</a:t>
            </a:fld>
            <a:endParaRPr lang="ru-RU"/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62EAE0F7-9A41-4545-A92F-FC52F608E217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13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2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F8BD60-0C5B-416F-3A2E-06B21B6C0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1999" cy="640081"/>
          </a:xfrm>
        </p:spPr>
        <p:txBody>
          <a:bodyPr>
            <a:normAutofit/>
          </a:bodyPr>
          <a:lstStyle/>
          <a:p>
            <a:pPr algn="ctr"/>
            <a:r>
              <a:rPr lang="ru-RU" spc="-1" dirty="0">
                <a:solidFill>
                  <a:schemeClr val="tx1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Прототипы интерфейсов</a:t>
            </a:r>
            <a:endParaRPr lang="ru-RU" sz="4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Номер слайда 4">
            <a:extLst>
              <a:ext uri="{FF2B5EF4-FFF2-40B4-BE49-F238E27FC236}">
                <a16:creationId xmlns:a16="http://schemas.microsoft.com/office/drawing/2014/main" id="{2B5AEB02-FB32-4BEC-B2D7-82CCC014B792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14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305D641-872E-4865-AE67-66205DCDD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101012"/>
            <a:ext cx="12191999" cy="575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320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AF62D-63AD-D33F-E646-0AF822E31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4980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93FAAC-FCD8-63EF-49A3-DDD17E492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331259"/>
            <a:ext cx="12192000" cy="5590749"/>
          </a:xfrm>
        </p:spPr>
        <p:txBody>
          <a:bodyPr anchor="t"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процессе выполнения практики были решены следующие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изучена предметная область;</a:t>
            </a:r>
          </a:p>
          <a:p>
            <a:pPr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разработаны различные диаграммы, иллюстрирующие работу системы;</a:t>
            </a:r>
          </a:p>
          <a:p>
            <a:pPr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написан технический проект.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Дальнейшее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развитие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информационной системы:</a:t>
            </a:r>
          </a:p>
          <a:p>
            <a:pPr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продукта;</a:t>
            </a:r>
          </a:p>
          <a:p>
            <a:pPr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написание рабочего проекта;</a:t>
            </a:r>
          </a:p>
          <a:p>
            <a:pPr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дизайна форм.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77DF220-02EA-40EE-80A9-00225E5F1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15</a:t>
            </a:fld>
            <a:endParaRPr lang="ru-RU"/>
          </a:p>
        </p:txBody>
      </p:sp>
      <p:sp>
        <p:nvSpPr>
          <p:cNvPr id="7" name="Номер слайда 4">
            <a:extLst>
              <a:ext uri="{FF2B5EF4-FFF2-40B4-BE49-F238E27FC236}">
                <a16:creationId xmlns:a16="http://schemas.microsoft.com/office/drawing/2014/main" id="{C687772F-C4EB-4F08-A450-22EA9070A70F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15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00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C44B47-A033-6506-472B-905E7EA1E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7" y="1"/>
            <a:ext cx="10131425" cy="65836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62BBA5-83D1-D73C-3724-A136E4A00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7" y="896112"/>
            <a:ext cx="10655806" cy="5749290"/>
          </a:xfrm>
        </p:spPr>
        <p:txBody>
          <a:bodyPr anchor="t">
            <a:noAutofit/>
          </a:bodyPr>
          <a:lstStyle/>
          <a:p>
            <a:pPr indent="0" algn="just" defTabSz="914400"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Региональный школьный технопарк (РШТ) </a:t>
            </a:r>
            <a:r>
              <a:rPr lang="ru-RU" sz="2200" b="0" strike="noStrike" spc="-1" dirty="0">
                <a:latin typeface="Times New Roman"/>
              </a:rPr>
              <a:t>— это образовательная организация, подчиняющаяся Министерству образования Астраханской области. В состав «РШТ» входят: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Технопарк</a:t>
            </a:r>
            <a:r>
              <a:rPr lang="ru-RU" sz="2200" b="0" strike="noStrike" spc="-1" dirty="0">
                <a:latin typeface="Times New Roman"/>
              </a:rPr>
              <a:t> —  подразделение, где проводится  инновационные образовательные программы.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 err="1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Кванториум</a:t>
            </a:r>
            <a:r>
              <a:rPr lang="ru-RU" sz="2200" b="0" strike="noStrike" spc="-1" dirty="0">
                <a:solidFill>
                  <a:srgbClr val="FFFF00"/>
                </a:solidFill>
                <a:latin typeface="Times New Roman"/>
              </a:rPr>
              <a:t> </a:t>
            </a:r>
            <a:r>
              <a:rPr lang="ru-RU" sz="2200" b="0" strike="noStrike" spc="-1" dirty="0">
                <a:latin typeface="Times New Roman"/>
              </a:rPr>
              <a:t>— подразделение, ориентированное на изучение инженерных дисциплин.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одарённых детей (ЦОД) </a:t>
            </a:r>
            <a:r>
              <a:rPr lang="ru-RU" sz="2200" b="0" strike="noStrike" spc="-1" dirty="0">
                <a:latin typeface="Times New Roman"/>
              </a:rPr>
              <a:t>— отдел, специализирующееся на работе с талантливыми детьми.</a:t>
            </a:r>
            <a:endParaRPr lang="ru-RU" sz="2200" spc="-1" dirty="0">
              <a:latin typeface="Times New Roman"/>
            </a:endParaRP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детского научно-технического творчества </a:t>
            </a:r>
            <a:r>
              <a:rPr lang="ru-RU" sz="2200" b="0" strike="noStrike" spc="-1" dirty="0">
                <a:latin typeface="Times New Roman"/>
              </a:rPr>
              <a:t>— площадка, где дети занимаются прикладным творчеством.</a:t>
            </a:r>
          </a:p>
          <a:p>
            <a:pPr indent="0" algn="just" defTabSz="914400"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Миссия РШТ</a:t>
            </a:r>
            <a:r>
              <a:rPr lang="ru-RU" sz="22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b="0" strike="noStrike" spc="-1" dirty="0">
                <a:latin typeface="Times New Roman"/>
              </a:rPr>
              <a:t>заключается в создании условий для погружения детей в мир инженерных профессий и развития их творческого потенциала.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D9A3D8-D475-7449-0080-C89CD1F451D1}"/>
              </a:ext>
            </a:extLst>
          </p:cNvPr>
          <p:cNvPicPr/>
          <p:nvPr/>
        </p:nvPicPr>
        <p:blipFill>
          <a:blip r:embed="rId2"/>
          <a:stretch/>
        </p:blipFill>
        <p:spPr>
          <a:xfrm rot="21596400">
            <a:off x="4150587" y="5465333"/>
            <a:ext cx="4333042" cy="1262382"/>
          </a:xfrm>
          <a:prstGeom prst="rect">
            <a:avLst/>
          </a:prstGeom>
          <a:ln w="0">
            <a:noFill/>
          </a:ln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A0446A6-8DF8-4692-A892-0D1B0E43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57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7A16C0-AB2E-EA63-0834-5AEDE05BD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71" y="-101889"/>
            <a:ext cx="12191999" cy="917135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работы ОРГАНИЗАЦИИ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CA86E8DF-DDE6-8EB4-CC34-11C97EBE46A7}"/>
              </a:ext>
            </a:extLst>
          </p:cNvPr>
          <p:cNvSpPr/>
          <p:nvPr/>
        </p:nvSpPr>
        <p:spPr>
          <a:xfrm>
            <a:off x="4333138" y="1166702"/>
            <a:ext cx="7694435" cy="5462571"/>
          </a:xfrm>
          <a:prstGeom prst="roundRect">
            <a:avLst>
              <a:gd name="adj" fmla="val 2773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ru-RU" dirty="0"/>
              <a:t>РШТ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4E12285-EABC-2D16-3C21-1CF7DFEDF737}"/>
              </a:ext>
            </a:extLst>
          </p:cNvPr>
          <p:cNvSpPr/>
          <p:nvPr/>
        </p:nvSpPr>
        <p:spPr>
          <a:xfrm>
            <a:off x="173254" y="1949416"/>
            <a:ext cx="1588167" cy="154726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Внешняя организация</a:t>
            </a:r>
          </a:p>
        </p:txBody>
      </p:sp>
      <p:sp>
        <p:nvSpPr>
          <p:cNvPr id="6" name="Стрелка: вправо 5">
            <a:extLst>
              <a:ext uri="{FF2B5EF4-FFF2-40B4-BE49-F238E27FC236}">
                <a16:creationId xmlns:a16="http://schemas.microsoft.com/office/drawing/2014/main" id="{7FA21C7C-6CEC-75DF-4379-AE3913FF5097}"/>
              </a:ext>
            </a:extLst>
          </p:cNvPr>
          <p:cNvSpPr/>
          <p:nvPr/>
        </p:nvSpPr>
        <p:spPr>
          <a:xfrm>
            <a:off x="1796878" y="2278241"/>
            <a:ext cx="2482514" cy="433137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Входящий документ</a:t>
            </a:r>
          </a:p>
        </p:txBody>
      </p:sp>
      <p:sp>
        <p:nvSpPr>
          <p:cNvPr id="8" name="Стрелка: влево 7">
            <a:extLst>
              <a:ext uri="{FF2B5EF4-FFF2-40B4-BE49-F238E27FC236}">
                <a16:creationId xmlns:a16="http://schemas.microsoft.com/office/drawing/2014/main" id="{34CB6419-0521-052C-4B2A-FB6693DC3F26}"/>
              </a:ext>
            </a:extLst>
          </p:cNvPr>
          <p:cNvSpPr/>
          <p:nvPr/>
        </p:nvSpPr>
        <p:spPr>
          <a:xfrm>
            <a:off x="1773765" y="2768809"/>
            <a:ext cx="2505627" cy="43313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Исходящий документ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A7CED9F1-A501-D71D-7A08-EC9204898B58}"/>
              </a:ext>
            </a:extLst>
          </p:cNvPr>
          <p:cNvSpPr/>
          <p:nvPr/>
        </p:nvSpPr>
        <p:spPr>
          <a:xfrm>
            <a:off x="4626148" y="1693684"/>
            <a:ext cx="1838423" cy="7079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Приказ об обр. деятельности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4CE72C73-C5E4-EF8D-88D5-8ECA60E915FD}"/>
              </a:ext>
            </a:extLst>
          </p:cNvPr>
          <p:cNvSpPr/>
          <p:nvPr/>
        </p:nvSpPr>
        <p:spPr>
          <a:xfrm>
            <a:off x="9646030" y="1312938"/>
            <a:ext cx="2191353" cy="2079846"/>
          </a:xfrm>
          <a:prstGeom prst="roundRect">
            <a:avLst>
              <a:gd name="adj" fmla="val 480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/>
              <a:t>Учебная группа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4185F0E6-94F5-1AFE-B78C-2EDD98C9716C}"/>
              </a:ext>
            </a:extLst>
          </p:cNvPr>
          <p:cNvSpPr/>
          <p:nvPr/>
        </p:nvSpPr>
        <p:spPr>
          <a:xfrm>
            <a:off x="9863584" y="1704856"/>
            <a:ext cx="1790299" cy="24063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Ученик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B832113C-D398-662F-5FEE-637FA2BB850C}"/>
              </a:ext>
            </a:extLst>
          </p:cNvPr>
          <p:cNvSpPr/>
          <p:nvPr/>
        </p:nvSpPr>
        <p:spPr>
          <a:xfrm>
            <a:off x="9856265" y="3036392"/>
            <a:ext cx="1790299" cy="24063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Ученик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401DB659-F5B6-68EB-68D0-79D06AA2AB2C}"/>
              </a:ext>
            </a:extLst>
          </p:cNvPr>
          <p:cNvSpPr/>
          <p:nvPr/>
        </p:nvSpPr>
        <p:spPr>
          <a:xfrm>
            <a:off x="9856265" y="2711378"/>
            <a:ext cx="1790299" cy="24063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Ученик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FF3C8BDE-805A-F69B-59A5-8C64682A98CA}"/>
              </a:ext>
            </a:extLst>
          </p:cNvPr>
          <p:cNvSpPr/>
          <p:nvPr/>
        </p:nvSpPr>
        <p:spPr>
          <a:xfrm>
            <a:off x="9863584" y="2040363"/>
            <a:ext cx="1790299" cy="24063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Ученик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192A7DC7-EC00-94BF-D438-E0C73C4440F8}"/>
              </a:ext>
            </a:extLst>
          </p:cNvPr>
          <p:cNvSpPr/>
          <p:nvPr/>
        </p:nvSpPr>
        <p:spPr>
          <a:xfrm>
            <a:off x="9863585" y="2354986"/>
            <a:ext cx="1790299" cy="24063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Ученик</a:t>
            </a:r>
          </a:p>
        </p:txBody>
      </p:sp>
      <p:sp>
        <p:nvSpPr>
          <p:cNvPr id="16" name="Стрелка: влево-вправо 15">
            <a:extLst>
              <a:ext uri="{FF2B5EF4-FFF2-40B4-BE49-F238E27FC236}">
                <a16:creationId xmlns:a16="http://schemas.microsoft.com/office/drawing/2014/main" id="{3234F737-AF53-D2C9-42C3-0403E7A8B133}"/>
              </a:ext>
            </a:extLst>
          </p:cNvPr>
          <p:cNvSpPr/>
          <p:nvPr/>
        </p:nvSpPr>
        <p:spPr>
          <a:xfrm>
            <a:off x="6478896" y="1919015"/>
            <a:ext cx="3110230" cy="240632"/>
          </a:xfrm>
          <a:prstGeom prst="left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86408572-19BB-70E8-D9C1-0DCC7E23591C}"/>
              </a:ext>
            </a:extLst>
          </p:cNvPr>
          <p:cNvSpPr/>
          <p:nvPr/>
        </p:nvSpPr>
        <p:spPr>
          <a:xfrm>
            <a:off x="4646996" y="3239782"/>
            <a:ext cx="1838424" cy="8162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Приказ об </a:t>
            </a:r>
            <a:r>
              <a:rPr lang="ru-RU" dirty="0" err="1"/>
              <a:t>осн</a:t>
            </a:r>
            <a:r>
              <a:rPr lang="ru-RU" dirty="0"/>
              <a:t>. деятельности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3C5BFD3E-DC2E-0756-C6A0-9D94216EF74F}"/>
              </a:ext>
            </a:extLst>
          </p:cNvPr>
          <p:cNvSpPr/>
          <p:nvPr/>
        </p:nvSpPr>
        <p:spPr>
          <a:xfrm>
            <a:off x="9589126" y="4581525"/>
            <a:ext cx="2225649" cy="1005102"/>
          </a:xfrm>
          <a:prstGeom prst="roundRect">
            <a:avLst>
              <a:gd name="adj" fmla="val 480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/>
              <a:t>Команда</a:t>
            </a: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D2D509B3-25CC-2112-E928-64DD618DDC7C}"/>
              </a:ext>
            </a:extLst>
          </p:cNvPr>
          <p:cNvSpPr/>
          <p:nvPr/>
        </p:nvSpPr>
        <p:spPr>
          <a:xfrm>
            <a:off x="4640472" y="4705159"/>
            <a:ext cx="1838424" cy="7079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Приказ об участии</a:t>
            </a:r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D59350F1-0F2D-19DE-8D0D-651C6A3A72F2}"/>
              </a:ext>
            </a:extLst>
          </p:cNvPr>
          <p:cNvSpPr/>
          <p:nvPr/>
        </p:nvSpPr>
        <p:spPr>
          <a:xfrm>
            <a:off x="9823947" y="5243697"/>
            <a:ext cx="1790299" cy="24063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Ученик</a:t>
            </a:r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F7DFB47B-0440-9763-EE09-1A03374C755A}"/>
              </a:ext>
            </a:extLst>
          </p:cNvPr>
          <p:cNvSpPr/>
          <p:nvPr/>
        </p:nvSpPr>
        <p:spPr>
          <a:xfrm>
            <a:off x="9863584" y="4940471"/>
            <a:ext cx="1790299" cy="24063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Ученик</a:t>
            </a:r>
          </a:p>
        </p:txBody>
      </p:sp>
      <p:sp>
        <p:nvSpPr>
          <p:cNvPr id="23" name="Стрелка: влево-вправо 22">
            <a:extLst>
              <a:ext uri="{FF2B5EF4-FFF2-40B4-BE49-F238E27FC236}">
                <a16:creationId xmlns:a16="http://schemas.microsoft.com/office/drawing/2014/main" id="{48DE71ED-49BF-A7F1-79C5-2AFE9D1AB24E}"/>
              </a:ext>
            </a:extLst>
          </p:cNvPr>
          <p:cNvSpPr/>
          <p:nvPr/>
        </p:nvSpPr>
        <p:spPr>
          <a:xfrm>
            <a:off x="8625175" y="4938830"/>
            <a:ext cx="936604" cy="240632"/>
          </a:xfrm>
          <a:prstGeom prst="left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4622007A-8B1F-8359-88ED-1067EB116CC0}"/>
              </a:ext>
            </a:extLst>
          </p:cNvPr>
          <p:cNvSpPr/>
          <p:nvPr/>
        </p:nvSpPr>
        <p:spPr>
          <a:xfrm>
            <a:off x="402163" y="4776366"/>
            <a:ext cx="1759512" cy="7079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Мероприятие</a:t>
            </a:r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10A8063F-FDE8-F6CC-EEC5-2AF8A3A7B339}"/>
              </a:ext>
            </a:extLst>
          </p:cNvPr>
          <p:cNvSpPr/>
          <p:nvPr/>
        </p:nvSpPr>
        <p:spPr>
          <a:xfrm>
            <a:off x="4605298" y="6001652"/>
            <a:ext cx="1880122" cy="4255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Мероприятие</a:t>
            </a:r>
          </a:p>
        </p:txBody>
      </p:sp>
      <p:sp>
        <p:nvSpPr>
          <p:cNvPr id="26" name="Стрелка: влево 25">
            <a:extLst>
              <a:ext uri="{FF2B5EF4-FFF2-40B4-BE49-F238E27FC236}">
                <a16:creationId xmlns:a16="http://schemas.microsoft.com/office/drawing/2014/main" id="{2168D62A-7128-914C-5337-39F0E656AA95}"/>
              </a:ext>
            </a:extLst>
          </p:cNvPr>
          <p:cNvSpPr/>
          <p:nvPr/>
        </p:nvSpPr>
        <p:spPr>
          <a:xfrm>
            <a:off x="2158233" y="4990633"/>
            <a:ext cx="2467915" cy="240632"/>
          </a:xfrm>
          <a:prstGeom prst="lef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Стрелка: вверх 26">
            <a:extLst>
              <a:ext uri="{FF2B5EF4-FFF2-40B4-BE49-F238E27FC236}">
                <a16:creationId xmlns:a16="http://schemas.microsoft.com/office/drawing/2014/main" id="{F2EFE7DB-8DA5-6CE1-E051-D4E2E504141C}"/>
              </a:ext>
            </a:extLst>
          </p:cNvPr>
          <p:cNvSpPr/>
          <p:nvPr/>
        </p:nvSpPr>
        <p:spPr>
          <a:xfrm>
            <a:off x="5445384" y="5413134"/>
            <a:ext cx="228600" cy="562509"/>
          </a:xfrm>
          <a:prstGeom prst="up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Крест 28">
            <a:extLst>
              <a:ext uri="{FF2B5EF4-FFF2-40B4-BE49-F238E27FC236}">
                <a16:creationId xmlns:a16="http://schemas.microsoft.com/office/drawing/2014/main" id="{34AB0F57-6195-5ADB-DB12-414C54DD5C55}"/>
              </a:ext>
            </a:extLst>
          </p:cNvPr>
          <p:cNvSpPr/>
          <p:nvPr/>
        </p:nvSpPr>
        <p:spPr>
          <a:xfrm rot="2700000">
            <a:off x="7582110" y="1499008"/>
            <a:ext cx="1000124" cy="1012249"/>
          </a:xfrm>
          <a:prstGeom prst="plus">
            <a:avLst>
              <a:gd name="adj" fmla="val 4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Крест 30">
            <a:extLst>
              <a:ext uri="{FF2B5EF4-FFF2-40B4-BE49-F238E27FC236}">
                <a16:creationId xmlns:a16="http://schemas.microsoft.com/office/drawing/2014/main" id="{8B2AFAD8-F88E-2F2E-473E-5F7127B8E94E}"/>
              </a:ext>
            </a:extLst>
          </p:cNvPr>
          <p:cNvSpPr/>
          <p:nvPr/>
        </p:nvSpPr>
        <p:spPr>
          <a:xfrm rot="2700000">
            <a:off x="8843777" y="4817305"/>
            <a:ext cx="506186" cy="495043"/>
          </a:xfrm>
          <a:prstGeom prst="plus">
            <a:avLst>
              <a:gd name="adj" fmla="val 4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Крест 31">
            <a:extLst>
              <a:ext uri="{FF2B5EF4-FFF2-40B4-BE49-F238E27FC236}">
                <a16:creationId xmlns:a16="http://schemas.microsoft.com/office/drawing/2014/main" id="{6CAC5F0F-BEAA-0E80-4561-7CE1F62557C4}"/>
              </a:ext>
            </a:extLst>
          </p:cNvPr>
          <p:cNvSpPr/>
          <p:nvPr/>
        </p:nvSpPr>
        <p:spPr>
          <a:xfrm rot="2700000">
            <a:off x="2790913" y="4604824"/>
            <a:ext cx="1000124" cy="1012249"/>
          </a:xfrm>
          <a:prstGeom prst="plus">
            <a:avLst>
              <a:gd name="adj" fmla="val 4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E1E7D4AF-C948-8447-7467-669C3DD42497}"/>
              </a:ext>
            </a:extLst>
          </p:cNvPr>
          <p:cNvSpPr/>
          <p:nvPr/>
        </p:nvSpPr>
        <p:spPr>
          <a:xfrm>
            <a:off x="373602" y="3923738"/>
            <a:ext cx="1759511" cy="4255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Сертификат</a:t>
            </a:r>
          </a:p>
        </p:txBody>
      </p:sp>
      <p:sp>
        <p:nvSpPr>
          <p:cNvPr id="35" name="Прямоугольник: скругленные углы 34">
            <a:extLst>
              <a:ext uri="{FF2B5EF4-FFF2-40B4-BE49-F238E27FC236}">
                <a16:creationId xmlns:a16="http://schemas.microsoft.com/office/drawing/2014/main" id="{A75A9605-957C-8296-0D1E-25F805A667F7}"/>
              </a:ext>
            </a:extLst>
          </p:cNvPr>
          <p:cNvSpPr/>
          <p:nvPr/>
        </p:nvSpPr>
        <p:spPr>
          <a:xfrm>
            <a:off x="9646031" y="5975643"/>
            <a:ext cx="2168744" cy="4255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Сертификат</a:t>
            </a:r>
          </a:p>
        </p:txBody>
      </p:sp>
      <p:sp>
        <p:nvSpPr>
          <p:cNvPr id="38" name="Стрелка: вниз 37">
            <a:extLst>
              <a:ext uri="{FF2B5EF4-FFF2-40B4-BE49-F238E27FC236}">
                <a16:creationId xmlns:a16="http://schemas.microsoft.com/office/drawing/2014/main" id="{717AF500-B8AF-858D-5FD8-D85CB2A3ABEB}"/>
              </a:ext>
            </a:extLst>
          </p:cNvPr>
          <p:cNvSpPr/>
          <p:nvPr/>
        </p:nvSpPr>
        <p:spPr>
          <a:xfrm rot="10800000">
            <a:off x="5445384" y="4046147"/>
            <a:ext cx="214062" cy="641249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: вниз 38">
            <a:extLst>
              <a:ext uri="{FF2B5EF4-FFF2-40B4-BE49-F238E27FC236}">
                <a16:creationId xmlns:a16="http://schemas.microsoft.com/office/drawing/2014/main" id="{325F83F7-7F85-A781-B825-0DB6BD6FB09D}"/>
              </a:ext>
            </a:extLst>
          </p:cNvPr>
          <p:cNvSpPr/>
          <p:nvPr/>
        </p:nvSpPr>
        <p:spPr>
          <a:xfrm>
            <a:off x="1102239" y="4357895"/>
            <a:ext cx="214062" cy="418471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Крест 29">
            <a:extLst>
              <a:ext uri="{FF2B5EF4-FFF2-40B4-BE49-F238E27FC236}">
                <a16:creationId xmlns:a16="http://schemas.microsoft.com/office/drawing/2014/main" id="{B4118F45-42F9-C3A5-E28A-1B5C8619D74D}"/>
              </a:ext>
            </a:extLst>
          </p:cNvPr>
          <p:cNvSpPr/>
          <p:nvPr/>
        </p:nvSpPr>
        <p:spPr>
          <a:xfrm rot="2700000">
            <a:off x="5311575" y="4195491"/>
            <a:ext cx="491993" cy="489651"/>
          </a:xfrm>
          <a:prstGeom prst="plus">
            <a:avLst>
              <a:gd name="adj" fmla="val 4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C8658EFE-D05D-0AC9-AEEB-E950AB003727}"/>
              </a:ext>
            </a:extLst>
          </p:cNvPr>
          <p:cNvSpPr/>
          <p:nvPr/>
        </p:nvSpPr>
        <p:spPr>
          <a:xfrm>
            <a:off x="9646030" y="3897989"/>
            <a:ext cx="2197075" cy="42184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Учебный план</a:t>
            </a:r>
          </a:p>
        </p:txBody>
      </p:sp>
      <p:sp>
        <p:nvSpPr>
          <p:cNvPr id="7" name="Стрелка: вверх 6">
            <a:extLst>
              <a:ext uri="{FF2B5EF4-FFF2-40B4-BE49-F238E27FC236}">
                <a16:creationId xmlns:a16="http://schemas.microsoft.com/office/drawing/2014/main" id="{2E6233FC-F493-3E4D-B072-F38808FDC2B0}"/>
              </a:ext>
            </a:extLst>
          </p:cNvPr>
          <p:cNvSpPr/>
          <p:nvPr/>
        </p:nvSpPr>
        <p:spPr>
          <a:xfrm>
            <a:off x="10701950" y="3412343"/>
            <a:ext cx="228600" cy="485645"/>
          </a:xfrm>
          <a:prstGeom prst="up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Крест 17">
            <a:extLst>
              <a:ext uri="{FF2B5EF4-FFF2-40B4-BE49-F238E27FC236}">
                <a16:creationId xmlns:a16="http://schemas.microsoft.com/office/drawing/2014/main" id="{9801C679-E3D8-8FC0-2E8B-D1CA5B53FE20}"/>
              </a:ext>
            </a:extLst>
          </p:cNvPr>
          <p:cNvSpPr/>
          <p:nvPr/>
        </p:nvSpPr>
        <p:spPr>
          <a:xfrm rot="2700000">
            <a:off x="10563155" y="3418519"/>
            <a:ext cx="506186" cy="495043"/>
          </a:xfrm>
          <a:prstGeom prst="plus">
            <a:avLst>
              <a:gd name="adj" fmla="val 4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трелка: влево-вправо 27">
            <a:extLst>
              <a:ext uri="{FF2B5EF4-FFF2-40B4-BE49-F238E27FC236}">
                <a16:creationId xmlns:a16="http://schemas.microsoft.com/office/drawing/2014/main" id="{FCD80419-951D-EB70-52D6-8C4CD0EDDE0A}"/>
              </a:ext>
            </a:extLst>
          </p:cNvPr>
          <p:cNvSpPr/>
          <p:nvPr/>
        </p:nvSpPr>
        <p:spPr>
          <a:xfrm>
            <a:off x="6511121" y="6094119"/>
            <a:ext cx="3050658" cy="240632"/>
          </a:xfrm>
          <a:prstGeom prst="left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трелка: вниз 35">
            <a:extLst>
              <a:ext uri="{FF2B5EF4-FFF2-40B4-BE49-F238E27FC236}">
                <a16:creationId xmlns:a16="http://schemas.microsoft.com/office/drawing/2014/main" id="{65866FC6-0F75-6F88-C14D-949BF2704214}"/>
              </a:ext>
            </a:extLst>
          </p:cNvPr>
          <p:cNvSpPr/>
          <p:nvPr/>
        </p:nvSpPr>
        <p:spPr>
          <a:xfrm>
            <a:off x="5414468" y="2414514"/>
            <a:ext cx="214062" cy="807505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Крест 36">
            <a:extLst>
              <a:ext uri="{FF2B5EF4-FFF2-40B4-BE49-F238E27FC236}">
                <a16:creationId xmlns:a16="http://schemas.microsoft.com/office/drawing/2014/main" id="{45D83681-41DA-5AAE-AD9C-B8E2AB2DC25B}"/>
              </a:ext>
            </a:extLst>
          </p:cNvPr>
          <p:cNvSpPr/>
          <p:nvPr/>
        </p:nvSpPr>
        <p:spPr>
          <a:xfrm rot="2700000">
            <a:off x="5141188" y="5315600"/>
            <a:ext cx="808341" cy="810403"/>
          </a:xfrm>
          <a:prstGeom prst="plus">
            <a:avLst>
              <a:gd name="adj" fmla="val 4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: скругленные углы 39">
            <a:extLst>
              <a:ext uri="{FF2B5EF4-FFF2-40B4-BE49-F238E27FC236}">
                <a16:creationId xmlns:a16="http://schemas.microsoft.com/office/drawing/2014/main" id="{ABBA6822-062B-F2D4-A0A9-2AE4FC2E9474}"/>
              </a:ext>
            </a:extLst>
          </p:cNvPr>
          <p:cNvSpPr/>
          <p:nvPr/>
        </p:nvSpPr>
        <p:spPr>
          <a:xfrm>
            <a:off x="7174864" y="4705159"/>
            <a:ext cx="1422964" cy="6767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Акт об участии</a:t>
            </a:r>
          </a:p>
        </p:txBody>
      </p:sp>
      <p:sp>
        <p:nvSpPr>
          <p:cNvPr id="41" name="Стрелка: влево-вправо 40">
            <a:extLst>
              <a:ext uri="{FF2B5EF4-FFF2-40B4-BE49-F238E27FC236}">
                <a16:creationId xmlns:a16="http://schemas.microsoft.com/office/drawing/2014/main" id="{B0D570E9-5C08-F562-C154-F9D86D5C4F74}"/>
              </a:ext>
            </a:extLst>
          </p:cNvPr>
          <p:cNvSpPr/>
          <p:nvPr/>
        </p:nvSpPr>
        <p:spPr>
          <a:xfrm>
            <a:off x="6498056" y="4938830"/>
            <a:ext cx="657794" cy="240632"/>
          </a:xfrm>
          <a:prstGeom prst="left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Крест 41">
            <a:extLst>
              <a:ext uri="{FF2B5EF4-FFF2-40B4-BE49-F238E27FC236}">
                <a16:creationId xmlns:a16="http://schemas.microsoft.com/office/drawing/2014/main" id="{3FD3637B-C8F7-65C1-79A2-0287BE28E144}"/>
              </a:ext>
            </a:extLst>
          </p:cNvPr>
          <p:cNvSpPr/>
          <p:nvPr/>
        </p:nvSpPr>
        <p:spPr>
          <a:xfrm rot="2700000">
            <a:off x="6582820" y="4800969"/>
            <a:ext cx="506186" cy="495043"/>
          </a:xfrm>
          <a:prstGeom prst="plus">
            <a:avLst>
              <a:gd name="adj" fmla="val 4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Крест 42">
            <a:extLst>
              <a:ext uri="{FF2B5EF4-FFF2-40B4-BE49-F238E27FC236}">
                <a16:creationId xmlns:a16="http://schemas.microsoft.com/office/drawing/2014/main" id="{70370F9F-7B6A-63A1-3944-9B90E67DE1E4}"/>
              </a:ext>
            </a:extLst>
          </p:cNvPr>
          <p:cNvSpPr/>
          <p:nvPr/>
        </p:nvSpPr>
        <p:spPr>
          <a:xfrm rot="2700000">
            <a:off x="5272081" y="2480377"/>
            <a:ext cx="506186" cy="495043"/>
          </a:xfrm>
          <a:prstGeom prst="plus">
            <a:avLst>
              <a:gd name="adj" fmla="val 4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Крест 43">
            <a:extLst>
              <a:ext uri="{FF2B5EF4-FFF2-40B4-BE49-F238E27FC236}">
                <a16:creationId xmlns:a16="http://schemas.microsoft.com/office/drawing/2014/main" id="{5E350FDF-A7B5-3964-E095-4DE6C9E9A21C}"/>
              </a:ext>
            </a:extLst>
          </p:cNvPr>
          <p:cNvSpPr/>
          <p:nvPr/>
        </p:nvSpPr>
        <p:spPr>
          <a:xfrm rot="2700000">
            <a:off x="7572670" y="5689685"/>
            <a:ext cx="1000124" cy="1012249"/>
          </a:xfrm>
          <a:prstGeom prst="plus">
            <a:avLst>
              <a:gd name="adj" fmla="val 4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D13D9103-8594-CE46-CD78-6EDB08EE9DB3}"/>
              </a:ext>
            </a:extLst>
          </p:cNvPr>
          <p:cNvSpPr/>
          <p:nvPr/>
        </p:nvSpPr>
        <p:spPr>
          <a:xfrm>
            <a:off x="711963" y="977834"/>
            <a:ext cx="10768073" cy="5477868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just">
              <a:lnSpc>
                <a:spcPct val="150000"/>
              </a:lnSpc>
              <a:buNone/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Со второй половины 2018 года по настоящий момент в «РШТ»: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подано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10000 заявок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прошли обучение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8000 учеников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обучающиеся были представлены на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435 мероприятиях 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по всей России;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 получен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3861 сертификат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marL="400050" lvl="1" indent="0" algn="just">
              <a:lnSpc>
                <a:spcPct val="150000"/>
              </a:lnSpc>
              <a:buNone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Сформированы:</a:t>
            </a:r>
          </a:p>
          <a:p>
            <a:pPr lvl="1" indent="-342900" algn="just">
              <a:lnSpc>
                <a:spcPct val="150000"/>
              </a:lnSpc>
              <a:buClr>
                <a:schemeClr val="bg1"/>
              </a:buClr>
              <a:buFont typeface="Symbol" panose="05050102010706020507" pitchFamily="18" charset="2"/>
              <a:buChar char=""/>
              <a:tabLst>
                <a:tab pos="221615" algn="l"/>
              </a:tabLst>
            </a:pP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1361 учебная группа;</a:t>
            </a:r>
          </a:p>
          <a:p>
            <a:pPr lvl="1" indent="-342900" algn="just">
              <a:lnSpc>
                <a:spcPct val="150000"/>
              </a:lnSpc>
              <a:buClr>
                <a:schemeClr val="bg1"/>
              </a:buClr>
              <a:buFont typeface="Symbol" panose="05050102010706020507" pitchFamily="18" charset="2"/>
              <a:buChar char=""/>
              <a:tabLst>
                <a:tab pos="221615" algn="l"/>
              </a:tabLst>
            </a:pP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403 конкурсных команд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.</a:t>
            </a:r>
          </a:p>
          <a:p>
            <a:pPr marL="114300" lvl="1" algn="just">
              <a:lnSpc>
                <a:spcPct val="150000"/>
              </a:lnSpc>
              <a:buClr>
                <a:schemeClr val="tx1"/>
              </a:buClr>
              <a:tabLst>
                <a:tab pos="221615" algn="l"/>
              </a:tabLst>
            </a:pP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НЕАВТОМАТИЗИРОВАННЫЕ ПРОЦЕССЫ 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+ БОЛЬШИЕ ОБЪЁМЫ ДАННЫХ =</a:t>
            </a:r>
            <a:r>
              <a:rPr lang="en-US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&gt;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ru-RU" sz="2000" b="1" i="1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СВЕРХУРОЧНАЯ РАБОТА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СОТРУДНИКОВ РШТ </a:t>
            </a:r>
            <a:endParaRPr lang="ru-RU" sz="2000" kern="100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algn="ctr"/>
            <a:endParaRPr lang="ru-RU" dirty="0"/>
          </a:p>
        </p:txBody>
      </p:sp>
      <p:sp>
        <p:nvSpPr>
          <p:cNvPr id="47" name="Номер слайда 4">
            <a:extLst>
              <a:ext uri="{FF2B5EF4-FFF2-40B4-BE49-F238E27FC236}">
                <a16:creationId xmlns:a16="http://schemas.microsoft.com/office/drawing/2014/main" id="{DD4AB5E6-99E9-4C2A-A56D-D9DBCD1A3F70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3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61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32" grpId="0" animBg="1"/>
      <p:bldP spid="30" grpId="0" animBg="1"/>
      <p:bldP spid="18" grpId="0" animBg="1"/>
      <p:bldP spid="37" grpId="0" animBg="1"/>
      <p:bldP spid="42" grpId="0" animBg="1"/>
      <p:bldP spid="43" grpId="0" animBg="1"/>
      <p:bldP spid="44" grpId="0" animBg="1"/>
      <p:bldP spid="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CFF78D-AB0F-F464-E3EA-C4BAA4D89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область: Общая документация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D01BF9-90FF-1077-6DF2-841F60C9B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Изображение1">
            <a:extLst>
              <a:ext uri="{FF2B5EF4-FFF2-40B4-BE49-F238E27FC236}">
                <a16:creationId xmlns:a16="http://schemas.microsoft.com/office/drawing/2014/main" id="{B3FDEB60-BAB1-DD28-64DB-F297D9A0D3C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auto">
          <a:xfrm>
            <a:off x="-32749" y="1318662"/>
            <a:ext cx="12224749" cy="5539338"/>
          </a:xfrm>
          <a:prstGeom prst="rect">
            <a:avLst/>
          </a:prstGeom>
        </p:spPr>
      </p:pic>
      <p:sp>
        <p:nvSpPr>
          <p:cNvPr id="7" name="Номер слайда 4">
            <a:extLst>
              <a:ext uri="{FF2B5EF4-FFF2-40B4-BE49-F238E27FC236}">
                <a16:creationId xmlns:a16="http://schemas.microsoft.com/office/drawing/2014/main" id="{7760A3C1-D078-4BF6-88F9-A2D4F475E99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4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10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95F82F-1EB5-583F-6A4F-D81FA7090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749808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область: Приказы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9E9281-6987-B9AF-B3B0-20591D331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9886795" cy="356078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Приказы об основной деятельности</a:t>
            </a:r>
            <a:endParaRPr lang="ru-RU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Приказы об участии в мероприятиях </a:t>
            </a:r>
            <a:r>
              <a:rPr lang="ru-RU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Приказы об образовательной деятельности</a:t>
            </a:r>
          </a:p>
        </p:txBody>
      </p:sp>
      <p:sp>
        <p:nvSpPr>
          <p:cNvPr id="7" name="Номер слайда 4">
            <a:extLst>
              <a:ext uri="{FF2B5EF4-FFF2-40B4-BE49-F238E27FC236}">
                <a16:creationId xmlns:a16="http://schemas.microsoft.com/office/drawing/2014/main" id="{C48DFE9E-B9E5-4E98-94BE-4CE8F6B50D43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5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29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1FC944-AA6C-8CE9-0186-40A325E8E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649224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область: Приказы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413F64-981A-AE63-4414-C85AA58B8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9CDA395-BF6D-9DBF-AE5A-0CEDBBB96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5616"/>
            <a:ext cx="12192000" cy="5542384"/>
          </a:xfrm>
          <a:prstGeom prst="rect">
            <a:avLst/>
          </a:prstGeom>
        </p:spPr>
      </p:pic>
      <p:sp>
        <p:nvSpPr>
          <p:cNvPr id="9" name="Номер слайда 4">
            <a:extLst>
              <a:ext uri="{FF2B5EF4-FFF2-40B4-BE49-F238E27FC236}">
                <a16:creationId xmlns:a16="http://schemas.microsoft.com/office/drawing/2014/main" id="{40ABE5CA-600F-43F4-92F8-63651BBE98A1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6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9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E0D809-BD8F-4A15-3BDB-DD1E6866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649224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область: Приказы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9C5426-0DCF-B700-F9C6-024E3CFEE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977BAAA-C3E6-AA6C-9A15-B07043572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0482"/>
            <a:ext cx="12192000" cy="5537518"/>
          </a:xfrm>
          <a:prstGeom prst="rect">
            <a:avLst/>
          </a:prstGeom>
        </p:spPr>
      </p:pic>
      <p:sp>
        <p:nvSpPr>
          <p:cNvPr id="6" name="Номер слайда 4">
            <a:extLst>
              <a:ext uri="{FF2B5EF4-FFF2-40B4-BE49-F238E27FC236}">
                <a16:creationId xmlns:a16="http://schemas.microsoft.com/office/drawing/2014/main" id="{7BF231A7-F420-4885-8CE0-83C1B27A4F65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7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47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803B131-B6E8-54DB-EC97-5FA46DD6C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713232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область: Приказы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B3D352-5F95-AC5D-98E7-8C17E9C49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0442C6B-4C46-C071-36EF-A8AABCFAF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502229"/>
            <a:ext cx="12191999" cy="5355770"/>
          </a:xfrm>
          <a:prstGeom prst="rect">
            <a:avLst/>
          </a:prstGeom>
        </p:spPr>
      </p:pic>
      <p:sp>
        <p:nvSpPr>
          <p:cNvPr id="10" name="Номер слайда 4">
            <a:extLst>
              <a:ext uri="{FF2B5EF4-FFF2-40B4-BE49-F238E27FC236}">
                <a16:creationId xmlns:a16="http://schemas.microsoft.com/office/drawing/2014/main" id="{5327A7E1-BA84-4365-8526-5BF586AAAF7F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8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353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8E96D-BFC8-7CAA-1F2A-C07C48E8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113385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аналогов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AF7395E8-8E25-6BD2-768A-9DC1651AE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307012"/>
              </p:ext>
            </p:extLst>
          </p:nvPr>
        </p:nvGraphicFramePr>
        <p:xfrm>
          <a:off x="-9144" y="1527048"/>
          <a:ext cx="12201144" cy="5330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2709">
                  <a:extLst>
                    <a:ext uri="{9D8B030D-6E8A-4147-A177-3AD203B41FA5}">
                      <a16:colId xmlns:a16="http://schemas.microsoft.com/office/drawing/2014/main" val="4024464323"/>
                    </a:ext>
                  </a:extLst>
                </a:gridCol>
                <a:gridCol w="2390759">
                  <a:extLst>
                    <a:ext uri="{9D8B030D-6E8A-4147-A177-3AD203B41FA5}">
                      <a16:colId xmlns:a16="http://schemas.microsoft.com/office/drawing/2014/main" val="789667970"/>
                    </a:ext>
                  </a:extLst>
                </a:gridCol>
                <a:gridCol w="1992302">
                  <a:extLst>
                    <a:ext uri="{9D8B030D-6E8A-4147-A177-3AD203B41FA5}">
                      <a16:colId xmlns:a16="http://schemas.microsoft.com/office/drawing/2014/main" val="96791430"/>
                    </a:ext>
                  </a:extLst>
                </a:gridCol>
                <a:gridCol w="3415374">
                  <a:extLst>
                    <a:ext uri="{9D8B030D-6E8A-4147-A177-3AD203B41FA5}">
                      <a16:colId xmlns:a16="http://schemas.microsoft.com/office/drawing/2014/main" val="856223068"/>
                    </a:ext>
                  </a:extLst>
                </a:gridCol>
              </a:tblGrid>
              <a:tr h="987213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Характеристики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«Моя школа»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Сферум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Класс»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19770"/>
                  </a:ext>
                </a:extLst>
              </a:tr>
              <a:tr h="691049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Планирование</a:t>
                      </a:r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занятий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851849"/>
                  </a:ext>
                </a:extLst>
              </a:tr>
              <a:tr h="987213">
                <a:tc>
                  <a:txBody>
                    <a:bodyPr/>
                    <a:lstStyle/>
                    <a:p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Сопровождение учебных и внеучебных мероприятий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547314"/>
                  </a:ext>
                </a:extLst>
              </a:tr>
              <a:tr h="691049">
                <a:tc>
                  <a:txBody>
                    <a:bodyPr/>
                    <a:lstStyle/>
                    <a:p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Учёт достижений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550379"/>
                  </a:ext>
                </a:extLst>
              </a:tr>
              <a:tr h="987213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Сопровождение </a:t>
                      </a:r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образовательного процесса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762573"/>
                  </a:ext>
                </a:extLst>
              </a:tr>
              <a:tr h="987213">
                <a:tc>
                  <a:txBody>
                    <a:bodyPr/>
                    <a:lstStyle/>
                    <a:p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Сопровождение административного процесса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541882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7D9506B-AA70-4E94-AF43-416111D6411E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9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64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TM03457452[[fn=Небесная]]</Template>
  <TotalTime>1069</TotalTime>
  <Words>523</Words>
  <Application>Microsoft Office PowerPoint</Application>
  <PresentationFormat>Широкоэкранный</PresentationFormat>
  <Paragraphs>132</Paragraphs>
  <Slides>15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5" baseType="lpstr">
      <vt:lpstr>NSimSun</vt:lpstr>
      <vt:lpstr>Aptos</vt:lpstr>
      <vt:lpstr>Arial</vt:lpstr>
      <vt:lpstr>Calibri</vt:lpstr>
      <vt:lpstr>Calibri Light</vt:lpstr>
      <vt:lpstr>DejaVu Sans</vt:lpstr>
      <vt:lpstr>Symbol</vt:lpstr>
      <vt:lpstr>Tahoma</vt:lpstr>
      <vt:lpstr>Times New Roman</vt:lpstr>
      <vt:lpstr>Небесная</vt:lpstr>
      <vt:lpstr>ПРАКТИКА  «Автоматизация СОПРОВОЖДЕНИЯ образовательного процесса в организации Региональный школьный технопарк»</vt:lpstr>
      <vt:lpstr>Введение</vt:lpstr>
      <vt:lpstr>Структура работы ОРГАНИЗАЦИИ</vt:lpstr>
      <vt:lpstr>Предметная область: Общая документация</vt:lpstr>
      <vt:lpstr>Предметная область: Приказы</vt:lpstr>
      <vt:lpstr>Предметная область: Приказы</vt:lpstr>
      <vt:lpstr>Предметная область: Приказы</vt:lpstr>
      <vt:lpstr>Предметная область: Приказы</vt:lpstr>
      <vt:lpstr>Обзор аналогов </vt:lpstr>
      <vt:lpstr>Цель и задачи</vt:lpstr>
      <vt:lpstr>Диаграмма вариантов использования</vt:lpstr>
      <vt:lpstr>Презентация PowerPoint</vt:lpstr>
      <vt:lpstr>Прототипы интерфейсов</vt:lpstr>
      <vt:lpstr>Прототипы интерфейсов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 по дисциплине «Проектирование и архитектура автоматизированных систем» «Автоматизация планирования образовательного процесса в организации «Региональный школьный технопарк»»</dc:title>
  <dc:creator>Радмир Кузургалиев</dc:creator>
  <cp:lastModifiedBy>PR P.</cp:lastModifiedBy>
  <cp:revision>46</cp:revision>
  <dcterms:created xsi:type="dcterms:W3CDTF">2024-12-19T16:39:57Z</dcterms:created>
  <dcterms:modified xsi:type="dcterms:W3CDTF">2025-02-06T10:48:57Z</dcterms:modified>
</cp:coreProperties>
</file>