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1"/>
  </p:notesMasterIdLst>
  <p:sldIdLst>
    <p:sldId id="256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11" r:id="rId13"/>
    <p:sldId id="309" r:id="rId14"/>
    <p:sldId id="286" r:id="rId15"/>
    <p:sldId id="289" r:id="rId16"/>
    <p:sldId id="313" r:id="rId17"/>
    <p:sldId id="274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87772" autoAdjust="0"/>
  </p:normalViewPr>
  <p:slideViewPr>
    <p:cSldViewPr snapToGrid="0">
      <p:cViewPr varScale="1">
        <p:scale>
          <a:sx n="97" d="100"/>
          <a:sy n="97" d="100"/>
        </p:scale>
        <p:origin x="145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уважаемая комиссия. Представляю вашему вниманию выпускную квалификационную работу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теме: «Автоматизация сопровождения образовательного процесса в организации Региональный школьный технопарк». Выполнил: обучающийся гр. ДИНРБ-41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Кузургалиев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Радмир Алексеевич Руководитель: К.т.н., доцент Лаптев Валерий Викторович.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17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отображена диаграмма вариантов использования пользователей с ролями «Администратор» и «Педагог»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2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шаблоны генерируемых документов.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6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Центр одарённых детей (ЦОД), Центр детского научно-технического творчества.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данный</a:t>
            </a:r>
            <a:r>
              <a:rPr lang="ru-RU" baseline="0" dirty="0"/>
              <a:t> момент образовательный процесс заказчика состоит из обучения учеников в учебных группах и участия их в различных мероприятиях.</a:t>
            </a:r>
            <a:br>
              <a:rPr lang="ru-RU" baseline="0" dirty="0"/>
            </a:br>
            <a:r>
              <a:rPr lang="ru-RU" baseline="0" dirty="0"/>
              <a:t>Для каждой учебной группы ведётся журнал, в котором педагог отмечает посещаемость и успеваемость, создаётся календарно-учебный план занятий, издаются приказы, которые регламентируют как обучение в учебных группах, так и участие в мероприятиях. По окончанию обучения обучающиеся получают сертификаты</a:t>
            </a:r>
          </a:p>
          <a:p>
            <a:pPr algn="l"/>
            <a:r>
              <a:rPr lang="ru-RU" baseline="0" dirty="0"/>
              <a:t>Для каждой учебной группы, мероприятия и ученика, администратор отдела вынужден вручную формировать советующие задачам документы. </a:t>
            </a:r>
          </a:p>
          <a:p>
            <a:pPr algn="l"/>
            <a:r>
              <a:rPr lang="ru-RU" baseline="0" dirty="0"/>
              <a:t>И так каждый раз как формируется учебная группа, меняется её состав, проводится мероприятие или ученик завершает обучение в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 процесс создания документа представляет из себя следующее</a:t>
            </a:r>
            <a:r>
              <a:rPr lang="en-US" baseline="0" dirty="0"/>
              <a:t>:</a:t>
            </a:r>
            <a:r>
              <a:rPr lang="ru-RU" baseline="0" dirty="0"/>
              <a:t> Выбирается тип документа, затем в зависимости от типа происходит создание документа: вручную присваивается номер, вносится информация, рассылаются и подписываются документы, если это необходимо. Подобная деятельность приводит к большим трудозатратам.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данной проблемы предлагается создать систему </a:t>
            </a:r>
            <a:r>
              <a:rPr lang="ru-RU" baseline="0" dirty="0"/>
              <a:t>которая получала бы всё необходимое, а именно данные для его заполнения, а в результате выдавала бы готовые сертификаты, приказы, журналы и календарно-учебные графики.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связи с чем задача сводится к упрощению текущего процесса организации до генерации документа на основе данных из единого хранилища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изображена контекстная диаграмма разрабатываемой системы с входными и выходными данными. Система должна работать в рамках Федеральных законов №152 и №273 о персональных данных и образовании, а также нормативных документах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20.05.2025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20.05.2025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20.05.2025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валерий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викторович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7" y="39635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6" y="14558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220136" y="20200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250054" y="4420052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03" y="1943404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220136" y="118671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8994591" y="137257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220136" y="295125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220136" y="593511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9097673" y="342232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220136" y="437347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220136" y="514373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6158904" y="506593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6158904" y="60168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984627" y="540238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9097673" y="265090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994591" y="4286866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1444318" y="1489477"/>
            <a:ext cx="1775818" cy="2839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444318" y="1773431"/>
            <a:ext cx="1775818" cy="54937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422689" y="4281131"/>
            <a:ext cx="1797447" cy="11653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422689" y="4281131"/>
            <a:ext cx="1797447" cy="19567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422689" y="3254010"/>
            <a:ext cx="1797447" cy="10271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5040738" y="1675336"/>
            <a:ext cx="3953853" cy="6474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979506" y="5368698"/>
            <a:ext cx="1005121" cy="336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5040738" y="3254010"/>
            <a:ext cx="4056935" cy="47107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5040738" y="2953666"/>
            <a:ext cx="4056935" cy="3003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774117" y="3468093"/>
            <a:ext cx="1014518" cy="82581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5040738" y="5446497"/>
            <a:ext cx="1118166" cy="87314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979506" y="5705147"/>
            <a:ext cx="1005121" cy="6144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4130437" y="3556769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040738" y="5368698"/>
            <a:ext cx="1118166" cy="7779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774117" y="3468093"/>
            <a:ext cx="4478658" cy="907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513761" y="4205235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840960" y="397852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214217" y="281653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464331" y="3300459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8183651" y="521469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332424" y="605109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257602" y="510059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563837" y="38704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7091040" y="164982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858537" y="36734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668214" y="574457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F711F22-3B89-C901-16C7-6306BA35C5FF}"/>
              </a:ext>
            </a:extLst>
          </p:cNvPr>
          <p:cNvCxnSpPr>
            <a:cxnSpLocks/>
            <a:stCxn id="6" idx="0"/>
            <a:endCxn id="54" idx="3"/>
          </p:cNvCxnSpPr>
          <p:nvPr/>
        </p:nvCxnSpPr>
        <p:spPr>
          <a:xfrm flipH="1" flipV="1">
            <a:off x="855662" y="2492499"/>
            <a:ext cx="1" cy="14710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Равнобедренный треугольник 53">
            <a:extLst>
              <a:ext uri="{FF2B5EF4-FFF2-40B4-BE49-F238E27FC236}">
                <a16:creationId xmlns:a16="http://schemas.microsoft.com/office/drawing/2014/main" id="{84C12255-96E0-BD63-3116-76E5F748B662}"/>
              </a:ext>
            </a:extLst>
          </p:cNvPr>
          <p:cNvSpPr/>
          <p:nvPr/>
        </p:nvSpPr>
        <p:spPr>
          <a:xfrm>
            <a:off x="748982" y="2229886"/>
            <a:ext cx="213359" cy="262613"/>
          </a:xfrm>
          <a:prstGeom prst="triangl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ДОКУМЕНТОВ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95A2B9-5525-44A9-B2C2-4B66D2B1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142"/>
            <a:ext cx="6986588" cy="490793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9EA75D-49FE-4668-AF6E-A1A6A547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733142"/>
            <a:ext cx="6276975" cy="6124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FD1320-6529-40C5-86D9-474C552A5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811612"/>
            <a:ext cx="6986588" cy="50463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428C2-6385-49C6-B63E-3B1E36F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965" y="733140"/>
            <a:ext cx="6250069" cy="61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jQuery;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5829300" y="799106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таблиц базы данных.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200 классов содержат около 1000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15 уникальных интерфейсов и форм.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минимальным характеристикам браузера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58368"/>
            <a:ext cx="11887200" cy="5590749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результате выполнения ВКР была спроектирована и разработана система, которая 	обеспечивает формирование необходимых для сопровождения образовательного процесса 	документов.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2150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73242"/>
              </p:ext>
            </p:extLst>
          </p:nvPr>
        </p:nvGraphicFramePr>
        <p:xfrm>
          <a:off x="1631950" y="3788649"/>
          <a:ext cx="8169276" cy="212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092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21933-52A3-0F96-9FB0-AE9928E9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886" y="740664"/>
            <a:ext cx="5202227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523460" y="5661844"/>
            <a:ext cx="3989699" cy="1194064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есть»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75" y="516038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585865" y="191936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48282" cy="151003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8349168" y="3275779"/>
            <a:ext cx="9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Журнал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071994" y="374113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7DCB5-41F7-6E2D-A9CD-400B79CEE3CE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заполнение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CBCA78-494D-4429-9A36-BCA6B7B99F1E}"/>
              </a:ext>
            </a:extLst>
          </p:cNvPr>
          <p:cNvSpPr txBox="1"/>
          <p:nvPr/>
        </p:nvSpPr>
        <p:spPr>
          <a:xfrm>
            <a:off x="6613864" y="18507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9E73A-7B6C-4B8B-A03C-32FF15072081}"/>
              </a:ext>
            </a:extLst>
          </p:cNvPr>
          <p:cNvSpPr txBox="1"/>
          <p:nvPr/>
        </p:nvSpPr>
        <p:spPr>
          <a:xfrm>
            <a:off x="8291416" y="57950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7A9A3-AA69-460F-9587-8231D03CB341}"/>
              </a:ext>
            </a:extLst>
          </p:cNvPr>
          <p:cNvSpPr txBox="1"/>
          <p:nvPr/>
        </p:nvSpPr>
        <p:spPr>
          <a:xfrm>
            <a:off x="3152157" y="5204314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67249-0024-4280-AFC6-9088C38CCEA9}"/>
              </a:ext>
            </a:extLst>
          </p:cNvPr>
          <p:cNvSpPr txBox="1"/>
          <p:nvPr/>
        </p:nvSpPr>
        <p:spPr>
          <a:xfrm>
            <a:off x="3110442" y="3494655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6951-E222-4014-B9E0-1F30D8E4CCAD}"/>
              </a:ext>
            </a:extLst>
          </p:cNvPr>
          <p:cNvSpPr txBox="1"/>
          <p:nvPr/>
        </p:nvSpPr>
        <p:spPr>
          <a:xfrm>
            <a:off x="8046500" y="4250433"/>
            <a:ext cx="16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Календарно-учебный график</a:t>
            </a:r>
          </a:p>
        </p:txBody>
      </p: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3.54167E-6 0.00023 L 0.04453 0.00139 L 0.11029 0.00278 C 0.11198 0.00301 0.11615 0.00509 0.11784 0.00579 C 0.12657 0.00903 0.12605 0.00857 0.13386 0.01042 C 0.14323 0.00972 0.15248 0.00996 0.16172 0.0088 C 0.16381 0.00857 0.16563 0.00602 0.16758 0.00579 C 0.18125 0.00417 0.19271 0.0044 0.2056 0.0044 " pathEditMode="relative" rAng="0" ptsTypes="AAAAAAAAA">
                                      <p:cBhvr>
                                        <p:cTn id="1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2.08333E-6 0.00023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rAng="0" ptsTypes="AAAAAAAAA">
                                      <p:cBhvr>
                                        <p:cTn id="3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24" grpId="0"/>
      <p:bldP spid="125" grpId="0"/>
      <p:bldP spid="12" grpId="0"/>
      <p:bldP spid="31" grpId="0"/>
      <p:bldP spid="33" grpId="0"/>
      <p:bldP spid="34" grpId="0"/>
      <p:bldP spid="35" grpId="0"/>
      <p:bldP spid="36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есть»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1" y="823283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>
              <a:gd name="adj1" fmla="val -2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>
              <a:gd name="adj1" fmla="val 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6456268" y="3323091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8330089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70260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>
            <a:off x="7861480" y="3634954"/>
            <a:ext cx="3585501" cy="1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9735301" y="3645023"/>
            <a:ext cx="1711680" cy="1398833"/>
          </a:xfrm>
          <a:prstGeom prst="bentConnector3">
            <a:avLst>
              <a:gd name="adj1" fmla="val 734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0E88A696-A7B8-FDEF-BBA0-B1B9F6AA00DF}"/>
              </a:ext>
            </a:extLst>
          </p:cNvPr>
          <p:cNvCxnSpPr>
            <a:stCxn id="111" idx="6"/>
            <a:endCxn id="36" idx="1"/>
          </p:cNvCxnSpPr>
          <p:nvPr/>
        </p:nvCxnSpPr>
        <p:spPr>
          <a:xfrm flipV="1">
            <a:off x="5693549" y="3634954"/>
            <a:ext cx="762719" cy="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356663" y="1057828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 2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262541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654708" y="607787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46" y="3115732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89" y="3955449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8" y="4720764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86" y="2161068"/>
            <a:ext cx="718386" cy="4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1" y="813536"/>
            <a:ext cx="12192000" cy="60371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911365" y="2716923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961201" y="5282412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805781" y="3889184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231975" y="4841400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180744" y="4791533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53961" y="3439932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5160857" y="226740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5212505" y="2317275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50" idx="1"/>
          </p:cNvCxnSpPr>
          <p:nvPr/>
        </p:nvCxnSpPr>
        <p:spPr>
          <a:xfrm flipV="1">
            <a:off x="5651676" y="2514125"/>
            <a:ext cx="2381371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cxnSpLocks/>
            <a:stCxn id="28" idx="6"/>
            <a:endCxn id="48" idx="1"/>
          </p:cNvCxnSpPr>
          <p:nvPr/>
        </p:nvCxnSpPr>
        <p:spPr>
          <a:xfrm>
            <a:off x="5693549" y="3635786"/>
            <a:ext cx="2339498" cy="92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cxnSpLocks/>
            <a:stCxn id="27" idx="6"/>
            <a:endCxn id="49" idx="1"/>
          </p:cNvCxnSpPr>
          <p:nvPr/>
        </p:nvCxnSpPr>
        <p:spPr>
          <a:xfrm>
            <a:off x="5671563" y="5038251"/>
            <a:ext cx="2361484" cy="560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rot="5400000" flipH="1" flipV="1">
            <a:off x="4375542" y="2480495"/>
            <a:ext cx="751683" cy="81894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cxnSpLocks/>
            <a:stCxn id="6" idx="2"/>
            <a:endCxn id="27" idx="2"/>
          </p:cNvCxnSpPr>
          <p:nvPr/>
        </p:nvCxnSpPr>
        <p:spPr>
          <a:xfrm rot="16200000" flipH="1">
            <a:off x="4235146" y="4092653"/>
            <a:ext cx="1052362" cy="838834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55" y="1109439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6102931" y="910807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34D835DE-6941-C4E3-419A-346B9B60F1DA}"/>
              </a:ext>
            </a:extLst>
          </p:cNvPr>
          <p:cNvSpPr/>
          <p:nvPr/>
        </p:nvSpPr>
        <p:spPr>
          <a:xfrm>
            <a:off x="8033047" y="3318595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05B455D0-1A28-09D1-CACB-F9D0172CED83}"/>
              </a:ext>
            </a:extLst>
          </p:cNvPr>
          <p:cNvSpPr/>
          <p:nvPr/>
        </p:nvSpPr>
        <p:spPr>
          <a:xfrm>
            <a:off x="8033047" y="4717429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D44522CF-802F-9E39-D41D-B44863940F2D}"/>
              </a:ext>
            </a:extLst>
          </p:cNvPr>
          <p:cNvSpPr/>
          <p:nvPr/>
        </p:nvSpPr>
        <p:spPr>
          <a:xfrm>
            <a:off x="8033047" y="2187697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44FA33D8-FDD1-813E-06CD-E7402C8F6905}"/>
              </a:ext>
            </a:extLst>
          </p:cNvPr>
          <p:cNvCxnSpPr>
            <a:cxnSpLocks/>
            <a:stCxn id="50" idx="3"/>
            <a:endCxn id="3" idx="2"/>
          </p:cNvCxnSpPr>
          <p:nvPr/>
        </p:nvCxnSpPr>
        <p:spPr>
          <a:xfrm>
            <a:off x="9438259" y="2514125"/>
            <a:ext cx="2008722" cy="1130898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4DBB45C-274C-D441-764E-C200E085A166}"/>
              </a:ext>
            </a:extLst>
          </p:cNvPr>
          <p:cNvCxnSpPr>
            <a:stCxn id="49" idx="3"/>
            <a:endCxn id="3" idx="2"/>
          </p:cNvCxnSpPr>
          <p:nvPr/>
        </p:nvCxnSpPr>
        <p:spPr>
          <a:xfrm flipV="1">
            <a:off x="9438259" y="3645023"/>
            <a:ext cx="2008722" cy="139883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58BA909E-7126-2102-5A2E-7C4A00EFA4F5}"/>
              </a:ext>
            </a:extLst>
          </p:cNvPr>
          <p:cNvCxnSpPr>
            <a:stCxn id="48" idx="3"/>
            <a:endCxn id="3" idx="2"/>
          </p:cNvCxnSpPr>
          <p:nvPr/>
        </p:nvCxnSpPr>
        <p:spPr>
          <a:xfrm>
            <a:off x="9438259" y="3645023"/>
            <a:ext cx="2008722" cy="12700"/>
          </a:xfrm>
          <a:prstGeom prst="bentConnector3">
            <a:avLst>
              <a:gd name="adj1" fmla="val 9963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BDE2F8E2-FCE7-E5AF-0E62-22832025AD96}"/>
              </a:ext>
            </a:extLst>
          </p:cNvPr>
          <p:cNvCxnSpPr>
            <a:stCxn id="2050" idx="2"/>
            <a:endCxn id="48" idx="0"/>
          </p:cNvCxnSpPr>
          <p:nvPr/>
        </p:nvCxnSpPr>
        <p:spPr>
          <a:xfrm rot="16200000" flipH="1">
            <a:off x="7132762" y="1715704"/>
            <a:ext cx="1381508" cy="1824274"/>
          </a:xfrm>
          <a:prstGeom prst="bentConnector3">
            <a:avLst>
              <a:gd name="adj1" fmla="val 8060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0AFEC1C6-84A4-504A-B445-2043793F16AE}"/>
              </a:ext>
            </a:extLst>
          </p:cNvPr>
          <p:cNvCxnSpPr>
            <a:endCxn id="50" idx="0"/>
          </p:cNvCxnSpPr>
          <p:nvPr/>
        </p:nvCxnSpPr>
        <p:spPr>
          <a:xfrm>
            <a:off x="7324725" y="1524000"/>
            <a:ext cx="1410928" cy="663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9C38F5DE-B0F7-0F48-5907-BBFDAD19E753}"/>
              </a:ext>
            </a:extLst>
          </p:cNvPr>
          <p:cNvCxnSpPr>
            <a:stCxn id="2050" idx="2"/>
          </p:cNvCxnSpPr>
          <p:nvPr/>
        </p:nvCxnSpPr>
        <p:spPr>
          <a:xfrm rot="16200000" flipH="1">
            <a:off x="6433345" y="2415121"/>
            <a:ext cx="2780342" cy="1824274"/>
          </a:xfrm>
          <a:prstGeom prst="bentConnector3">
            <a:avLst>
              <a:gd name="adj1" fmla="val 8631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3772E86-9435-F03F-6A26-6979FAB3B4FC}"/>
              </a:ext>
            </a:extLst>
          </p:cNvPr>
          <p:cNvSpPr txBox="1"/>
          <p:nvPr/>
        </p:nvSpPr>
        <p:spPr>
          <a:xfrm>
            <a:off x="7541255" y="1286520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10F27-B84B-7C99-9C43-3CD34C7DE64B}"/>
              </a:ext>
            </a:extLst>
          </p:cNvPr>
          <p:cNvSpPr txBox="1"/>
          <p:nvPr/>
        </p:nvSpPr>
        <p:spPr>
          <a:xfrm>
            <a:off x="7315802" y="2810276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0923F4-0FE5-BF28-FBBA-D418F2207BF9}"/>
              </a:ext>
            </a:extLst>
          </p:cNvPr>
          <p:cNvSpPr txBox="1"/>
          <p:nvPr/>
        </p:nvSpPr>
        <p:spPr>
          <a:xfrm>
            <a:off x="7304021" y="4086349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11063</TotalTime>
  <Words>1447</Words>
  <Application>Microsoft Office PowerPoint</Application>
  <PresentationFormat>Широкоэкранный</PresentationFormat>
  <Paragraphs>271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Franklin Gothic Book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ПРОЦЕСС «КАК есть»</vt:lpstr>
      <vt:lpstr>ПРОЦЕСС «КАК есть»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ШАБЛОНЫ ДОКУМЕНТОВ</vt:lpstr>
      <vt:lpstr>РАЗРАБОТАННЫЕ ИНТЕРФЕЙСЫ</vt:lpstr>
      <vt:lpstr>Презентация PowerPoint</vt:lpstr>
      <vt:lpstr>СВЕДЕНИЯ О проекте</vt:lpstr>
      <vt:lpstr>Системные требования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191</cp:revision>
  <dcterms:created xsi:type="dcterms:W3CDTF">2024-12-19T16:39:57Z</dcterms:created>
  <dcterms:modified xsi:type="dcterms:W3CDTF">2025-05-20T04:37:22Z</dcterms:modified>
</cp:coreProperties>
</file>