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sldIdLst>
    <p:sldId id="257" r:id="rId2"/>
    <p:sldId id="258" r:id="rId3"/>
    <p:sldId id="259" r:id="rId4"/>
    <p:sldId id="273" r:id="rId5"/>
    <p:sldId id="274" r:id="rId6"/>
    <p:sldId id="260" r:id="rId7"/>
    <p:sldId id="269" r:id="rId8"/>
    <p:sldId id="261" r:id="rId9"/>
    <p:sldId id="270" r:id="rId10"/>
    <p:sldId id="262" r:id="rId11"/>
    <p:sldId id="263" r:id="rId12"/>
    <p:sldId id="271" r:id="rId13"/>
    <p:sldId id="267" r:id="rId14"/>
    <p:sldId id="266" r:id="rId15"/>
    <p:sldId id="272" r:id="rId16"/>
    <p:sldId id="268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782601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91158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462449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081248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7126938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91316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57663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0480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263393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89689"/>
            <a:ext cx="10971684" cy="151209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ru-RU" sz="5321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endParaRPr lang="ru-RU" sz="387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3462D5-841B-4B49-92DA-B4C75FC70F1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383001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16537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3689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49817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9903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79252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9060423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4410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186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62BA0C-14E4-4869-B6B9-8CCD90701149}" type="datetimeFigureOut">
              <a:rPr lang="ru-RU" smtClean="0"/>
              <a:t>18.12.2024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5F44E-F772-4CF0-8388-6BEBD37653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01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8396749" y="5006943"/>
            <a:ext cx="3794284" cy="1850392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 algn="l"/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Реферат выполнил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группы ДИНРб-41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 algn="l"/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доцент, к.т.н. </a:t>
            </a:r>
            <a:r>
              <a:rPr lang="ru-RU" sz="2000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Осовский</a:t>
            </a:r>
            <a:r>
              <a:rPr lang="ru-RU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А.В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3294" y="2386352"/>
            <a:ext cx="10971300" cy="1496423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ru-RU" sz="28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РЕФЕРАТ</a:t>
            </a:r>
            <a:endParaRPr lang="ru-RU" sz="28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«Принципы построения систем связи нового поколения (NGN)»</a:t>
            </a:r>
            <a:endParaRPr lang="ru-RU" sz="2800" b="1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по дисциплине </a:t>
            </a:r>
            <a:b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spc="-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</a:rPr>
              <a:t>«Сопровождение автоматизированных систем»</a:t>
            </a:r>
            <a:endParaRPr lang="ru-RU" sz="2800" b="1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pPr>
              <a:lnSpc>
                <a:spcPct val="108000"/>
              </a:lnSpc>
              <a:spcBef>
                <a:spcPts val="2558"/>
              </a:spcBef>
              <a:spcAft>
                <a:spcPts val="1282"/>
              </a:spcAft>
            </a:pPr>
            <a:r>
              <a:rPr lang="ru-RU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Softswitch</a:t>
            </a:r>
            <a:endParaRPr lang="ru-RU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200" spc="-1" dirty="0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Softswitch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является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программным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обеспечением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производящим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как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маршрутизацию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каналов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VoIP-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телефонии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так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и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являющимся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самостоятельным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VoIP-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сервером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Данное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ПО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может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использоваться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как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специализированном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устройстве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,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так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и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на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отдельном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сервере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либо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lang="en-US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кластере</a:t>
            </a:r>
            <a:r>
              <a:rPr lang="en-US" sz="2200" spc="-1" dirty="0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endParaRPr lang="en-US" sz="22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Softswitch</a:t>
            </a:r>
            <a:endParaRPr lang="ru-RU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Рисунок 24"/>
          <p:cNvPicPr/>
          <p:nvPr/>
        </p:nvPicPr>
        <p:blipFill>
          <a:blip r:embed="rId3"/>
          <a:stretch/>
        </p:blipFill>
        <p:spPr>
          <a:xfrm>
            <a:off x="3104954" y="1604399"/>
            <a:ext cx="5989610" cy="453846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43474-B822-31AF-3C83-C9D1FB285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Softswitch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3E3239-3CEA-F7C5-5E05-9B89EB70665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562" y="1889534"/>
            <a:ext cx="10971684" cy="3976819"/>
          </a:xfrm>
        </p:spPr>
        <p:txBody>
          <a:bodyPr/>
          <a:lstStyle/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Система разбита на три отдельных функциональных элемента: сигнальный шлюз, медиа-шлюз и контроллер медиа-шлюза.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Шлюз сигнализации обеспечивает взаимодействие протоколов сигнализации IP, таких как SIP (протокол инициирования сеанса).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Медиа-шлюз обрабатывает каналы с мультиплексированием по времени (TDM) и  инкапсулирует их в пакеты для передачи IP.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Контроллер медиа-шлюза выполняет функции коммутации и передает параметры маршрутизации в медиа-шлюз, медиа-серверы и серверы приложений дабы устанавливать и прерывать вызовы, воспроизводить записанные сообщения и выполнять функции приложения, такие как переадресация вызова или ожидание вызова.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93309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</a:t>
            </a:r>
            <a:r>
              <a:rPr lang="ru-RU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Softswitch</a:t>
            </a:r>
            <a:endParaRPr lang="ru-RU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Рисунок 27"/>
          <p:cNvPicPr/>
          <p:nvPr/>
        </p:nvPicPr>
        <p:blipFill>
          <a:blip r:embed="rId3"/>
          <a:stretch/>
        </p:blipFill>
        <p:spPr>
          <a:xfrm>
            <a:off x="691607" y="1351439"/>
            <a:ext cx="10816303" cy="550589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79707-F075-6384-3C89-752D433E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 </a:t>
            </a:r>
            <a:r>
              <a:rPr lang="ru-RU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Softswitch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18C34E-3C8A-EAC9-19F1-6E8CD358CC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946" y="1604399"/>
            <a:ext cx="10971300" cy="525360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	Логическая модель 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Softswitch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является стандартизированной. Ниже перечислены уровни (иногда их называют еще функциональные плоскости) логической модели программного коммутатора: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Транспортный уровень — включает в себя меда-шлюзы, шлюзы сигнализации, коммутаторы и маршрутизаторы.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Уровень сигнализации — включает контроллеры шлюзов сигнализации и контроллеры сеансов (</a:t>
            </a:r>
            <a:r>
              <a:rPr lang="ru-RU" sz="22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гейткиперы</a:t>
            </a: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Уровень приложения — включает в себя контроллеры медиа-шлюзов. 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Уровень обслуживания — отдельный уровень, обрабатывающий абонентские данные и обеспечивающий поддержку биллинговых операций.</a:t>
            </a:r>
            <a:endParaRPr lang="ru-RU" sz="2200" dirty="0"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64889493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FF86F-D2AD-B867-D551-E050D00F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0C4C29-1973-1D67-31CF-84BC366DFAC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562" y="1683057"/>
            <a:ext cx="10971684" cy="3976819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700"/>
              </a:spcAft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связи нового поколения (NGN) олицетворяют собой важный прорыв в области телекоммуникационных технологий, предлагая революционные подходы к организации и управлению сетями связи. Основное преимущество NGN заключается в их способности интегрировать различные виды передачи данных, включая голосовые, видеосигналы и интернет-трафик, в единую платформу. Это не только значительно упрощает архитектуру сетей, но и улучшает качество обслуживания пользователей, оптимизируя ресурсы и снижая затраты для операторов.</a:t>
            </a:r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700"/>
              </a:spcAft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7020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B1BE8-BE95-5C0D-096C-631FA0E0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E6BAE186-F690-38D3-9CDD-970AFBEBC4F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562" y="2282825"/>
            <a:ext cx="10971684" cy="3976819"/>
          </a:xfrm>
        </p:spPr>
        <p:txBody>
          <a:bodyPr/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https://studfile.net/preview/4599546/page:4/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https://voxlink.ru/kb/asterisk-installation/technology-sowftswitch/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https://intuit.ru/studies/courses/1150/157/lecture/28708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https://www.winncom.uz/solutions/detail/multiservisniye-seti-novogo-pokoleniya-ngn/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http://lib.tssonline.ru/articles2/fix-op/osobennosti-setey-novogo-pokoleniya-(ngn).-chast-1.-next-generation-network-(ngn)-peculiarities.-part-1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https://sccs.intelgr.com/archive/2016-01/05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https://ngn.psuti.ru/?page=information_01_user</a:t>
            </a:r>
          </a:p>
          <a:p>
            <a:pPr algn="just">
              <a:lnSpc>
                <a:spcPct val="150000"/>
              </a:lnSpc>
              <a:spcAft>
                <a:spcPts val="700"/>
              </a:spcAft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427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755" y="2830011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66652" y="1604399"/>
            <a:ext cx="10971300" cy="397681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200" spc="-1" dirty="0">
                <a:solidFill>
                  <a:srgbClr val="000000"/>
                </a:solidFill>
                <a:latin typeface="Times New Roman"/>
                <a:ea typeface="Microsoft YaHei"/>
              </a:rPr>
              <a:t>	Современным абонентам инфокоммуникационных услуг требуется широкий класс разных служб и приложений, предполагающий большое разнообразие протоколов, технологий и скоростей передачи. В существующей ситуации на рынке инфокоммуникационных услуг сети перегружены. Большие эксплуатационные затраты подталкивают операторов к поиску решений таких, как «сети следующего поколения» NGN.</a:t>
            </a:r>
            <a:endParaRPr lang="ru-RU" sz="22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755" y="1601786"/>
            <a:ext cx="10971300" cy="397681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200" spc="-1" dirty="0">
                <a:solidFill>
                  <a:srgbClr val="000000"/>
                </a:solidFill>
                <a:latin typeface="Times New Roman"/>
                <a:ea typeface="Calibri"/>
              </a:rPr>
              <a:t>	Сеть следующего поколения (NGN) – это сеть с пакетной коммутацией, способная обеспечить пользователей разнообразными узкополосными и широкополосными услугами, включая услуги телефонной связи, основанная на широкополосной сети с пакетной технологией транспортировки, обеспечивающей необходимое качество услуг </a:t>
            </a:r>
            <a:r>
              <a:rPr lang="ru-RU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QoS</a:t>
            </a:r>
            <a:r>
              <a:rPr lang="ru-RU" sz="2200" spc="-1" dirty="0">
                <a:solidFill>
                  <a:srgbClr val="000000"/>
                </a:solidFill>
                <a:latin typeface="Times New Roman"/>
                <a:ea typeface="Calibri"/>
              </a:rPr>
              <a:t> (Quality </a:t>
            </a:r>
            <a:r>
              <a:rPr lang="ru-RU" sz="2200" spc="-1" dirty="0" err="1">
                <a:solidFill>
                  <a:srgbClr val="000000"/>
                </a:solidFill>
                <a:latin typeface="Times New Roman"/>
                <a:ea typeface="Calibri"/>
              </a:rPr>
              <a:t>of</a:t>
            </a:r>
            <a:r>
              <a:rPr lang="ru-RU" sz="2200" spc="-1" dirty="0">
                <a:solidFill>
                  <a:srgbClr val="000000"/>
                </a:solidFill>
                <a:latin typeface="Times New Roman"/>
                <a:ea typeface="Calibri"/>
              </a:rPr>
              <a:t> Service), в которой функции, связанные с предоставлением услуг, не зависят от технологий транспортировки информации. </a:t>
            </a:r>
            <a:endParaRPr lang="ru-RU" sz="2200" spc="-1" dirty="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52597-6C2E-9E13-D1B5-6EAC6809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4E8D4D-B0F1-66E9-B093-37831D3684D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562" y="1830540"/>
            <a:ext cx="10971684" cy="397681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В рекомендации МСЭ-Т Y.2012 перечислены основные принципы функциональной архитектуры NGN:</a:t>
            </a:r>
          </a:p>
          <a:p>
            <a:pPr marL="685800" indent="-342900" algn="l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ru-RU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Поддержка множества технологий доступа</a:t>
            </a:r>
            <a:r>
              <a:rPr lang="ru-RU" sz="2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– функциональная архитектура NGN должна обладать гибкой конфигурацией.</a:t>
            </a:r>
          </a:p>
          <a:p>
            <a:pPr marL="685800" indent="-342900" algn="l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ru-RU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Распределенное управление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 – должен использоваться принцип распределенной обработки в пакетных сетях и поддерживаться прозрачность местоположения для распределенных вычислений.</a:t>
            </a:r>
          </a:p>
          <a:p>
            <a:pPr marL="685800" indent="-342900" algn="l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ru-RU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Открытое управление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– сетевые интерфейсы управления должны быть открыты для поддержки процессов создания новых и изменения существующих услуг.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90787156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52597-6C2E-9E13-D1B5-6EAC6809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4E8D4D-B0F1-66E9-B093-37831D3684D6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562" y="1840373"/>
            <a:ext cx="10971684" cy="3976819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Независимость предоставления услуг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– процесс предоставления услуг должен быть разделен между функциями транспортной сети, работающей с использованием указанного выше механизма распределенного открытого управления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Поддержка услуг конвергентных сетей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- это необходимость для создания гибких, простых в использовании мультимедийных услуг.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Расширенные возможности безопасности и защиты</a:t>
            </a:r>
            <a:r>
              <a:rPr lang="ru-RU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– это базовый принцип открытой архитектуры, он требует обязательной защиты сетевой инфраструктуры с помощью механизмов обеспечения соответствующих уровней безопасности и живучести сети.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78270608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эталонная модель NGN</a:t>
            </a:r>
          </a:p>
        </p:txBody>
      </p:sp>
      <p:pic>
        <p:nvPicPr>
          <p:cNvPr id="17" name="Рисунок 16"/>
          <p:cNvPicPr/>
          <p:nvPr/>
        </p:nvPicPr>
        <p:blipFill>
          <a:blip r:embed="rId3"/>
          <a:stretch/>
        </p:blipFill>
        <p:spPr>
          <a:xfrm>
            <a:off x="1195280" y="1814711"/>
            <a:ext cx="9801440" cy="3699121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BE715-4A46-E911-94AD-3A00647B3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эталонная модель NGN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943023-1F0E-EF5D-B4FB-98CE71DA914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562" y="1869869"/>
            <a:ext cx="10971684" cy="3976819"/>
          </a:xfrm>
        </p:spPr>
        <p:txBody>
          <a:bodyPr/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Транспортный слой обеспечивает перенос информации между двумя географически разделёнными точками. Транспортный слой обеспечивает обмен информацией между следующими объектами: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· пользователь – пользователь;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· пользователь – сервисная платформа;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· сервисная платформа – сервисная платформа.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ru-RU" sz="22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Под уровнем услуг (сервисов) понимается уровень или группа уровней, касающийся приложения и его услуг, которые должны быть задействованы между равноправными объектами (голос, данные или видео-приложения)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88883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rtlCol="0" anchor="ctr">
            <a:noAutofit/>
          </a:bodyPr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архитектуры NGN</a:t>
            </a:r>
          </a:p>
        </p:txBody>
      </p:sp>
      <p:pic>
        <p:nvPicPr>
          <p:cNvPr id="20" name="Рисунок 19"/>
          <p:cNvPicPr/>
          <p:nvPr/>
        </p:nvPicPr>
        <p:blipFill>
          <a:blip r:embed="rId3"/>
          <a:stretch/>
        </p:blipFill>
        <p:spPr>
          <a:xfrm>
            <a:off x="3907371" y="1638359"/>
            <a:ext cx="4147490" cy="467474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D14A3-CEEF-4271-073E-88A5ADFC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Уровни архитектуры NGN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2025EF-3A59-CA8B-6641-B506AF28988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562" y="2046850"/>
            <a:ext cx="10971684" cy="3976819"/>
          </a:xfrm>
        </p:spPr>
        <p:txBody>
          <a:bodyPr/>
          <a:lstStyle/>
          <a:p>
            <a:pPr lvl="0" indent="-342900" algn="just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</a:t>
            </a: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ровень доступа, содержащий сеть абонентского доступа к транспортной пакетной сети;</a:t>
            </a:r>
          </a:p>
          <a:p>
            <a:pPr lvl="0" indent="-342900" algn="just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Транспортный уровень, включающий магистральную пакетную сеть (сеть, построенную на базе протоколов пакетной коммутации IP или АТМ, в настоящее время чаще всего на базе технологии MPLS и протокола IP);</a:t>
            </a:r>
          </a:p>
          <a:p>
            <a:pPr lvl="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управления коммутацией, включает совокупность функций по управлению всеми процессами обслуживания вызовами в телекоммуникационной сети;</a:t>
            </a:r>
          </a:p>
          <a:p>
            <a:pPr lvl="0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Уровень услуг и эксплуатационного управления, который содержит логику выполнения услуг и/или приложений и управляет этими услугами, имеет открытые интерфейсы для использования сторонними организациями (для разработки программ и новых услуг).</a:t>
            </a:r>
          </a:p>
          <a:p>
            <a:pPr marL="6858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95568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885</Words>
  <Application>Microsoft Office PowerPoint</Application>
  <PresentationFormat>Широкоэкранный</PresentationFormat>
  <Paragraphs>57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Ион</vt:lpstr>
      <vt:lpstr>РЕФЕРАТ «Принципы построения систем связи нового поколения (NGN)» по дисциплине  «Сопровождение автоматизированных систем»</vt:lpstr>
      <vt:lpstr>Введение</vt:lpstr>
      <vt:lpstr>Терминология</vt:lpstr>
      <vt:lpstr>Терминология</vt:lpstr>
      <vt:lpstr>Терминология</vt:lpstr>
      <vt:lpstr>Базовая эталонная модель NGN</vt:lpstr>
      <vt:lpstr>Базовая эталонная модель NGN</vt:lpstr>
      <vt:lpstr>Уровни архитектуры NGN</vt:lpstr>
      <vt:lpstr>Уровни архитектуры NGN</vt:lpstr>
      <vt:lpstr>Softswitch</vt:lpstr>
      <vt:lpstr>Архитектура Softswitch</vt:lpstr>
      <vt:lpstr>Архитектура Softswitch</vt:lpstr>
      <vt:lpstr>Логическая модель Softswitch</vt:lpstr>
      <vt:lpstr>Логическая модель Softswitch</vt:lpstr>
      <vt:lpstr>Заключение</vt:lpstr>
      <vt:lpstr>Список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7</cp:revision>
  <dcterms:created xsi:type="dcterms:W3CDTF">2024-12-18T14:03:30Z</dcterms:created>
  <dcterms:modified xsi:type="dcterms:W3CDTF">2024-12-18T15:22:51Z</dcterms:modified>
</cp:coreProperties>
</file>