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Для перемещения страницы щёлкните мышью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C183639-7EEA-499F-AEE8-3E3BB9049584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13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507E4F-3CD2-4550-963F-69D98F6F53B3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3815F-F8CF-46D6-955D-57DDA488B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A3AD41-D32F-4E96-986E-127745C325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F2328B-F26B-4009-ACDB-7EC264753E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3C9956-3ACE-482A-842E-2A98654121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A17379-4FCA-435C-B32F-343CA16E8C1B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56E175-05EA-473A-B1D1-E57D4309F7D5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928080"/>
            <a:ext cx="7560000" cy="19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4960" spc="-1" strike="noStrike">
                <a:solidFill>
                  <a:schemeClr val="dk1"/>
                </a:solidFill>
                <a:latin typeface="Arial"/>
                <a:ea typeface="DejaVu Sans"/>
              </a:rPr>
              <a:t>Образец заголовка</a:t>
            </a:r>
            <a:endParaRPr b="0" lang="ru-RU" sz="496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3B29B3-2265-4F83-8A31-33E99A7A405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" descr="лого для документов 2022"/>
          <p:cNvPicPr/>
          <p:nvPr/>
        </p:nvPicPr>
        <p:blipFill>
          <a:blip r:embed="rId1"/>
          <a:stretch/>
        </p:blipFill>
        <p:spPr>
          <a:xfrm>
            <a:off x="324000" y="189000"/>
            <a:ext cx="1492920" cy="1441800"/>
          </a:xfrm>
          <a:prstGeom prst="rect">
            <a:avLst/>
          </a:prstGeom>
          <a:ln w="0">
            <a:noFill/>
          </a:ln>
        </p:spPr>
      </p:pic>
      <p:sp>
        <p:nvSpPr>
          <p:cNvPr id="30" name="Rectangle 8"/>
          <p:cNvSpPr/>
          <p:nvPr/>
        </p:nvSpPr>
        <p:spPr>
          <a:xfrm>
            <a:off x="0" y="36360"/>
            <a:ext cx="15228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75600" rIns="75600" tIns="37800" bIns="37800" anchor="ctr">
            <a:spAutoFit/>
          </a:bodyPr>
          <a:p>
            <a:pPr defTabSz="914400">
              <a:lnSpc>
                <a:spcPct val="100000"/>
              </a:lnSpc>
            </a:pPr>
            <a:endParaRPr b="0" lang="ru-RU" sz="149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3210480" y="0"/>
            <a:ext cx="6870240" cy="8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75600" rIns="75600" tIns="37800" bIns="37800" anchor="ctr">
            <a:spAutoFit/>
          </a:bodyPr>
          <a:p>
            <a:pPr algn="ctr" defTabSz="756000">
              <a:lnSpc>
                <a:spcPct val="100000"/>
              </a:lnSpc>
            </a:pPr>
            <a:r>
              <a:rPr b="1" i="1" lang="ru-RU" sz="989" spc="-1" strike="noStrike">
                <a:solidFill>
                  <a:schemeClr val="dk1"/>
                </a:solidFill>
                <a:latin typeface="Times New Roman"/>
                <a:ea typeface="Calibri"/>
              </a:rPr>
              <a:t>Федеральное агентство по рыболовству</a:t>
            </a:r>
            <a:endParaRPr b="0" lang="ru-RU" sz="989" spc="-1" strike="noStrike">
              <a:solidFill>
                <a:srgbClr val="000000"/>
              </a:solidFill>
              <a:latin typeface="Arial"/>
            </a:endParaRPr>
          </a:p>
          <a:p>
            <a:pPr algn="ctr" defTabSz="756000">
              <a:lnSpc>
                <a:spcPct val="100000"/>
              </a:lnSpc>
            </a:pPr>
            <a:r>
              <a:rPr b="1" i="1" lang="ru-RU" sz="989" spc="-1" strike="noStrike">
                <a:solidFill>
                  <a:schemeClr val="dk1"/>
                </a:solidFill>
                <a:latin typeface="Times New Roman"/>
                <a:ea typeface="Calibri"/>
              </a:rPr>
              <a:t>Федеральное государственное бюджетное образовательное </a:t>
            </a:r>
            <a:endParaRPr b="0" lang="ru-RU" sz="989" spc="-1" strike="noStrike">
              <a:solidFill>
                <a:srgbClr val="000000"/>
              </a:solidFill>
              <a:latin typeface="Arial"/>
            </a:endParaRPr>
          </a:p>
          <a:p>
            <a:pPr algn="ctr" defTabSz="756000">
              <a:lnSpc>
                <a:spcPct val="100000"/>
              </a:lnSpc>
            </a:pPr>
            <a:r>
              <a:rPr b="1" i="1" lang="ru-RU" sz="989" spc="-1" strike="noStrike">
                <a:solidFill>
                  <a:schemeClr val="dk1"/>
                </a:solidFill>
                <a:latin typeface="Times New Roman"/>
                <a:ea typeface="Calibri"/>
              </a:rPr>
              <a:t>учреждение высшего образования</a:t>
            </a:r>
            <a:endParaRPr b="0" lang="ru-RU" sz="989" spc="-1" strike="noStrike">
              <a:solidFill>
                <a:srgbClr val="000000"/>
              </a:solidFill>
              <a:latin typeface="Arial"/>
            </a:endParaRPr>
          </a:p>
          <a:p>
            <a:pPr algn="ctr" defTabSz="756000">
              <a:lnSpc>
                <a:spcPct val="100000"/>
              </a:lnSpc>
            </a:pPr>
            <a:r>
              <a:rPr b="1" i="1" lang="ru-RU" sz="989" spc="-1" strike="noStrike">
                <a:solidFill>
                  <a:schemeClr val="dk1"/>
                </a:solidFill>
                <a:latin typeface="Times New Roman"/>
                <a:ea typeface="Calibri"/>
              </a:rPr>
              <a:t> </a:t>
            </a:r>
            <a:r>
              <a:rPr b="1" i="1" lang="ru-RU" sz="989" spc="-1" strike="noStrike">
                <a:solidFill>
                  <a:schemeClr val="dk1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b="0" lang="ru-RU" sz="989" spc="-1" strike="noStrike">
              <a:solidFill>
                <a:srgbClr val="000000"/>
              </a:solidFill>
              <a:latin typeface="Arial"/>
            </a:endParaRPr>
          </a:p>
          <a:p>
            <a:pPr algn="ctr" defTabSz="756000">
              <a:lnSpc>
                <a:spcPct val="100000"/>
              </a:lnSpc>
            </a:pPr>
            <a:r>
              <a:rPr b="1" lang="ru-RU" sz="500" spc="-1" strike="noStrike">
                <a:solidFill>
                  <a:schemeClr val="dk1"/>
                </a:solidFill>
                <a:latin typeface="Times New Roman"/>
                <a:ea typeface="Calibri"/>
              </a:rPr>
              <a:t>Система менеджмента качества в области образования, воспитания, науки и инноваций сертифицирована DQS</a:t>
            </a:r>
            <a:endParaRPr b="0" lang="ru-RU" sz="500" spc="-1" strike="noStrike">
              <a:solidFill>
                <a:srgbClr val="000000"/>
              </a:solidFill>
              <a:latin typeface="Arial"/>
            </a:endParaRPr>
          </a:p>
          <a:p>
            <a:pPr algn="ctr" defTabSz="756000">
              <a:lnSpc>
                <a:spcPct val="100000"/>
              </a:lnSpc>
            </a:pPr>
            <a:r>
              <a:rPr b="1" lang="ru-RU" sz="500" spc="-1" strike="noStrike">
                <a:solidFill>
                  <a:schemeClr val="dk1"/>
                </a:solidFill>
                <a:latin typeface="Times New Roman"/>
                <a:ea typeface="Calibri"/>
              </a:rPr>
              <a:t> </a:t>
            </a:r>
            <a:r>
              <a:rPr b="1" lang="ru-RU" sz="500" spc="-1" strike="noStrike">
                <a:solidFill>
                  <a:schemeClr val="dk1"/>
                </a:solidFill>
                <a:latin typeface="Times New Roman"/>
                <a:ea typeface="Calibri"/>
              </a:rPr>
              <a:t>по международному стандарту ISO 9001:2015</a:t>
            </a:r>
            <a:endParaRPr b="0" lang="ru-RU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Прямоугольник 9"/>
          <p:cNvSpPr/>
          <p:nvPr/>
        </p:nvSpPr>
        <p:spPr>
          <a:xfrm>
            <a:off x="4680000" y="900000"/>
            <a:ext cx="5040000" cy="13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160" spc="-1" strike="noStrike">
                <a:solidFill>
                  <a:schemeClr val="dk1"/>
                </a:solidFill>
                <a:latin typeface="Times New Roman"/>
                <a:ea typeface="Calibri"/>
              </a:rPr>
              <a:t>Институт </a:t>
            </a:r>
            <a:r>
              <a:rPr b="0" lang="ru-RU" sz="1160" spc="-1" strike="noStrike" u="sng">
                <a:solidFill>
                  <a:schemeClr val="dk1"/>
                </a:solidFill>
                <a:uFillTx/>
                <a:latin typeface="Times New Roman"/>
                <a:ea typeface="Calibri"/>
              </a:rPr>
              <a:t>Информационных технологий и коммуникаций_________________</a:t>
            </a:r>
            <a:endParaRPr b="0" lang="ru-RU" sz="116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160" spc="-1" strike="noStrike">
                <a:solidFill>
                  <a:schemeClr val="dk1"/>
                </a:solidFill>
                <a:latin typeface="Times New Roman"/>
                <a:ea typeface="Calibri"/>
              </a:rPr>
              <a:t>Направление подготовки ____________________________________________</a:t>
            </a:r>
            <a:endParaRPr b="0" lang="ru-RU" sz="116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160" spc="-1" strike="noStrike">
                <a:solidFill>
                  <a:schemeClr val="dk1"/>
                </a:solidFill>
                <a:latin typeface="Times New Roman"/>
                <a:ea typeface="Calibri"/>
              </a:rPr>
              <a:t>Профиль </a:t>
            </a:r>
            <a:r>
              <a:rPr b="0" lang="ru-RU" sz="1160" spc="-1" strike="noStrike" u="sng">
                <a:solidFill>
                  <a:schemeClr val="dk1"/>
                </a:solidFill>
                <a:uFillTx/>
                <a:latin typeface="Times New Roman"/>
                <a:ea typeface="Calibri"/>
              </a:rPr>
              <a:t>Автоматизированные системы обработки информации и управления</a:t>
            </a:r>
            <a:endParaRPr b="0" lang="ru-RU" sz="116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160" spc="-1" strike="noStrike">
                <a:solidFill>
                  <a:schemeClr val="dk1"/>
                </a:solidFill>
                <a:latin typeface="Times New Roman"/>
                <a:ea typeface="Calibri"/>
              </a:rPr>
              <a:t>Кафедра </a:t>
            </a:r>
            <a:r>
              <a:rPr b="0" lang="ru-RU" sz="1160" spc="-1" strike="noStrike" u="sng">
                <a:solidFill>
                  <a:schemeClr val="dk1"/>
                </a:solidFill>
                <a:uFillTx/>
                <a:latin typeface="Times New Roman"/>
                <a:ea typeface="Calibri"/>
              </a:rPr>
              <a:t>Автоматизированные системы обработки информации и управления</a:t>
            </a:r>
            <a:endParaRPr b="0" lang="ru-RU" sz="1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Прямоугольник 10"/>
          <p:cNvSpPr/>
          <p:nvPr/>
        </p:nvSpPr>
        <p:spPr>
          <a:xfrm>
            <a:off x="1070640" y="2420280"/>
            <a:ext cx="7652880" cy="10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1" lang="ru-RU" sz="16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ВЫПУСКНАЯ КВАЛИФИКАЦИОННАЯ РАБОТА БАКАЛАВРА</a:t>
            </a:r>
            <a:br>
              <a:rPr sz="1660"/>
            </a:br>
            <a:r>
              <a:rPr b="0" lang="ru-RU" sz="132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ТЕМА</a:t>
            </a:r>
            <a:br>
              <a:rPr sz="1660"/>
            </a:br>
            <a:r>
              <a:rPr b="1" lang="ru-RU" sz="166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«АВТОМАТИЗАЦИЯ УПРАВЛЕНИЯ ОБРАЗОВАТЕЛЬНЫМ ПРОЦЕССОМ В «РШТ»»</a:t>
            </a:r>
            <a:endParaRPr b="0" lang="ru-RU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Прямоугольник 11"/>
          <p:cNvSpPr/>
          <p:nvPr/>
        </p:nvSpPr>
        <p:spPr>
          <a:xfrm>
            <a:off x="6035400" y="4680000"/>
            <a:ext cx="4045320" cy="10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90000"/>
              </a:lnSpc>
              <a:spcBef>
                <a:spcPts val="828"/>
              </a:spcBef>
            </a:pPr>
            <a:r>
              <a:rPr b="0" lang="ru-RU" sz="149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Выполнил: обучающийся гр. ДИНРБ-41      Кузургалиев Радмир Алексеевич</a:t>
            </a:r>
            <a:endParaRPr b="0" lang="ru-RU" sz="149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828"/>
              </a:spcBef>
            </a:pPr>
            <a:r>
              <a:rPr b="0" lang="ru-RU" sz="149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Руководитель: к.т.н., доцент Лаптев Валерий Викторович</a:t>
            </a:r>
            <a:endParaRPr b="0" lang="ru-RU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99008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Спасибо за внимание!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</a:t>
            </a:r>
            <a:br>
              <a:rPr sz="4400"/>
            </a:b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326600"/>
            <a:ext cx="8640000" cy="43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DejaVu Sans"/>
              </a:rPr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  <a:endParaRPr b="0" lang="ru-RU" sz="1800" spc="-1" strike="noStrike">
              <a:solidFill>
                <a:schemeClr val="dk1"/>
              </a:solidFill>
              <a:latin typeface="Times New Roman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 rot="21596400">
            <a:off x="2880720" y="3778560"/>
            <a:ext cx="4154760" cy="14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Проблема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«Региональный школьный технопарк» уже имеет информационную систему, но она обладает несколькими недостатками:</a:t>
            </a:r>
            <a:endParaRPr b="0" lang="ru-RU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Ненормированная БД;</a:t>
            </a:r>
            <a:endParaRPr b="0" lang="ru-RU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Отсутствие целостности у запросов к БД;</a:t>
            </a:r>
            <a:endParaRPr b="0" lang="ru-RU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Проблемы масштабировании системы;</a:t>
            </a:r>
            <a:endParaRPr b="0" lang="ru-RU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Отсутствие строгой архитектуры;</a:t>
            </a:r>
            <a:endParaRPr b="0" lang="ru-RU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Проблемы с обеспечением доступа к файлам</a:t>
            </a:r>
            <a:endParaRPr b="0" lang="ru-RU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indent="0" algn="just">
              <a:lnSpc>
                <a:spcPct val="150000"/>
              </a:lnSpc>
              <a:buNone/>
            </a:pPr>
            <a:endParaRPr b="0" lang="ru-RU" sz="16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Актуальность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</a:rPr>
              <a:t>Таким образом становится актуальным автоматизация управления образовательным процессом, так как существующая система не способна обеспечить эффективное управление и аналитику.</a:t>
            </a:r>
            <a:endParaRPr b="0" lang="ru-RU" sz="1800" spc="-1" strike="noStrike">
              <a:solidFill>
                <a:schemeClr val="dk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</a:rPr>
              <a:t>Предметная область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240" y="885600"/>
            <a:ext cx="10080360" cy="389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  <a:ea typeface="DejaVu Sans"/>
              </a:rPr>
              <a:t>Существующая система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1760" y="1235880"/>
            <a:ext cx="9678240" cy="434412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64520" y="1174680"/>
            <a:ext cx="9916200" cy="44960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 rot="18900000">
            <a:off x="6560280" y="2790720"/>
            <a:ext cx="1272960" cy="1263960"/>
          </a:xfrm>
          <a:prstGeom prst="plus">
            <a:avLst>
              <a:gd name="adj" fmla="val 43253"/>
            </a:avLst>
          </a:prstGeom>
          <a:solidFill>
            <a:srgbClr val="ff0000">
              <a:alpha val="57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660000" y="1980000"/>
            <a:ext cx="1080000" cy="900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width*sin(2.5*pi*$)" tm="0">
                                          <p:val>
                                            <p:strVal val="0"/>
                                          </p:val>
                                        </p:tav>
                                        <p:tav fmla="width*sin(2.5*pi*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plus(in)" transition="in">
                                      <p:cBhvr additive="repl"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  <a:ea typeface="DejaVu Sans"/>
              </a:rPr>
              <a:t>Желаемый принцип работы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1960" y="1799640"/>
            <a:ext cx="10080360" cy="307584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3780000" y="2160000"/>
            <a:ext cx="4500000" cy="1620000"/>
          </a:xfrm>
          <a:prstGeom prst="rect">
            <a:avLst/>
          </a:prstGeom>
          <a:noFill/>
          <a:ln w="3816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Цели и задачи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Цель: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автоматизировать управление образовательным процессом и документооборотом в организации «Региональный школьный технопарк» путём создания эффективной информационной системы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Задачи: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изучение необходимого теоретического материала;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проведение анализа предметной области, требований заказчика; </a:t>
            </a:r>
            <a:endParaRPr b="0" lang="ru-RU" sz="1800" spc="-1" strike="noStrike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составление примерного плана разработки;</a:t>
            </a:r>
            <a:endParaRPr b="0" lang="ru-RU" sz="1800" spc="-1" strike="noStrike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проектирование базы данных;</a:t>
            </a:r>
            <a:endParaRPr b="0" lang="ru-RU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разработка и тестирование программного продукта;</a:t>
            </a:r>
            <a:endParaRPr b="0" lang="ru-RU" sz="1800" spc="-1" strike="noStrike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написание технической документации;</a:t>
            </a:r>
            <a:endParaRPr b="0" lang="ru-RU" sz="1800" spc="-1" strike="noStrike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внедрение информационной системы в организации.</a:t>
            </a:r>
            <a:endParaRPr b="0" lang="ru-RU" sz="1800" spc="-1" strike="noStrike">
              <a:solidFill>
                <a:schemeClr val="dk1"/>
              </a:solidFill>
              <a:latin typeface="Times New Roman"/>
              <a:ea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Назначение</a:t>
            </a:r>
            <a:endParaRPr b="0" lang="ru-RU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образовательного процесса. Программный продукт позволяет автоматизировать образовательный и административный процесс в организации.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Application>LibreOffice/24.2.5.2$Windows_X86_64 LibreOffice_project/bffef4ea93e59bebbeaf7f431bb02b1a39ee8a59</Application>
  <AppVersion>15.0000</AppVersion>
  <Words>139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2024-10-05T18:28:30Z</dcterms:created>
  <dc:creator/>
  <dc:description/>
  <dc:language>ru-RU</dc:language>
  <cp:lastModifiedBy/>
  <dcterms:modified xsi:type="dcterms:W3CDTF">2024-10-09T20:50:56Z</dcterms:modified>
  <cp:revision>16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Произвольный</vt:lpwstr>
  </property>
  <property fmtid="{D5CDD505-2E9C-101B-9397-08002B2CF9AE}" pid="4" name="Slides">
    <vt:i4>7</vt:i4>
  </property>
</Properties>
</file>