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3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23" r:id="rId13"/>
    <p:sldId id="286" r:id="rId14"/>
    <p:sldId id="322" r:id="rId15"/>
    <p:sldId id="309" r:id="rId16"/>
    <p:sldId id="326" r:id="rId17"/>
    <p:sldId id="289" r:id="rId18"/>
    <p:sldId id="313" r:id="rId19"/>
    <p:sldId id="274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64286" autoAdjust="0"/>
  </p:normalViewPr>
  <p:slideViewPr>
    <p:cSldViewPr snapToGrid="0">
      <p:cViewPr>
        <p:scale>
          <a:sx n="75" d="100"/>
          <a:sy n="75" d="100"/>
        </p:scale>
        <p:origin x="2292" y="-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Кузургалиев Радмир Алексеевич Руководитель: К.т.н., доцент Лаптев Валерий Викторович.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определены пользователи с ролью «Педагог» с основными прецедентами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«Администратор», который обладает расширенными возможностями системы.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данном слайде изображена инфологическая модель ОСНОВНЫХ классов системы.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Основными классами являются классы Ученик,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Учебная группа и Приказ.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основе данных сущностей системой создаются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КУГ,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сертификат,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приказ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журнал,.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набора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учебную группу администратор создаёт приказ о зачислении,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начала занятий обучающийся может по собственному желанию продолжить обучение в другой группе. В случае успешного прохождения итогового контроля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ученик получает сертификат, в противном случает администратор создаёт приказ об отчислении, после чего обучающийся заканчивает обучение в учебной группе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4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проектирования системы была определена её клиент-серверная архитектура с использованием локального серверного хранилища и   внешних сервисов хранения данных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Яндекс.Диск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Взаимодействие с внешним хранилищем производится посредством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брокера сообщений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RabbitMQ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определены следующие входные и выходные данные.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разработаны следующие интерфейсы системы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форма авторизации,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электронный журнал,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учебно-тематический план,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карточка группы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список,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расписание,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состав группы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использует современные стандарты и методы для защиты системы от несанкционированного доступа к данным, изображённые на слайде.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569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разработки программного продукта была освоена такая не реляционная БД, как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брокер сообщений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RabbitMQ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Было разработано более 10 интерфейсов и написано более 10000 строк кода клиентской и серверной части приложения.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данном слайде отображены системные требования к серверу и клиенту.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внедрения системы в эксплуатацию удалось повысить эффективность сопровождения образовательного процесса более чем в 5 раз.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 Технопарк,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Кванториум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Центр одарённых детей (ЦОД), Центр детского научно-технического творчества. Миссия РШТ заключается в создании условий для погружения детей в мир инженерных профессий и развития их творческого потенциала.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Доклад окончен! Уважаемая комиссия, разрешите перейти к демонстрации программного продукта.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образовательный процесс заказчика состоит из обучения учеников в учебных группах и участия их в различных мероприятиях.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каждой учебной группы ведётся журнал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педагог отмечает посещаемость и успеваемость, создаётся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календарно-учебный план занятий, издаются приказы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которые регламентируют как обучение в учебных группах, так и участие в мероприятиях. По окончанию обучения обучающиеся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получают сертификаты.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Все перечисленные мною документы приходится создавать вручную.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 процесс создания документа представляет из себя следующее: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Выбирается тип документа, 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создании сертификата вручную присваивается номер, подписывается и рассылается готовый документ.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создании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КУГа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журнала и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приказа каждый раз приходится вручную вносить информацию(дата, исполнители, типовое расписание), а также вручную присваивать номер.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Подобная деятельность приводит к большим трудозатратам, в среднем более 2600 человеко-часов в год. 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*Щелчок* данной проблемы предлагается создать систему, которая получала бы всё необходимое *Щелчок*, а именно данные для его заполнения, а в результате выдавала*Щелчок* бы готовые сертификаты, приказы, журналы и календарно-учебные графики.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связи с чем задача сводится к упрощению текущего процесса организации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 генерации документа на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основе данных из единого хранилища.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определены основные программные продукты, которые потенциально могли бы автоматизировать обр. процесс в РШТ («Моя школа»,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Сферум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«Гугл класс»). Исходя из анализа предметной области и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Целью выпускной квалификационной работы является повышение эффективности деятельности документооборота, обеспечивающего сопровождение образовательного процесса в организации «Региональный школьный технопарк». Достижение данной цели сопровождается задачами, указанными на слайде: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Разработанная система получает на вход данные об образовательном процессе и их участниках. Система должна работать в рамках законодательства РФ, а также нормативных документах РШТ. Выходными данными являются различные виды генерируемой документации.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29.06.2025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29.06.2025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29.06.2025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5053263"/>
            <a:ext cx="5082073" cy="18047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Номер слайда 4">
            <a:extLst>
              <a:ext uri="{FF2B5EF4-FFF2-40B4-BE49-F238E27FC236}">
                <a16:creationId xmlns:a16="http://schemas.microsoft.com/office/drawing/2014/main" id="{BFBD2270-FFFD-C0E7-3247-E9F8ED707BF2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D5DBBE-FBF2-DFF0-2DCD-E06EFEFE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9" y="604402"/>
            <a:ext cx="5986915" cy="625792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293EA6-6A4E-17FB-61F9-99D09AED6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7726" y="1346427"/>
            <a:ext cx="7573432" cy="535379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CED9796-13C3-D4F4-A3CF-7ABAFDD5AB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2144" y="618709"/>
            <a:ext cx="6276975" cy="626657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FC86D7C-A377-781B-B594-88FB9DAC8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0014" y="600076"/>
            <a:ext cx="6611984" cy="4911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АКТИВНОСТЕЙ</a:t>
            </a:r>
            <a:endParaRPr lang="ru-RU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EC0439-AF55-4058-ABAD-FBF657F45448}"/>
              </a:ext>
            </a:extLst>
          </p:cNvPr>
          <p:cNvSpPr/>
          <p:nvPr/>
        </p:nvSpPr>
        <p:spPr>
          <a:xfrm>
            <a:off x="0" y="706124"/>
            <a:ext cx="12192000" cy="61569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A670750-6744-481E-A8D1-09B2AC89E896}"/>
              </a:ext>
            </a:extLst>
          </p:cNvPr>
          <p:cNvSpPr/>
          <p:nvPr/>
        </p:nvSpPr>
        <p:spPr>
          <a:xfrm>
            <a:off x="5960554" y="746383"/>
            <a:ext cx="388356" cy="393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F4E03A6-3E96-4B43-97A8-5936F8AA2A1D}"/>
              </a:ext>
            </a:extLst>
          </p:cNvPr>
          <p:cNvSpPr/>
          <p:nvPr/>
        </p:nvSpPr>
        <p:spPr>
          <a:xfrm>
            <a:off x="5960556" y="6239691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7BA7570-5A9D-4D6A-8B36-DC6ED6128363}"/>
              </a:ext>
            </a:extLst>
          </p:cNvPr>
          <p:cNvSpPr/>
          <p:nvPr/>
        </p:nvSpPr>
        <p:spPr>
          <a:xfrm>
            <a:off x="6028277" y="6303735"/>
            <a:ext cx="252913" cy="2656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2A23DDB-8CE9-4BE8-B0E4-E4F9093071C8}"/>
              </a:ext>
            </a:extLst>
          </p:cNvPr>
          <p:cNvSpPr/>
          <p:nvPr/>
        </p:nvSpPr>
        <p:spPr>
          <a:xfrm>
            <a:off x="5440111" y="1669280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Зачислен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EE85D5-2B98-4DF3-B5CF-0DE1DC9DB650}"/>
              </a:ext>
            </a:extLst>
          </p:cNvPr>
          <p:cNvSpPr/>
          <p:nvPr/>
        </p:nvSpPr>
        <p:spPr>
          <a:xfrm>
            <a:off x="2998963" y="3641033"/>
            <a:ext cx="1324841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Переведён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C4F044F-A126-4DAC-9A7F-F1D932313287}"/>
              </a:ext>
            </a:extLst>
          </p:cNvPr>
          <p:cNvSpPr/>
          <p:nvPr/>
        </p:nvSpPr>
        <p:spPr>
          <a:xfrm>
            <a:off x="5501874" y="2591054"/>
            <a:ext cx="1305716" cy="491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Обучается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2F4324E-5011-4BA5-891D-0CDF12D9FEFA}"/>
              </a:ext>
            </a:extLst>
          </p:cNvPr>
          <p:cNvSpPr/>
          <p:nvPr/>
        </p:nvSpPr>
        <p:spPr>
          <a:xfrm>
            <a:off x="5440110" y="3874076"/>
            <a:ext cx="1429244" cy="532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Получил сертификат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672CB3D-4A80-4235-97C7-FC0644866578}"/>
              </a:ext>
            </a:extLst>
          </p:cNvPr>
          <p:cNvSpPr/>
          <p:nvPr/>
        </p:nvSpPr>
        <p:spPr>
          <a:xfrm>
            <a:off x="5440110" y="5024828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Отчислен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78470E7-2A73-40BE-8FA0-059EC771E0B1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6154732" y="1140083"/>
            <a:ext cx="1" cy="5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65C3FA6-6C7D-4C09-B7B0-24903CF9EDA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154732" y="2152605"/>
            <a:ext cx="1" cy="43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19DAE76-B8BE-418A-B13A-43FECB0C4EF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154732" y="3082402"/>
            <a:ext cx="0" cy="7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7D38984-1260-4722-961F-4888A466B47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54732" y="4406496"/>
            <a:ext cx="0" cy="61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1493D6A-E09F-48DC-9FE0-ECDD88F1531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6154732" y="5508153"/>
            <a:ext cx="2" cy="7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изогнутый 29">
            <a:extLst>
              <a:ext uri="{FF2B5EF4-FFF2-40B4-BE49-F238E27FC236}">
                <a16:creationId xmlns:a16="http://schemas.microsoft.com/office/drawing/2014/main" id="{82062354-74DF-47C2-A10E-42C738E11FA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 flipV="1">
            <a:off x="4323804" y="2836728"/>
            <a:ext cx="1178070" cy="1045968"/>
          </a:xfrm>
          <a:prstGeom prst="curvedConnector3">
            <a:avLst>
              <a:gd name="adj1" fmla="val 50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13D8729-B522-4D02-8354-BB431137B496}"/>
              </a:ext>
            </a:extLst>
          </p:cNvPr>
          <p:cNvCxnSpPr>
            <a:endCxn id="10" idx="1"/>
          </p:cNvCxnSpPr>
          <p:nvPr/>
        </p:nvCxnSpPr>
        <p:spPr>
          <a:xfrm flipV="1">
            <a:off x="3661383" y="2836728"/>
            <a:ext cx="1840491" cy="804305"/>
          </a:xfrm>
          <a:prstGeom prst="curvedConnector3">
            <a:avLst>
              <a:gd name="adj1" fmla="val 5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E33042-721E-47E4-A5CC-08533D94E8FF}"/>
              </a:ext>
            </a:extLst>
          </p:cNvPr>
          <p:cNvSpPr txBox="1"/>
          <p:nvPr/>
        </p:nvSpPr>
        <p:spPr>
          <a:xfrm>
            <a:off x="6188096" y="1183031"/>
            <a:ext cx="18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 зачислении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19B5A-86B7-44CA-9644-E738AFF0A62D}"/>
              </a:ext>
            </a:extLst>
          </p:cNvPr>
          <p:cNvSpPr txBox="1"/>
          <p:nvPr/>
        </p:nvSpPr>
        <p:spPr>
          <a:xfrm>
            <a:off x="6249862" y="2152605"/>
            <a:ext cx="130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начал обучение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360F69-8F31-4379-84A9-9EFF248EDE8D}"/>
              </a:ext>
            </a:extLst>
          </p:cNvPr>
          <p:cNvSpPr txBox="1"/>
          <p:nvPr/>
        </p:nvSpPr>
        <p:spPr>
          <a:xfrm>
            <a:off x="6295134" y="3269323"/>
            <a:ext cx="17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прошёл итоговый контроль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2A883C-29A2-43D8-8FF0-0C403FAE14E9}"/>
              </a:ext>
            </a:extLst>
          </p:cNvPr>
          <p:cNvSpPr txBox="1"/>
          <p:nvPr/>
        </p:nvSpPr>
        <p:spPr>
          <a:xfrm>
            <a:off x="3727686" y="3091338"/>
            <a:ext cx="174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переводе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10996-E31B-441C-855D-3085D269F7D6}"/>
              </a:ext>
            </a:extLst>
          </p:cNvPr>
          <p:cNvSpPr txBox="1"/>
          <p:nvPr/>
        </p:nvSpPr>
        <p:spPr>
          <a:xfrm>
            <a:off x="6188095" y="4500275"/>
            <a:ext cx="17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об отчислении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3FA19E8F-BEA0-4326-AC42-2DD3102C44A0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>
            <a:off x="6807590" y="2836728"/>
            <a:ext cx="61764" cy="2429763"/>
          </a:xfrm>
          <a:prstGeom prst="bentConnector3">
            <a:avLst>
              <a:gd name="adj1" fmla="val 435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4FB0FA-69AD-4704-8376-515CEE828379}"/>
              </a:ext>
            </a:extLst>
          </p:cNvPr>
          <p:cNvSpPr txBox="1"/>
          <p:nvPr/>
        </p:nvSpPr>
        <p:spPr>
          <a:xfrm>
            <a:off x="9508287" y="3662693"/>
            <a:ext cx="184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не прошёл итоговый контроль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E02F1-E660-9186-9460-44CC735D84B2}"/>
              </a:ext>
            </a:extLst>
          </p:cNvPr>
          <p:cNvSpPr txBox="1"/>
          <p:nvPr/>
        </p:nvSpPr>
        <p:spPr>
          <a:xfrm>
            <a:off x="10895798" y="669548"/>
            <a:ext cx="11839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Ученик</a:t>
            </a:r>
          </a:p>
        </p:txBody>
      </p:sp>
    </p:spTree>
    <p:extLst>
      <p:ext uri="{BB962C8B-B14F-4D97-AF65-F5344CB8AC3E}">
        <p14:creationId xmlns:p14="http://schemas.microsoft.com/office/powerpoint/2010/main" val="12877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обучающихся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E24D48-B11C-31FB-DB58-699D632F0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54" y="725700"/>
            <a:ext cx="6285427" cy="3728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FCDF52-5D67-A8D8-6F0D-09E9A2891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00" y="944880"/>
            <a:ext cx="6693853" cy="3728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B50375-7630-F909-59DC-38EF59DDC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27" y="1212086"/>
            <a:ext cx="6853179" cy="416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463874-18AF-6E4B-9A22-50BB67502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392" y="1363767"/>
            <a:ext cx="8923353" cy="42821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9A01A7-F592-72C3-A858-4C1D04AB04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634" y="1622545"/>
            <a:ext cx="9151466" cy="457083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D6A6917-CFB9-F975-8F8F-CE85686623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674" y="1922187"/>
            <a:ext cx="9586426" cy="45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11172093" cy="3634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Меры обеспечения безопасности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SHA-256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и обработки паролей в БД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Токены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обмена информации с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Яндекс.Диском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SSL-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сертификат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безопасного интернет-соединения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и авторизация</a:t>
            </a: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и клиентская 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всех входных данных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Логирование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запросов к базе данных.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ША 256 – Бесплатные иконки: компьютер">
            <a:extLst>
              <a:ext uri="{FF2B5EF4-FFF2-40B4-BE49-F238E27FC236}">
                <a16:creationId xmlns:a16="http://schemas.microsoft.com/office/drawing/2014/main" id="{C968D534-6B35-F609-6F6B-02DA17CC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485" y="1587367"/>
            <a:ext cx="366562" cy="3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35991B-F286-B254-0E2E-00BE087F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83" y="2039753"/>
            <a:ext cx="453190" cy="4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sl – Бесплатные иконки: безопасность">
            <a:extLst>
              <a:ext uri="{FF2B5EF4-FFF2-40B4-BE49-F238E27FC236}">
                <a16:creationId xmlns:a16="http://schemas.microsoft.com/office/drawing/2014/main" id="{0BE3AD73-5A6D-9C37-FD2B-C55E2253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64" y="2492943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аутентификация PNG рисунок, картинки и пнг прозрачный для бесплатной  загрузки | Pngtree">
            <a:extLst>
              <a:ext uri="{FF2B5EF4-FFF2-40B4-BE49-F238E27FC236}">
                <a16:creationId xmlns:a16="http://schemas.microsoft.com/office/drawing/2014/main" id="{9DCAB1FE-E0C5-04E2-FF63-9CA0180BC6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Microsoft Authenticator, HD, logo, png | PNGWing">
            <a:extLst>
              <a:ext uri="{FF2B5EF4-FFF2-40B4-BE49-F238E27FC236}">
                <a16:creationId xmlns:a16="http://schemas.microsoft.com/office/drawing/2014/main" id="{965B9631-AED3-1B15-04D3-C7696E96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67" y="3081617"/>
            <a:ext cx="390416" cy="38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Validation PNG Transparent Images Free Download | Vector Files | Pngtree">
            <a:extLst>
              <a:ext uri="{FF2B5EF4-FFF2-40B4-BE49-F238E27FC236}">
                <a16:creationId xmlns:a16="http://schemas.microsoft.com/office/drawing/2014/main" id="{5ED5D1FD-DE91-6016-9B11-C19B8C16F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Validation - Free files and folders icons">
            <a:extLst>
              <a:ext uri="{FF2B5EF4-FFF2-40B4-BE49-F238E27FC236}">
                <a16:creationId xmlns:a16="http://schemas.microsoft.com/office/drawing/2014/main" id="{C1B36ECF-5400-6423-D2D0-FCDAC06F7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609" y="3560482"/>
            <a:ext cx="487082" cy="48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s - Free interface icons">
            <a:extLst>
              <a:ext uri="{FF2B5EF4-FFF2-40B4-BE49-F238E27FC236}">
                <a16:creationId xmlns:a16="http://schemas.microsoft.com/office/drawing/2014/main" id="{48FFFCFC-175D-B237-B210-0DD424BE9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553" y="3949700"/>
            <a:ext cx="584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7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50 классов содержат около 300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Веб-браузер клиента: Firefox версии 41.0 и выше, Google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версии 45.0 и выше.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Минимальная скорость входящего и исходящего подключения: 1 Мбит/с.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3738735"/>
            <a:ext cx="11887200" cy="103567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5 раз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21668"/>
              </p:ext>
            </p:extLst>
          </p:nvPr>
        </p:nvGraphicFramePr>
        <p:xfrm>
          <a:off x="1853331" y="968447"/>
          <a:ext cx="8169276" cy="25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804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521819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572653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Общие трудозатраты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&gt;2600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чел. 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831979"/>
            <a:ext cx="5242560" cy="6087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6146101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Статья-победитель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75-ой международной студенческой научно-технической конференции. Секция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25000"/>
              </a:lnSpc>
            </a:pP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2B6FE-59DC-E2F4-FC3A-3583047090AD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2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4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20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20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/>
      <p:bldP spid="89" grpId="1"/>
      <p:bldP spid="124" grpId="0"/>
      <p:bldP spid="124" grpId="1"/>
      <p:bldP spid="125" grpId="0"/>
      <p:bldP spid="125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8" grpId="0"/>
      <p:bldP spid="38" grpId="1"/>
      <p:bldP spid="37" grpId="0"/>
      <p:bldP spid="37" grpId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0821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41791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БОЛЬШИЕ ТРУДОЗАТРАТЫ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35" grpId="0"/>
      <p:bldP spid="36" grpId="0" animBg="1"/>
      <p:bldP spid="54" grpId="0" animBg="1"/>
      <p:bldP spid="55" grpId="0" animBg="1"/>
      <p:bldP spid="98" grpId="0"/>
      <p:bldP spid="99" grpId="0"/>
      <p:bldP spid="108" grpId="0" animBg="1"/>
      <p:bldP spid="109" grpId="0" animBg="1"/>
      <p:bldP spid="111" grpId="0" animBg="1"/>
      <p:bldP spid="112" grpId="0" animBg="1"/>
      <p:bldP spid="125" grpId="0" animBg="1"/>
      <p:bldP spid="127" grpId="0" animBg="1"/>
      <p:bldP spid="45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54" y="3153327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96" y="3851684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45" y="4596401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79" y="1977750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9" grpId="0"/>
      <p:bldP spid="67" grpId="0"/>
      <p:bldP spid="78" grpId="0"/>
      <p:bldP spid="80" grpId="0"/>
      <p:bldP spid="81" grpId="0"/>
      <p:bldP spid="82" grpId="0"/>
      <p:bldP spid="3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6931" y="823283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16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8" grpId="0" animBg="1"/>
      <p:bldP spid="49" grpId="0" animBg="1"/>
      <p:bldP spid="50" grpId="0" animBg="1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061751"/>
            <a:ext cx="10241280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анализ образовательного процесса и генерируемых документов;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концепцию клиент-серверного приложения; 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базу данных;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используемые в приложении технологии;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клиент-серверное приложение;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внедрить информационную систему в организацию.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13238</TotalTime>
  <Words>1832</Words>
  <Application>Microsoft Office PowerPoint</Application>
  <PresentationFormat>Широкоэкранный</PresentationFormat>
  <Paragraphs>310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ДИАГРАММА АКТИВНОСТЕЙ</vt:lpstr>
      <vt:lpstr>Презентация PowerPoint</vt:lpstr>
      <vt:lpstr>ВХОДНЫЕ и выходные данные</vt:lpstr>
      <vt:lpstr>РАЗРАБОТАННЫЕ ИНТЕРФЕЙСЫ</vt:lpstr>
      <vt:lpstr>БЕЗОПАСНОСТЬ</vt:lpstr>
      <vt:lpstr>СВЕДЕНИЯ О проекте</vt:lpstr>
      <vt:lpstr>Системные требования</vt:lpstr>
      <vt:lpstr>Заключение</vt:lpstr>
      <vt:lpstr>АКТ ВНЕДРЕНИЯ</vt:lpstr>
      <vt:lpstr>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251</cp:revision>
  <dcterms:created xsi:type="dcterms:W3CDTF">2024-12-19T16:39:57Z</dcterms:created>
  <dcterms:modified xsi:type="dcterms:W3CDTF">2025-06-29T06:55:35Z</dcterms:modified>
</cp:coreProperties>
</file>