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663F-C55C-4A6C-9597-ED25F89493C3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D3CA-9729-4B9E-8FE4-0EB4AD20B3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27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663F-C55C-4A6C-9597-ED25F89493C3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D3CA-9729-4B9E-8FE4-0EB4AD20B3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221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663F-C55C-4A6C-9597-ED25F89493C3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D3CA-9729-4B9E-8FE4-0EB4AD20B3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335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663F-C55C-4A6C-9597-ED25F89493C3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D3CA-9729-4B9E-8FE4-0EB4AD20B387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6180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663F-C55C-4A6C-9597-ED25F89493C3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D3CA-9729-4B9E-8FE4-0EB4AD20B3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656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663F-C55C-4A6C-9597-ED25F89493C3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D3CA-9729-4B9E-8FE4-0EB4AD20B3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552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663F-C55C-4A6C-9597-ED25F89493C3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D3CA-9729-4B9E-8FE4-0EB4AD20B3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6984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663F-C55C-4A6C-9597-ED25F89493C3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D3CA-9729-4B9E-8FE4-0EB4AD20B3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25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663F-C55C-4A6C-9597-ED25F89493C3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D3CA-9729-4B9E-8FE4-0EB4AD20B3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11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663F-C55C-4A6C-9597-ED25F89493C3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D3CA-9729-4B9E-8FE4-0EB4AD20B3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523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663F-C55C-4A6C-9597-ED25F89493C3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D3CA-9729-4B9E-8FE4-0EB4AD20B3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044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663F-C55C-4A6C-9597-ED25F89493C3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D3CA-9729-4B9E-8FE4-0EB4AD20B3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887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663F-C55C-4A6C-9597-ED25F89493C3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D3CA-9729-4B9E-8FE4-0EB4AD20B3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1475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663F-C55C-4A6C-9597-ED25F89493C3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D3CA-9729-4B9E-8FE4-0EB4AD20B3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880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663F-C55C-4A6C-9597-ED25F89493C3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D3CA-9729-4B9E-8FE4-0EB4AD20B3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034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663F-C55C-4A6C-9597-ED25F89493C3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D3CA-9729-4B9E-8FE4-0EB4AD20B3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88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663F-C55C-4A6C-9597-ED25F89493C3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D3CA-9729-4B9E-8FE4-0EB4AD20B3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5559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CC5663F-C55C-4A6C-9597-ED25F89493C3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AD3CA-9729-4B9E-8FE4-0EB4AD20B3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39232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8CC35-3F10-003C-E8B1-F306AC386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0143" y="3223847"/>
            <a:ext cx="8825658" cy="410305"/>
          </a:xfrm>
        </p:spPr>
        <p:txBody>
          <a:bodyPr/>
          <a:lstStyle/>
          <a:p>
            <a:pPr algn="ctr"/>
            <a:r>
              <a:rPr lang="ru-RU" sz="2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«Культурные нормы и ценности, их место в межкультурных коммуникациях»</a:t>
            </a:r>
            <a:endParaRPr lang="ru-RU" sz="2800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9743538-54DC-1E8B-017A-485A97D857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8032" y="5202238"/>
            <a:ext cx="3553968" cy="1655762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Реферат выполнил студент группы ДИФ-15 Кузургалиев Р.А. </a:t>
            </a: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F19607E3-0C9B-A397-8BFA-383E750840D7}"/>
              </a:ext>
            </a:extLst>
          </p:cNvPr>
          <p:cNvSpPr txBox="1">
            <a:spLocks/>
          </p:cNvSpPr>
          <p:nvPr/>
        </p:nvSpPr>
        <p:spPr>
          <a:xfrm>
            <a:off x="4550664" y="6447695"/>
            <a:ext cx="3404616" cy="4103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Астрахань 2025</a:t>
            </a:r>
          </a:p>
        </p:txBody>
      </p:sp>
    </p:spTree>
    <p:extLst>
      <p:ext uri="{BB962C8B-B14F-4D97-AF65-F5344CB8AC3E}">
        <p14:creationId xmlns:p14="http://schemas.microsoft.com/office/powerpoint/2010/main" val="125148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001A6E-9611-26F1-39A8-7542D75A6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Что такое ценность?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204DE2-DB6F-BD58-9C11-072745697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quote-cjk-patch"/>
              </a:rPr>
              <a:t>Ценность — это не вещь, а отношение.</a:t>
            </a:r>
            <a:r>
              <a:rPr lang="ru-RU" b="0" i="0" dirty="0">
                <a:effectLst/>
                <a:latin typeface="quote-cjk-patch"/>
              </a:rPr>
              <a:t> Категория ценности формируется в сознании человека через сравнение явлений по критериям: важно/неважно, существенно/несущественно.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quote-cjk-patch"/>
              </a:rPr>
              <a:t>Ценностное отношение</a:t>
            </a:r>
            <a:r>
              <a:rPr lang="ru-RU" b="0" i="0" dirty="0">
                <a:effectLst/>
                <a:latin typeface="quote-cjk-patch"/>
              </a:rPr>
              <a:t> — это система взглядов, через которую человек оценивает все предметы и явления мира с точки зрения их значимости для его жизни.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quote-cjk-patch"/>
              </a:rPr>
              <a:t>Результат:</a:t>
            </a:r>
            <a:r>
              <a:rPr lang="ru-RU" b="0" i="0" dirty="0">
                <a:effectLst/>
                <a:latin typeface="quote-cjk-patch"/>
              </a:rPr>
              <a:t> Формируется общее ценностное отношение, придающее явлениям определенный смысл и значимость.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2213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B03C62-C09F-B1ED-1886-B497B1749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и виды культурных ценностей</a:t>
            </a:r>
            <a:br>
              <a:rPr lang="ru-RU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89B38A-0C95-6BE4-8D7A-CDE7B5274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quote-cjk-patch"/>
              </a:rPr>
              <a:t>Ценности выстроены в </a:t>
            </a:r>
            <a:r>
              <a:rPr lang="ru-RU" b="1" i="0" dirty="0">
                <a:effectLst/>
                <a:latin typeface="quote-cjk-patch"/>
              </a:rPr>
              <a:t>иерархию</a:t>
            </a:r>
            <a:endParaRPr lang="ru-RU" b="0" i="0" dirty="0">
              <a:effectLst/>
              <a:latin typeface="quote-cjk-patch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quote-cjk-patch"/>
              </a:rPr>
              <a:t>Две ключевые группы:</a:t>
            </a:r>
            <a:endParaRPr lang="ru-RU" b="0" i="0" dirty="0">
              <a:effectLst/>
              <a:latin typeface="quote-cjk-patch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quote-cjk-patch"/>
              </a:rPr>
              <a:t>Произведения искусства</a:t>
            </a:r>
            <a:r>
              <a:rPr lang="ru-RU" b="0" i="0" dirty="0">
                <a:effectLst/>
                <a:latin typeface="quote-cjk-patch"/>
              </a:rPr>
              <a:t> и реликвии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quote-cjk-patch"/>
              </a:rPr>
              <a:t>Социальные нормы:</a:t>
            </a:r>
            <a:r>
              <a:rPr lang="ru-RU" b="0" i="0" dirty="0">
                <a:effectLst/>
                <a:latin typeface="quote-cjk-patch"/>
              </a:rPr>
              <a:t> обычаи, мораль, принципы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quote-cjk-patch"/>
              </a:rPr>
              <a:t>Вместе образуют </a:t>
            </a:r>
            <a:r>
              <a:rPr lang="ru-RU" b="1" i="0" dirty="0">
                <a:effectLst/>
                <a:latin typeface="quote-cjk-patch"/>
              </a:rPr>
              <a:t>«ядро» культуры</a:t>
            </a:r>
            <a:endParaRPr lang="ru-RU" b="0" i="0" dirty="0">
              <a:effectLst/>
              <a:latin typeface="quote-cjk-patch"/>
            </a:endParaRP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085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D4B141-A18B-A2BD-CB3B-19D1CED33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Универсальные ценности и межкультурное взаимодействие</a:t>
            </a:r>
            <a:br>
              <a:rPr lang="ru-RU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D2A510-94D0-6B3B-DC06-5FD877EBC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812728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quote-cjk-patch"/>
              </a:rPr>
              <a:t>Универсальные (общечеловеческие) ценности</a:t>
            </a:r>
            <a:r>
              <a:rPr lang="ru-RU" b="0" i="0" dirty="0">
                <a:effectLst/>
                <a:latin typeface="quote-cjk-patch"/>
              </a:rPr>
              <a:t> — это ценности, совпадающие по содержанию и оценке у людей разных культур.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quote-cjk-patch"/>
              </a:rPr>
              <a:t>Сферы существования ценностей:</a:t>
            </a:r>
            <a:endParaRPr lang="ru-RU" b="0" i="0" dirty="0">
              <a:effectLst/>
              <a:latin typeface="quote-cjk-patch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quote-cjk-patch"/>
              </a:rPr>
              <a:t>Быт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quote-cjk-patch"/>
              </a:rPr>
              <a:t>Идеология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quote-cjk-patch"/>
              </a:rPr>
              <a:t>Религия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quote-cjk-patch"/>
              </a:rPr>
              <a:t>Художественная культура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quote-cjk-patch"/>
              </a:rPr>
              <a:t>Ключевой момент:</a:t>
            </a:r>
            <a:r>
              <a:rPr lang="ru-RU" b="0" i="0" dirty="0">
                <a:effectLst/>
                <a:latin typeface="quote-cjk-patch"/>
              </a:rPr>
              <a:t> Осознание собственных ценностей происходит при контакте с другими культурами.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quote-cjk-patch"/>
              </a:rPr>
              <a:t>Проблема:</a:t>
            </a:r>
            <a:r>
              <a:rPr lang="ru-RU" b="0" i="0" dirty="0">
                <a:effectLst/>
                <a:latin typeface="quote-cjk-patch"/>
              </a:rPr>
              <a:t> Различия в ценностных ориентациях приводят к непониманию, раздражению и конфликтам.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quote-cjk-patch"/>
              </a:rPr>
              <a:t>Решение:</a:t>
            </a:r>
            <a:r>
              <a:rPr lang="ru-RU" b="0" i="0" dirty="0">
                <a:effectLst/>
                <a:latin typeface="quote-cjk-patch"/>
              </a:rPr>
              <a:t> Успех в межкультурном общении зависит от знания ценностных ориентаций партнера.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4200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8A45B-1478-0223-DAAA-9FD8C721C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Культурные нормы: сущность и виды</a:t>
            </a:r>
            <a:br>
              <a:rPr lang="ru-RU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56F174-0E3E-2E9E-1A9B-AE02BECB5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quote-cjk-patch"/>
              </a:rPr>
              <a:t>Обычаи</a:t>
            </a:r>
            <a:r>
              <a:rPr lang="ru-RU" b="0" i="0" dirty="0">
                <a:effectLst/>
                <a:latin typeface="quote-cjk-patch"/>
              </a:rPr>
              <a:t> — правила поведения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quote-cjk-patch"/>
              </a:rPr>
              <a:t>Традиции</a:t>
            </a:r>
            <a:r>
              <a:rPr lang="ru-RU" b="0" i="0" dirty="0">
                <a:effectLst/>
                <a:latin typeface="quote-cjk-patch"/>
              </a:rPr>
              <a:t> — "так принято"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quote-cjk-patch"/>
              </a:rPr>
              <a:t>Нравы</a:t>
            </a:r>
            <a:r>
              <a:rPr lang="ru-RU" b="0" i="0" dirty="0">
                <a:effectLst/>
                <a:latin typeface="quote-cjk-patch"/>
              </a:rPr>
              <a:t> — моральные оценки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quote-cjk-patch"/>
              </a:rPr>
              <a:t>Обряды</a:t>
            </a:r>
            <a:r>
              <a:rPr lang="ru-RU" b="0" i="0" dirty="0">
                <a:effectLst/>
                <a:latin typeface="quote-cjk-patch"/>
              </a:rPr>
              <a:t> (свадьба, похороны)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quote-cjk-patch"/>
              </a:rPr>
              <a:t>Право</a:t>
            </a:r>
            <a:r>
              <a:rPr lang="ru-RU" b="0" i="0" dirty="0">
                <a:effectLst/>
                <a:latin typeface="quote-cjk-patch"/>
              </a:rPr>
              <a:t> — законы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quote-cjk-patch"/>
              </a:rPr>
              <a:t>Мораль</a:t>
            </a:r>
            <a:r>
              <a:rPr lang="ru-RU" b="0" i="0" dirty="0">
                <a:effectLst/>
                <a:latin typeface="quote-cjk-patch"/>
              </a:rPr>
              <a:t> — главный регулятор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4870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5B3CE3-3E9E-3745-7608-4D92BA09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«Свой» </a:t>
            </a:r>
            <a:r>
              <a:rPr lang="ru-RU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ru-RU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«Чужой» в межкультурной коммуникации</a:t>
            </a:r>
            <a:br>
              <a:rPr lang="ru-RU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EBE52C-358B-CB40-034F-C8013DF12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quote-cjk-patch"/>
              </a:rPr>
              <a:t>«Свой»</a:t>
            </a:r>
            <a:r>
              <a:rPr lang="ru-RU" b="0" i="0" dirty="0">
                <a:effectLst/>
                <a:latin typeface="quote-cjk-patch"/>
              </a:rPr>
              <a:t> — знакомый, привычный, само собой разумеющийся мир.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quote-cjk-patch"/>
              </a:rPr>
              <a:t>«Чужой»</a:t>
            </a:r>
            <a:r>
              <a:rPr lang="ru-RU" b="0" i="0" dirty="0">
                <a:effectLst/>
                <a:latin typeface="quote-cjk-patch"/>
              </a:rPr>
              <a:t> — ключевое понятие, имеющее несколько значений: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quote-cjk-patch"/>
              </a:rPr>
              <a:t>Иностранный, нездешний.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quote-cjk-patch"/>
              </a:rPr>
              <a:t>Странный, необычный.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quote-cjk-patch"/>
              </a:rPr>
              <a:t>Незнакомый, недоступный для познания.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quote-cjk-patch"/>
              </a:rPr>
              <a:t>Сверхъестественный, всемогущий.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quote-cjk-patch"/>
              </a:rPr>
              <a:t>Зловещий, несущий угрозу.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quote-cjk-patch"/>
              </a:rPr>
              <a:t>Понятие «чужого» возникает при столкновении с явлениями, не совпадающими с нормами «своей» культуры.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6253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66C4D9-4FEE-34A0-1F8F-FFD5FF33F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Этноцентризм: Две стороны одной медали</a:t>
            </a:r>
            <a:br>
              <a:rPr lang="ru-RU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EAF90E-C747-4210-96FF-1E7FE4888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quote-cjk-patch"/>
              </a:rPr>
              <a:t>Этноцентризм</a:t>
            </a:r>
            <a:r>
              <a:rPr lang="ru-RU" b="0" i="0" dirty="0">
                <a:effectLst/>
                <a:latin typeface="quote-cjk-patch"/>
              </a:rPr>
              <a:t> — это психологическая установка, когда собственная культура считается единственно правильной и используется как эталон для оценки других культур.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quote-cjk-patch"/>
              </a:rPr>
              <a:t>Характерные черты этноцентризма:</a:t>
            </a:r>
            <a:endParaRPr lang="ru-RU" b="0" i="0" dirty="0">
              <a:effectLst/>
              <a:latin typeface="quote-cjk-patch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quote-cjk-patch"/>
              </a:rPr>
              <a:t>Считать нормы своей культуры естественными и правильными, а другие — неестественными.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quote-cjk-patch"/>
              </a:rPr>
              <a:t>Гордиться своей группой и чувствовать неприязнь к другим.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quote-cjk-patch"/>
              </a:rPr>
              <a:t>Действовать в интересах своей группы.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quote-cjk-patch"/>
              </a:rPr>
              <a:t>Неоднозначность явления:</a:t>
            </a:r>
            <a:endParaRPr lang="ru-RU" b="0" i="0" dirty="0">
              <a:effectLst/>
              <a:latin typeface="quote-cjk-patch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quote-cjk-patch"/>
              </a:rPr>
              <a:t>«+»</a:t>
            </a:r>
            <a:r>
              <a:rPr lang="ru-RU" b="0" i="0" dirty="0">
                <a:effectLst/>
                <a:latin typeface="quote-cjk-patch"/>
              </a:rPr>
              <a:t> Положительная сторона: поддерживает групповую идентичность, целостность и сплоченность.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quote-cjk-patch"/>
              </a:rPr>
              <a:t>«-»</a:t>
            </a:r>
            <a:r>
              <a:rPr lang="ru-RU" b="0" i="0" dirty="0">
                <a:effectLst/>
                <a:latin typeface="quote-cjk-patch"/>
              </a:rPr>
              <a:t> Отрицательная сторона: ведет к национализму, изоляции, формированию уничижительного отношения к другим культурам.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7215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27F796-72C9-2FF6-CE3F-AB8460E83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2885022"/>
            <a:ext cx="9404723" cy="140053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7642376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</TotalTime>
  <Words>409</Words>
  <Application>Microsoft Office PowerPoint</Application>
  <PresentationFormat>Широкоэкранный</PresentationFormat>
  <Paragraphs>49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quote-cjk-patch</vt:lpstr>
      <vt:lpstr>Times New Roman</vt:lpstr>
      <vt:lpstr>Wingdings 3</vt:lpstr>
      <vt:lpstr>Ион</vt:lpstr>
      <vt:lpstr>«Культурные нормы и ценности, их место в межкультурных коммуникациях»</vt:lpstr>
      <vt:lpstr> Что такое ценность?</vt:lpstr>
      <vt:lpstr>Система и виды культурных ценностей </vt:lpstr>
      <vt:lpstr>Универсальные ценности и межкультурное взаимодействие </vt:lpstr>
      <vt:lpstr>Культурные нормы: сущность и виды </vt:lpstr>
      <vt:lpstr>«Свой» vs «Чужой» в межкультурной коммуникации </vt:lpstr>
      <vt:lpstr>Этноцентризм: Две стороны одной медали 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Радмир Кузургалиев</dc:creator>
  <cp:lastModifiedBy>Радмир Кузургалиев</cp:lastModifiedBy>
  <cp:revision>3</cp:revision>
  <dcterms:created xsi:type="dcterms:W3CDTF">2025-10-21T18:35:11Z</dcterms:created>
  <dcterms:modified xsi:type="dcterms:W3CDTF">2025-10-21T18:44:49Z</dcterms:modified>
</cp:coreProperties>
</file>