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2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3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18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5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55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98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1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8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7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3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923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h.r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CC35-3F10-003C-E8B1-F306AC38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143" y="4165679"/>
            <a:ext cx="8825658" cy="410305"/>
          </a:xfrm>
        </p:spPr>
        <p:txBody>
          <a:bodyPr/>
          <a:lstStyle/>
          <a:p>
            <a:pPr algn="ctr"/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«Психологическая диагностика профессионально важных качеств личности: онлайн-тестирование и компьютерные программы для оценки степени выраженности профессиональных компетенций и личностных качеств сотрудников компании. Технологии: хедхантинг (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headhunting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executive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search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онлайн-рекрутмент, скрининг, аутсорсинг, аутстаффинг, фриланс, лизинг персонала»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28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9743538-54DC-1E8B-017A-485A97D85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8032" y="5202238"/>
            <a:ext cx="3553968" cy="16557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выполнил студент группы ДИФ-15 Кузургалиев Р.А.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19607E3-0C9B-A397-8BFA-383E750840D7}"/>
              </a:ext>
            </a:extLst>
          </p:cNvPr>
          <p:cNvSpPr txBox="1">
            <a:spLocks/>
          </p:cNvSpPr>
          <p:nvPr/>
        </p:nvSpPr>
        <p:spPr>
          <a:xfrm>
            <a:off x="4550664" y="6447695"/>
            <a:ext cx="3404616" cy="410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2025</a:t>
            </a:r>
          </a:p>
        </p:txBody>
      </p:sp>
    </p:spTree>
    <p:extLst>
      <p:ext uri="{BB962C8B-B14F-4D97-AF65-F5344CB8AC3E}">
        <p14:creationId xmlns:p14="http://schemas.microsoft.com/office/powerpoint/2010/main" val="12514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01A6E-9611-26F1-39A8-7542D75A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 суть профотбора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04DE2-DB6F-BD58-9C11-07274569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Цель:</a:t>
            </a:r>
            <a:r>
              <a:rPr lang="ru-RU" b="0" i="0" dirty="0">
                <a:effectLst/>
                <a:latin typeface="quote-cjk-patch"/>
              </a:rPr>
              <a:t> преодолеть несоответствие «Человек-Профессия».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Основатели:</a:t>
            </a:r>
            <a:r>
              <a:rPr lang="ru-RU" b="0" i="0" dirty="0">
                <a:effectLst/>
                <a:latin typeface="quote-cjk-patch"/>
              </a:rPr>
              <a:t> Г. </a:t>
            </a:r>
            <a:r>
              <a:rPr lang="ru-RU" b="0" i="0" dirty="0" err="1">
                <a:effectLst/>
                <a:latin typeface="quote-cjk-patch"/>
              </a:rPr>
              <a:t>Мюнстерберг</a:t>
            </a:r>
            <a:r>
              <a:rPr lang="ru-RU" b="0" i="0" dirty="0">
                <a:effectLst/>
                <a:latin typeface="quote-cjk-patch"/>
              </a:rPr>
              <a:t>, Ф. Тейлор.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Развитие: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Психотехника</a:t>
            </a:r>
            <a:r>
              <a:rPr lang="ru-RU" b="0" i="0" dirty="0">
                <a:effectLst/>
                <a:latin typeface="quote-cjk-patch"/>
              </a:rPr>
              <a:t> (начало XX в.) – первые тесты способностей.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Концепция НОТ</a:t>
            </a:r>
            <a:r>
              <a:rPr lang="ru-RU" b="0" i="0" dirty="0">
                <a:effectLst/>
                <a:latin typeface="quote-cjk-patch"/>
              </a:rPr>
              <a:t> (Тейлор) – система поиска и отбора персонала.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80-90 гг. – рост числа аварий → развитие систем прогнозирования надежности.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21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03C62-C09F-B1ED-1886-B497B174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Два подхода к отбору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9B38A-0C95-6BE4-8D7A-CDE7B527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quote-cjk-patch"/>
              </a:rPr>
              <a:t>Профессиоцентризм</a:t>
            </a:r>
            <a:r>
              <a:rPr lang="ru-RU" b="1" i="0" dirty="0">
                <a:effectLst/>
                <a:latin typeface="quote-cjk-patch"/>
              </a:rPr>
              <a:t> («Человек для профессии»):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Акцент на жестком соответствии человека неизменным требованиям работы.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Личностно-ориентированная модель: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Учет личности, мотивации, профессионального становления.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Вовлеченность человека в выбор пути.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8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4B141-A18B-A2BD-CB3B-19D1CED3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A510-94D0-6B3B-DC06-5FD877EB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8127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Профессиональный отбор (при найме):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Выбор лучшего кандидата из числа претендентов на вакансию.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Учитывает: должность, корпоративную культуру, команду.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Психологический отбор: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Оценка соответствия </a:t>
            </a:r>
            <a:r>
              <a:rPr lang="ru-RU" b="1" i="0" dirty="0">
                <a:effectLst/>
                <a:latin typeface="quote-cjk-patch"/>
              </a:rPr>
              <a:t>психологических качеств</a:t>
            </a:r>
            <a:r>
              <a:rPr lang="ru-RU" b="0" i="0" dirty="0">
                <a:effectLst/>
                <a:latin typeface="quote-cjk-patch"/>
              </a:rPr>
              <a:t> человека требованиям профессии.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Фокус на </a:t>
            </a:r>
            <a:r>
              <a:rPr lang="ru-RU" b="1" i="0" dirty="0">
                <a:effectLst/>
                <a:latin typeface="quote-cjk-patch"/>
              </a:rPr>
              <a:t>Профессионально Важных Качествах (ПВК)</a:t>
            </a:r>
            <a:r>
              <a:rPr lang="ru-RU" b="0" i="0" dirty="0">
                <a:effectLst/>
                <a:latin typeface="quote-cjk-patch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20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8A45B-1478-0223-DAAA-9FD8C72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 Важные Качества (ПВК)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6F174-0E3E-2E9E-1A9B-AE02BECB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ПВК</a:t>
            </a:r>
            <a:r>
              <a:rPr lang="ru-RU" b="0" i="0" dirty="0">
                <a:effectLst/>
                <a:latin typeface="quote-cjk-patch"/>
              </a:rPr>
              <a:t> – это качества, влияющие на эффективность и освоение деятельности.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Системный подход: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ПВК – не просто набор, а </a:t>
            </a:r>
            <a:r>
              <a:rPr lang="ru-RU" b="1" i="0" dirty="0">
                <a:effectLst/>
                <a:latin typeface="quote-cjk-patch"/>
              </a:rPr>
              <a:t>система</a:t>
            </a:r>
            <a:r>
              <a:rPr lang="ru-RU" b="0" i="0" dirty="0">
                <a:effectLst/>
                <a:latin typeface="quote-cjk-patch"/>
              </a:rPr>
              <a:t> с взаимосвязями.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Ведущие ПВК</a:t>
            </a:r>
            <a:r>
              <a:rPr lang="ru-RU" b="0" i="0" dirty="0">
                <a:effectLst/>
                <a:latin typeface="quote-cjk-patch"/>
              </a:rPr>
              <a:t> – напрямую влияют на результат.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Базовые ПВК</a:t>
            </a:r>
            <a:r>
              <a:rPr lang="ru-RU" b="0" i="0" dirty="0">
                <a:effectLst/>
                <a:latin typeface="quote-cjk-patch"/>
              </a:rPr>
              <a:t> – центральные в системе, связывают другие качества.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Анти-ПВК</a:t>
            </a:r>
            <a:r>
              <a:rPr lang="ru-RU" b="0" i="0" dirty="0">
                <a:effectLst/>
                <a:latin typeface="quote-cjk-patch"/>
              </a:rPr>
              <a:t> – качества, препятствующие успеху (например, чрезмерный индивидуализм в командной работе).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8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B3CE3-3E9E-3745-7608-4D92BA0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отбора: от модели к оценке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BE52C-358B-CB40-034F-C8013DF1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quote-cjk-patch"/>
              </a:rPr>
              <a:t>Психограмма</a:t>
            </a:r>
            <a:r>
              <a:rPr lang="ru-RU" b="0" i="0" dirty="0">
                <a:effectLst/>
                <a:latin typeface="quote-cjk-patch"/>
              </a:rPr>
              <a:t> – портрет идеального сотрудника, список ключевых ПВК и анти-ПВК.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Этапы психологического отбора: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Изучение деятельности → выявление ПВК.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Подбор методик для диагностики ПВК.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Тестирование кандидатов.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Сопоставление результатов с критериями успеха.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Проверка </a:t>
            </a:r>
            <a:r>
              <a:rPr lang="ru-RU" b="0" i="0" dirty="0" err="1">
                <a:effectLst/>
                <a:latin typeface="quote-cjk-patch"/>
              </a:rPr>
              <a:t>прогностичности</a:t>
            </a:r>
            <a:r>
              <a:rPr lang="ru-RU" b="0" i="0" dirty="0">
                <a:effectLst/>
                <a:latin typeface="quote-cjk-patch"/>
              </a:rPr>
              <a:t> метода.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2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6C4D9-4FEE-34A0-1F8F-FFD5FF33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методы найма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AF90E-C747-4210-96FF-1E7FE488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Массовый подбор: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Онлайн-рекрутмент</a:t>
            </a:r>
            <a:r>
              <a:rPr lang="ru-RU" b="0" i="0" dirty="0">
                <a:effectLst/>
                <a:latin typeface="quote-cjk-patch"/>
              </a:rPr>
              <a:t> (</a:t>
            </a:r>
            <a:r>
              <a:rPr lang="ru-RU" b="0" i="0" u="none" strike="noStrike" dirty="0">
                <a:effectLst/>
                <a:latin typeface="quote-cjk-patc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hh.ru</a:t>
            </a:r>
            <a:r>
              <a:rPr lang="ru-RU" b="0" i="0" dirty="0">
                <a:effectLst/>
                <a:latin typeface="quote-cjk-patch"/>
              </a:rPr>
              <a:t>) – для активных кандидатов.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Скрининг</a:t>
            </a:r>
            <a:r>
              <a:rPr lang="ru-RU" b="0" i="0" dirty="0">
                <a:effectLst/>
                <a:latin typeface="quote-cjk-patch"/>
              </a:rPr>
              <a:t> – быстрая фильтрация резюме.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Целевой поиск: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Хедхантинг</a:t>
            </a:r>
            <a:r>
              <a:rPr lang="ru-RU" b="0" i="0" dirty="0">
                <a:effectLst/>
                <a:latin typeface="quote-cjk-patch"/>
              </a:rPr>
              <a:t> – переманивание топ-специалистов.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Executive Search</a:t>
            </a:r>
            <a:r>
              <a:rPr lang="ru-RU" b="0" i="0" dirty="0">
                <a:effectLst/>
                <a:latin typeface="quote-cjk-patch"/>
              </a:rPr>
              <a:t> – поиск руководителей высшего звена.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Аутстаффинг/Лизинг:</a:t>
            </a:r>
            <a:r>
              <a:rPr lang="ru-RU" b="0" i="0" dirty="0">
                <a:effectLst/>
                <a:latin typeface="quote-cjk-patch"/>
              </a:rPr>
              <a:t> Сотрудник в штате у агентства, работает на вас. </a:t>
            </a:r>
            <a:r>
              <a:rPr lang="ru-RU" b="1" i="0" dirty="0">
                <a:effectLst/>
                <a:latin typeface="quote-cjk-patch"/>
              </a:rPr>
              <a:t>Гибкость штата, снижение налогов.</a:t>
            </a:r>
            <a:endParaRPr lang="ru-RU" b="0" i="0" dirty="0">
              <a:effectLst/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Аутсорсинг:</a:t>
            </a:r>
            <a:r>
              <a:rPr lang="ru-RU" b="0" i="0" dirty="0">
                <a:effectLst/>
                <a:latin typeface="quote-cjk-patch"/>
              </a:rPr>
              <a:t> Передача непрофильной функции другой компании. </a:t>
            </a:r>
            <a:r>
              <a:rPr lang="ru-RU" b="1" i="0" dirty="0">
                <a:effectLst/>
                <a:latin typeface="quote-cjk-patch"/>
              </a:rPr>
              <a:t>Фокус на основном бизнесе.</a:t>
            </a:r>
            <a:endParaRPr lang="ru-RU" b="0" i="0" dirty="0">
              <a:effectLst/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Фриланс:</a:t>
            </a:r>
            <a:r>
              <a:rPr lang="ru-RU" b="0" i="0" dirty="0">
                <a:effectLst/>
                <a:latin typeface="quote-cjk-patch"/>
              </a:rPr>
              <a:t> Привлечение специалистов на разовые проекты. </a:t>
            </a:r>
            <a:r>
              <a:rPr lang="ru-RU" b="1" i="0" dirty="0">
                <a:effectLst/>
                <a:latin typeface="quote-cjk-patch"/>
              </a:rPr>
              <a:t>Экономичность, нет долгосрочных обязательств.</a:t>
            </a:r>
            <a:endParaRPr lang="ru-RU" b="0" i="0" dirty="0">
              <a:effectLst/>
              <a:latin typeface="quote-cjk-patch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2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7F796-72C9-2FF6-CE3F-AB8460E8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885022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6423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402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Aptos</vt:lpstr>
      <vt:lpstr>Arial</vt:lpstr>
      <vt:lpstr>Century Gothic</vt:lpstr>
      <vt:lpstr>quote-cjk-patch</vt:lpstr>
      <vt:lpstr>Times New Roman</vt:lpstr>
      <vt:lpstr>Wingdings 3</vt:lpstr>
      <vt:lpstr>Ион</vt:lpstr>
      <vt:lpstr>«Психологическая диагностика профессионально важных качеств личности: онлайн-тестирование и компьютерные программы для оценки степени выраженности профессиональных компетенций и личностных качеств сотрудников компании. Технологии: хедхантинг (headhunting), executive search, онлайн-рекрутмент, скрининг, аутсорсинг, аутстаффинг, фриланс, лизинг персонала» </vt:lpstr>
      <vt:lpstr>История и суть профотбора</vt:lpstr>
      <vt:lpstr>Два подхода к отбору</vt:lpstr>
      <vt:lpstr>Ключевые понятия</vt:lpstr>
      <vt:lpstr>Профессионально Важные Качества (ПВК)</vt:lpstr>
      <vt:lpstr>Технология отбора: от модели к оценке</vt:lpstr>
      <vt:lpstr>Современные методы найма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5</cp:revision>
  <dcterms:created xsi:type="dcterms:W3CDTF">2025-10-21T18:35:11Z</dcterms:created>
  <dcterms:modified xsi:type="dcterms:W3CDTF">2025-10-21T18:50:10Z</dcterms:modified>
</cp:coreProperties>
</file>