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0"/>
  </p:notesMasterIdLst>
  <p:sldIdLst>
    <p:sldId id="256" r:id="rId2"/>
    <p:sldId id="257" r:id="rId3"/>
    <p:sldId id="260" r:id="rId4"/>
    <p:sldId id="261" r:id="rId5"/>
    <p:sldId id="258" r:id="rId6"/>
    <p:sldId id="259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8935" autoAdjust="0"/>
  </p:normalViewPr>
  <p:slideViewPr>
    <p:cSldViewPr snapToGrid="0">
      <p:cViewPr varScale="1">
        <p:scale>
          <a:sx n="87" d="100"/>
          <a:sy n="87" d="100"/>
        </p:scale>
        <p:origin x="147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>
        <c:manualLayout>
          <c:layoutTarget val="inner"/>
          <c:xMode val="edge"/>
          <c:yMode val="edge"/>
          <c:x val="0.11827905111580639"/>
          <c:y val="0.14819859616848055"/>
          <c:w val="0.84699147643425587"/>
          <c:h val="0.6750330401849628"/>
        </c:manualLayout>
      </c:layout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въездных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6359</c:v>
                </c:pt>
                <c:pt idx="1">
                  <c:v>7080</c:v>
                </c:pt>
                <c:pt idx="2">
                  <c:v>8243</c:v>
                </c:pt>
                <c:pt idx="3">
                  <c:v>8210</c:v>
                </c:pt>
                <c:pt idx="4">
                  <c:v>9054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FB-4CC2-882D-51543C1434E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99437248"/>
        <c:axId val="1082605920"/>
      </c:lineChart>
      <c:catAx>
        <c:axId val="89943724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82605920"/>
        <c:crosses val="autoZero"/>
        <c:auto val="1"/>
        <c:lblAlgn val="ctr"/>
        <c:lblOffset val="100"/>
        <c:noMultiLvlLbl val="0"/>
      </c:catAx>
      <c:valAx>
        <c:axId val="1082605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89943724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Всего выездных поездок (тыс)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Лист1!$A$2:$A$6</c:f>
              <c:numCache>
                <c:formatCode>General</c:formatCode>
                <c:ptCount val="5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  <c:pt idx="4">
                  <c:v>2024</c:v>
                </c:pt>
              </c:numCache>
            </c:numRef>
          </c:cat>
          <c:val>
            <c:numRef>
              <c:f>Лист1!$B$2:$B$6</c:f>
              <c:numCache>
                <c:formatCode>General</c:formatCode>
                <c:ptCount val="5"/>
                <c:pt idx="0">
                  <c:v>12361</c:v>
                </c:pt>
                <c:pt idx="1">
                  <c:v>19199</c:v>
                </c:pt>
                <c:pt idx="2">
                  <c:v>22487</c:v>
                </c:pt>
                <c:pt idx="3">
                  <c:v>25355</c:v>
                </c:pt>
                <c:pt idx="4">
                  <c:v>27355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27F0-4247-8E44-1D2973F93BC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068942896"/>
        <c:axId val="1153429376"/>
      </c:lineChart>
      <c:catAx>
        <c:axId val="106894289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153429376"/>
        <c:crosses val="autoZero"/>
        <c:auto val="1"/>
        <c:lblAlgn val="ctr"/>
        <c:lblOffset val="100"/>
        <c:noMultiLvlLbl val="0"/>
      </c:catAx>
      <c:valAx>
        <c:axId val="11534293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0689428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ru-RU" dirty="0"/>
              <a:t>Туристский поток</a:t>
            </a:r>
            <a:r>
              <a:rPr lang="en-US" dirty="0"/>
              <a:t>(</a:t>
            </a:r>
            <a:r>
              <a:rPr lang="ru-RU" dirty="0"/>
              <a:t>РФ</a:t>
            </a:r>
            <a:r>
              <a:rPr lang="en-US" dirty="0"/>
              <a:t>)</a:t>
            </a:r>
            <a:endParaRPr lang="ru-RU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Январь-июнь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Лист1!$B$2:$B$4</c:f>
              <c:numCache>
                <c:formatCode>General</c:formatCode>
                <c:ptCount val="3"/>
                <c:pt idx="0">
                  <c:v>63495</c:v>
                </c:pt>
                <c:pt idx="1">
                  <c:v>66298</c:v>
                </c:pt>
                <c:pt idx="2">
                  <c:v>73745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417-461B-85EC-6E0705FE4AA6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Июль-Декабрь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numRef>
              <c:f>Лист1!$A$2:$A$4</c:f>
              <c:numCache>
                <c:formatCode>General</c:formatCode>
                <c:ptCount val="3"/>
                <c:pt idx="0">
                  <c:v>2022</c:v>
                </c:pt>
                <c:pt idx="1">
                  <c:v>2023</c:v>
                </c:pt>
                <c:pt idx="2">
                  <c:v>2024</c:v>
                </c:pt>
              </c:numCache>
            </c:numRef>
          </c:cat>
          <c:val>
            <c:numRef>
              <c:f>Лист1!$C$2:$C$4</c:f>
              <c:numCache>
                <c:formatCode>General</c:formatCode>
                <c:ptCount val="3"/>
                <c:pt idx="0">
                  <c:v>88590</c:v>
                </c:pt>
                <c:pt idx="1">
                  <c:v>86753</c:v>
                </c:pt>
                <c:pt idx="2">
                  <c:v>93553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417-461B-85EC-6E0705FE4AA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359371616"/>
        <c:axId val="1359372096"/>
      </c:barChart>
      <c:catAx>
        <c:axId val="13593716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2096"/>
        <c:crosses val="autoZero"/>
        <c:auto val="1"/>
        <c:lblAlgn val="ctr"/>
        <c:lblOffset val="100"/>
        <c:noMultiLvlLbl val="0"/>
      </c:catAx>
      <c:valAx>
        <c:axId val="1359372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1359371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089AFE-C3F0-4DD3-BBBC-C4B36DCACDEC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13C2C9-4823-48BD-A284-418E601DEC1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816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125"/>
              </a:spcBef>
              <a:spcAft>
                <a:spcPts val="1875"/>
              </a:spcAft>
            </a:pPr>
            <a:r>
              <a:rPr lang="ru-RU" sz="1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«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архиртектурного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на основе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1544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Рассмотрим эту тему в сфере туризма: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Политика РФ заинтересована в развитии туризма. Так</a:t>
            </a:r>
            <a:r>
              <a:rPr lang="ru-RU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на 2025 год указом правительства РФ был объявлен национальный проект </a:t>
            </a: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r>
              <a:rPr lang="ru-RU" sz="1200" b="0" i="0" kern="100" dirty="0">
                <a:solidFill>
                  <a:srgbClr val="11111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главная цель которого заключается в п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овышении роли туристической отрасли в экономике страны и увеличение числа туристических поездок.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44168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ru-RU" b="0" i="0" dirty="0">
                <a:solidFill>
                  <a:srgbClr val="0F1115"/>
                </a:solidFill>
                <a:effectLst/>
                <a:latin typeface="quote-cjk-patch"/>
              </a:rPr>
              <a:t>Туристическая отрасль России демонстрирует уверенный рост и стоит перед задачей: согласно Указу Президента РФ к 2030 году число туристических поездок в стране должно достичь 140 млн. 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12721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dirty="0"/>
              <a:t>Также довольно занимательной являются данные Росстата, из которых можно сделать вывод об устойчивом росте количества туристических поездок в Астраханскую область.. В последние 2-3 года стабильный рост связан</a:t>
            </a:r>
            <a:r>
              <a:rPr lang="en-US" dirty="0"/>
              <a:t> </a:t>
            </a:r>
            <a:r>
              <a:rPr lang="ru-RU" dirty="0"/>
              <a:t>с увеличением популярности промыслового туризма в регионе</a:t>
            </a:r>
            <a:r>
              <a:rPr lang="en-US" dirty="0"/>
              <a:t>.</a:t>
            </a:r>
            <a:r>
              <a:rPr lang="ru-RU" dirty="0"/>
              <a:t>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Приведённые данные подразумевают расширение </a:t>
            </a:r>
            <a:r>
              <a:rPr lang="en-US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-инфраструктуры организаций, связанных с туризмом и внедрение новых решений.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83127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 последние годы на данную тему активно ведутся исследования. </a:t>
            </a:r>
            <a:r>
              <a:rPr lang="ru-RU" sz="10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На слайдах представлена степень разработанности темы</a:t>
            </a:r>
            <a:endParaRPr lang="en-US" sz="10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86952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dirty="0">
                <a:latin typeface="Times New Roman" pitchFamily="18"/>
              </a:rPr>
              <a:t>Объектом исследования является</a:t>
            </a:r>
            <a:r>
              <a:rPr lang="ru-RU" sz="1200" dirty="0">
                <a:latin typeface="Times New Roman" pitchFamily="18"/>
              </a:rPr>
              <a:t>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</a:t>
            </a:r>
            <a:r>
              <a:rPr lang="ru-RU" sz="1200" dirty="0">
                <a:latin typeface="Times New Roman" pitchFamily="18"/>
              </a:rPr>
              <a:t>. </a:t>
            </a:r>
            <a:r>
              <a:rPr lang="ru-RU" sz="12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Предметом исследования </a:t>
            </a:r>
            <a:r>
              <a:rPr lang="ru-RU" sz="1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с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2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паттерна. </a:t>
            </a:r>
            <a:r>
              <a:rPr lang="ru-RU" sz="12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Целью:</a:t>
            </a:r>
            <a:r>
              <a:rPr lang="ru-RU" sz="1200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ru-RU" sz="1200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200" dirty="0">
                <a:latin typeface="Times New Roman" pitchFamily="18"/>
              </a:rPr>
              <a:t>Для достижения этой цели составлен следующий план задач представленный на слайде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38940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представлена на следующем слайде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464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>
              <a:spcBef>
                <a:spcPts val="1125"/>
              </a:spcBef>
              <a:spcAft>
                <a:spcPts val="1875"/>
              </a:spcAft>
            </a:pPr>
            <a:r>
              <a:rPr lang="ru-RU" sz="1200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«Уважаемый председатель и члены государственной аттестационной комиссии! Разрешите представить Вашему вниманию выпускную 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квалификационную работу магистра на тему: «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Выбор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архиртектурного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решения на основе </a:t>
            </a:r>
            <a:r>
              <a:rPr lang="ru-RU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</a:t>
            </a:r>
            <a:r>
              <a:rPr lang="ru-RU" sz="1200" b="1" i="1" dirty="0">
                <a:solidFill>
                  <a:srgbClr val="333333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»</a:t>
            </a:r>
            <a:endParaRPr lang="ru-RU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Выполнил: обучающийся гр. ДИФ-15, </a:t>
            </a:r>
            <a:r>
              <a:rPr lang="ru-RU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Кузургалиев Радмир Алексеевич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Руководитель: кандидат технических наук доцент </a:t>
            </a:r>
            <a:r>
              <a:rPr lang="ru-RU" sz="12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Синельщиков Алексей </a:t>
            </a:r>
            <a:r>
              <a:rPr lang="ru-RU" sz="12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Владимирвович</a:t>
            </a:r>
            <a:r>
              <a:rPr lang="ru-RU" sz="1200" b="1" i="1" dirty="0">
                <a:effectLst/>
                <a:latin typeface="Calibri Light" panose="020F03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F13C2C9-4823-48BD-A284-418E601DEC1E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3623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428259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1212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204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93436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16815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840465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134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8986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5885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058440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0886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A3D5900F-635E-4AAE-8140-C1DE1C51ED41}" type="datetimeFigureOut">
              <a:rPr lang="ru-RU" smtClean="0"/>
              <a:t>20.10.2025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8F5C6E-310D-48A8-9527-F82CFBD8C10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429869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7706-F1E7-4CC6-3224-A88049EA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386"/>
            <a:ext cx="9144000" cy="337662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7D7A-A70D-5737-FF4D-020443FF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708"/>
            <a:ext cx="9144000" cy="649223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ДИФ-15 Кузургалиев Радмир Алексеевич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 доцент Синельщиков Алексей Владимирович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C954765-D300-0864-8300-23C888EC5A4E}"/>
              </a:ext>
            </a:extLst>
          </p:cNvPr>
          <p:cNvSpPr txBox="1">
            <a:spLocks/>
          </p:cNvSpPr>
          <p:nvPr/>
        </p:nvSpPr>
        <p:spPr>
          <a:xfrm>
            <a:off x="1524000" y="2859803"/>
            <a:ext cx="9144000" cy="133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архиртектурного решения на основе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</p:spTree>
    <p:extLst>
      <p:ext uri="{BB962C8B-B14F-4D97-AF65-F5344CB8AC3E}">
        <p14:creationId xmlns:p14="http://schemas.microsoft.com/office/powerpoint/2010/main" val="3164020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796" y="238092"/>
            <a:ext cx="10058400" cy="811062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5151779-D585-DD1A-1445-BF3F83A0E83B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4248342" y="2165754"/>
            <a:ext cx="369530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Национальны</a:t>
            </a:r>
            <a:r>
              <a:rPr lang="ru-RU" b="1" dirty="0"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е</a:t>
            </a:r>
            <a:r>
              <a:rPr lang="ru-RU" sz="1800" b="1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проекты</a:t>
            </a:r>
            <a:r>
              <a:rPr lang="ru-RU" sz="1800" b="0" i="0" u="none" strike="noStrike" kern="1200" cap="none" dirty="0">
                <a:ln>
                  <a:noFill/>
                </a:ln>
                <a:solidFill>
                  <a:srgbClr val="2C3F42"/>
                </a:solidFill>
                <a:latin typeface="Times New Roman" pitchFamily="18"/>
                <a:ea typeface="Tahoma" pitchFamily="2"/>
                <a:cs typeface="Droid Sans Devanagari" pitchFamily="2"/>
              </a:rPr>
              <a:t> </a:t>
            </a:r>
            <a:endParaRPr lang="ru-RU" dirty="0"/>
          </a:p>
        </p:txBody>
      </p:sp>
      <p:sp>
        <p:nvSpPr>
          <p:cNvPr id="5" name="Объект 3">
            <a:extLst>
              <a:ext uri="{FF2B5EF4-FFF2-40B4-BE49-F238E27FC236}">
                <a16:creationId xmlns:a16="http://schemas.microsoft.com/office/drawing/2014/main" id="{E62AD0BF-E107-6280-CCEF-B8FE384A74C3}"/>
              </a:ext>
            </a:extLst>
          </p:cNvPr>
          <p:cNvSpPr txBox="1">
            <a:spLocks/>
          </p:cNvSpPr>
          <p:nvPr/>
        </p:nvSpPr>
        <p:spPr>
          <a:xfrm>
            <a:off x="3362397" y="3776948"/>
            <a:ext cx="5467201" cy="369332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Проект: «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Туризм и гостеприимство»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Объект 3">
            <a:extLst>
              <a:ext uri="{FF2B5EF4-FFF2-40B4-BE49-F238E27FC236}">
                <a16:creationId xmlns:a16="http://schemas.microsoft.com/office/drawing/2014/main" id="{3FBB07DD-FEFF-4C93-F0BF-F51BA4A92516}"/>
              </a:ext>
            </a:extLst>
          </p:cNvPr>
          <p:cNvSpPr txBox="1">
            <a:spLocks/>
          </p:cNvSpPr>
          <p:nvPr/>
        </p:nvSpPr>
        <p:spPr>
          <a:xfrm>
            <a:off x="3362396" y="4199363"/>
            <a:ext cx="5467201" cy="923330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Garamond" pitchFamily="18" charset="0"/>
              <a:buNone/>
            </a:pPr>
            <a:r>
              <a:rPr lang="ru-RU" b="1" dirty="0">
                <a:solidFill>
                  <a:srgbClr val="2C3F42"/>
                </a:solidFill>
                <a:latin typeface="Times New Roman" panose="02020603050405020304" pitchFamily="18" charset="0"/>
                <a:ea typeface="Tahoma" pitchFamily="2"/>
                <a:cs typeface="Times New Roman" panose="02020603050405020304" pitchFamily="18" charset="0"/>
              </a:rPr>
              <a:t>Цель: </a:t>
            </a:r>
            <a:r>
              <a:rPr lang="ru-RU" b="0" i="0" dirty="0">
                <a:solidFill>
                  <a:srgbClr val="11111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Повышение роли туристической отрасли в экономике страны и увеличение числа туристических поездок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2456B488-AF3D-B5BC-EAB3-411157FD6920}"/>
              </a:ext>
            </a:extLst>
          </p:cNvPr>
          <p:cNvCxnSpPr>
            <a:cxnSpLocks/>
            <a:stCxn id="4" idx="2"/>
          </p:cNvCxnSpPr>
          <p:nvPr/>
        </p:nvCxnSpPr>
        <p:spPr>
          <a:xfrm>
            <a:off x="6095996" y="2535086"/>
            <a:ext cx="1" cy="118877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1007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20446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9F0CE5-D1C2-F35E-9DBE-4C9FAA86C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9828" y="5420467"/>
            <a:ext cx="10372344" cy="786384"/>
          </a:xfrm>
        </p:spPr>
        <p:txBody>
          <a:bodyPr/>
          <a:lstStyle/>
          <a:p>
            <a:pPr marL="0" indent="0" algn="just">
              <a:buNone/>
            </a:pPr>
            <a:r>
              <a:rPr lang="ru-RU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соответствии с указом президента РФ к 2030 году планируется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увеличение числа туристических поездок до 140 млн.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Диаграмма 8">
            <a:extLst>
              <a:ext uri="{FF2B5EF4-FFF2-40B4-BE49-F238E27FC236}">
                <a16:creationId xmlns:a16="http://schemas.microsoft.com/office/drawing/2014/main" id="{3F37D10E-AB32-47B0-974A-EED778AB34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218105"/>
              </p:ext>
            </p:extLst>
          </p:nvPr>
        </p:nvGraphicFramePr>
        <p:xfrm>
          <a:off x="206738" y="1507982"/>
          <a:ext cx="3855453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2" name="Диаграмма 11">
            <a:extLst>
              <a:ext uri="{FF2B5EF4-FFF2-40B4-BE49-F238E27FC236}">
                <a16:creationId xmlns:a16="http://schemas.microsoft.com/office/drawing/2014/main" id="{E67A29F6-7B1E-AB34-2E57-C85BA574A2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29047525"/>
              </p:ext>
            </p:extLst>
          </p:nvPr>
        </p:nvGraphicFramePr>
        <p:xfrm>
          <a:off x="4058325" y="1551296"/>
          <a:ext cx="4071486" cy="3316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8" name="Диаграмма 17">
            <a:extLst>
              <a:ext uri="{FF2B5EF4-FFF2-40B4-BE49-F238E27FC236}">
                <a16:creationId xmlns:a16="http://schemas.microsoft.com/office/drawing/2014/main" id="{2EB46211-464F-5B2C-828D-47A8C56C9B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7076241"/>
              </p:ext>
            </p:extLst>
          </p:nvPr>
        </p:nvGraphicFramePr>
        <p:xfrm>
          <a:off x="8359504" y="1597126"/>
          <a:ext cx="3621894" cy="322724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4075854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69B4DD-A296-2A59-C8ED-272EC3628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9522" y="238333"/>
            <a:ext cx="10058400" cy="707886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2DD7569-8C33-B4A9-912D-0E3F708AF495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1066800" y="4153619"/>
            <a:ext cx="51519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Число поездок по региону.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1E679600-0BBD-D99F-0CC9-D3A3D41A5E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8407833"/>
              </p:ext>
            </p:extLst>
          </p:nvPr>
        </p:nvGraphicFramePr>
        <p:xfrm>
          <a:off x="1066800" y="1876608"/>
          <a:ext cx="5029200" cy="213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994317328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3252316432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503874343"/>
                    </a:ext>
                  </a:extLst>
                </a:gridCol>
                <a:gridCol w="1257300">
                  <a:extLst>
                    <a:ext uri="{9D8B030D-6E8A-4147-A177-3AD203B41FA5}">
                      <a16:colId xmlns:a16="http://schemas.microsoft.com/office/drawing/2014/main" val="241512817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615524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2022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147 625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307 764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455 389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6563927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186 874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511 040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697 914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42907166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214 366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531 208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745 574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057352187"/>
                  </a:ext>
                </a:extLst>
              </a:tr>
            </a:tbl>
          </a:graphicData>
        </a:graphic>
      </p:graphicFrame>
      <p:sp>
        <p:nvSpPr>
          <p:cNvPr id="7" name="Объект 3">
            <a:extLst>
              <a:ext uri="{FF2B5EF4-FFF2-40B4-BE49-F238E27FC236}">
                <a16:creationId xmlns:a16="http://schemas.microsoft.com/office/drawing/2014/main" id="{1B3BE504-9164-2699-EF65-B991220036AE}"/>
              </a:ext>
            </a:extLst>
          </p:cNvPr>
          <p:cNvSpPr txBox="1">
            <a:spLocks/>
          </p:cNvSpPr>
          <p:nvPr/>
        </p:nvSpPr>
        <p:spPr>
          <a:xfrm>
            <a:off x="6635816" y="4153618"/>
            <a:ext cx="4783756" cy="1015663"/>
          </a:xfrm>
          <a:prstGeom prst="rect">
            <a:avLst/>
          </a:prstGeom>
          <a:noFill/>
        </p:spPr>
        <p:txBody>
          <a:bodyPr vert="horz" wrap="square" lIns="91440" tIns="45720" rIns="91440" bIns="45720" rtlCol="0">
            <a:spAutoFit/>
          </a:bodyPr>
          <a:lstStyle>
            <a:lvl1pPr marL="182880" indent="-182880" algn="l" defTabSz="914400" rtl="0" eaLnBrk="1" latinLnBrk="0" hangingPunct="1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3152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0584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80160" indent="-18288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00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Char char="◦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Данные статистики Росстат по Астраханской области. Количество ночёвок в регионе.</a:t>
            </a:r>
          </a:p>
        </p:txBody>
      </p:sp>
      <p:graphicFrame>
        <p:nvGraphicFramePr>
          <p:cNvPr id="8" name="Таблица 7">
            <a:extLst>
              <a:ext uri="{FF2B5EF4-FFF2-40B4-BE49-F238E27FC236}">
                <a16:creationId xmlns:a16="http://schemas.microsoft.com/office/drawing/2014/main" id="{F948BFB6-746E-C221-4D81-A46A04C27A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5442069"/>
              </p:ext>
            </p:extLst>
          </p:nvPr>
        </p:nvGraphicFramePr>
        <p:xfrm>
          <a:off x="6525928" y="1876607"/>
          <a:ext cx="5101392" cy="213359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348">
                  <a:extLst>
                    <a:ext uri="{9D8B030D-6E8A-4147-A177-3AD203B41FA5}">
                      <a16:colId xmlns:a16="http://schemas.microsoft.com/office/drawing/2014/main" val="258143782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2925752835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405619178"/>
                    </a:ext>
                  </a:extLst>
                </a:gridCol>
                <a:gridCol w="1275348">
                  <a:extLst>
                    <a:ext uri="{9D8B030D-6E8A-4147-A177-3AD203B41FA5}">
                      <a16:colId xmlns:a16="http://schemas.microsoft.com/office/drawing/2014/main" val="1688934702"/>
                    </a:ext>
                  </a:extLst>
                </a:gridCol>
              </a:tblGrid>
              <a:tr h="945019">
                <a:tc>
                  <a:txBody>
                    <a:bodyPr/>
                    <a:lstStyle/>
                    <a:p>
                      <a:pPr algn="l"/>
                      <a:r>
                        <a:rPr lang="ru-RU" b="0" dirty="0">
                          <a:effectLst/>
                          <a:latin typeface="quote-cjk-patch"/>
                        </a:rPr>
                        <a:t>Год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Январь-июнь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Июль-декабрь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ru-RU" b="0">
                          <a:effectLst/>
                          <a:latin typeface="quote-cjk-patch"/>
                        </a:rPr>
                        <a:t>Всего за год</a:t>
                      </a:r>
                    </a:p>
                  </a:txBody>
                  <a:tcPr marL="152400" marR="152400" marT="95250" marB="95250" anchor="ctr"/>
                </a:tc>
                <a:extLst>
                  <a:ext uri="{0D108BD9-81ED-4DB2-BD59-A6C34878D82A}">
                    <a16:rowId xmlns:a16="http://schemas.microsoft.com/office/drawing/2014/main" val="11654635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2023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606 402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1 969 480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2 575 882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3224276708"/>
                  </a:ext>
                </a:extLst>
              </a:tr>
              <a:tr h="594290"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2024</a:t>
                      </a:r>
                    </a:p>
                  </a:txBody>
                  <a:tcPr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749 323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>
                          <a:effectLst/>
                          <a:latin typeface="quote-cjk-patch"/>
                        </a:rPr>
                        <a:t>1 982 798</a:t>
                      </a:r>
                    </a:p>
                  </a:txBody>
                  <a:tcPr marL="152400" marR="152400" marT="95250" marB="95250" anchor="ctr"/>
                </a:tc>
                <a:tc>
                  <a:txBody>
                    <a:bodyPr/>
                    <a:lstStyle/>
                    <a:p>
                      <a:r>
                        <a:rPr lang="ru-RU" b="0" dirty="0">
                          <a:effectLst/>
                          <a:latin typeface="quote-cjk-patch"/>
                        </a:rPr>
                        <a:t>2 732 121</a:t>
                      </a:r>
                    </a:p>
                  </a:txBody>
                  <a:tcPr marL="152400" marT="95250" marB="95250" anchor="ctr"/>
                </a:tc>
                <a:extLst>
                  <a:ext uri="{0D108BD9-81ED-4DB2-BD59-A6C34878D82A}">
                    <a16:rowId xmlns:a16="http://schemas.microsoft.com/office/drawing/2014/main" val="22596348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0108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3C0C0B-E419-5844-E26A-FBEB0C87B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67209"/>
            <a:ext cx="10058400" cy="887823"/>
          </a:xfrm>
        </p:spPr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Существующие исследования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5B8DD4F-7FE8-29D2-F03D-C0B5C8236C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366787"/>
            <a:ext cx="10058400" cy="4668253"/>
          </a:xfrm>
        </p:spPr>
        <p:txBody>
          <a:bodyPr/>
          <a:lstStyle/>
          <a:p>
            <a:pPr marL="0" indent="0" algn="just">
              <a:buNone/>
            </a:pP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«Классическая архитектура требует масштабирования всей системы целиком даже для увеличения мощности одного модуля, что приводит к росту инфраструктурных затрат на 40-60%».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Источник: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Fowler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, M., «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Microservices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Resource Guide» (2024).</a:t>
            </a:r>
          </a:p>
          <a:p>
            <a:pPr marL="0" indent="0" algn="just">
              <a:spcBef>
                <a:spcPts val="0"/>
              </a:spcBef>
              <a:buNone/>
            </a:pPr>
            <a:endParaRPr lang="ru-RU" dirty="0">
              <a:latin typeface="Times New Roman" panose="02020603050405020304" pitchFamily="18" charset="0"/>
              <a:ea typeface="Aptos" panose="020B0004020202020204" pitchFamily="34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«Создание слишком мелкозернистых сервисов — частая ошибка. Если для отображения одной веб-страницы вам требуется сделать сотни вызовов к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-сервисам, производительность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будет неприемлемой». </a:t>
            </a:r>
          </a:p>
          <a:p>
            <a:pPr marL="0" indent="0" algn="just">
              <a:spcBef>
                <a:spcPts val="0"/>
              </a:spcBef>
              <a:buNone/>
            </a:pPr>
            <a:r>
              <a:rPr lang="ru-RU" sz="1800" b="1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Источник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Newman</a:t>
            </a: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S.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«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Building Microservices</a:t>
            </a:r>
            <a:r>
              <a:rPr lang="ru-RU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»</a:t>
            </a:r>
            <a:r>
              <a:rPr lang="en-US" dirty="0">
                <a:solidFill>
                  <a:srgbClr val="0F1115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(202</a:t>
            </a:r>
            <a:r>
              <a:rPr lang="en-US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).</a:t>
            </a:r>
            <a:endParaRPr lang="ru-RU" sz="18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«В распределенной системе, состоящей из сотен сервисов, даже 0,01% ошибок или замедлений могут складываться, приводя к регулярным отказам пользовательских сессий. Борьба с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tail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i="0" dirty="0" err="1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latency</a:t>
            </a:r>
            <a:r>
              <a:rPr lang="ru-RU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— это не оптимизация, а обязательное условие выживания».</a:t>
            </a:r>
            <a:endParaRPr lang="en-US" b="1" i="0" dirty="0">
              <a:solidFill>
                <a:srgbClr val="0F1115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spcBef>
                <a:spcPts val="0"/>
              </a:spcBef>
              <a:buNone/>
            </a:pPr>
            <a:r>
              <a:rPr lang="ru-RU" b="1" dirty="0">
                <a:solidFill>
                  <a:srgbClr val="0F111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Источник: </a:t>
            </a:r>
            <a:r>
              <a:rPr lang="en-US" i="0" dirty="0">
                <a:solidFill>
                  <a:srgbClr val="0F1115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D. Cheever. "Speed, Scale, and Stubbornness". Tech Blog Netflix, 2022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83443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0E6F7F-8DC2-66BC-E49D-3B6671118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39345"/>
            <a:ext cx="10058400" cy="1371600"/>
          </a:xfrm>
        </p:spPr>
        <p:txBody>
          <a:bodyPr>
            <a:normAutofit/>
          </a:bodyPr>
          <a:lstStyle/>
          <a:p>
            <a:pPr algn="ctr"/>
            <a:r>
              <a:rPr lang="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 и предмет исследования. Цель и задачи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3704F15-FC06-1B84-27C7-71585502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984950"/>
            <a:ext cx="10058400" cy="3492851"/>
          </a:xfrm>
        </p:spPr>
        <p:txBody>
          <a:bodyPr>
            <a:noAutofit/>
          </a:bodyPr>
          <a:lstStyle/>
          <a:p>
            <a:pPr marL="152396" indent="0" algn="just">
              <a:spcAft>
                <a:spcPts val="600"/>
              </a:spcAft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Цель:</a:t>
            </a:r>
            <a:r>
              <a:rPr lang="ru-RU" b="1" i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Повышение эффективности корпоративных информационных систем в сфере туризма</a:t>
            </a:r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396" indent="0" algn="just">
              <a:buClr>
                <a:schemeClr val="dk1"/>
              </a:buClr>
              <a:buNone/>
            </a:pPr>
            <a:r>
              <a:rPr lang="ru-RU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Задачи: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Провести анализ предметной области и выявить специфические требования к корпоративным информационным системам в сфере туризма.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Выполнить сравнительный анализ архитектурных подходов к построению КИС, систематизировать их достоинства, недостатки и области применения.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Разработать методику выбора структурного типа архитектуры ИС на основе анализа ключевых параметров проекта.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15000"/>
              </a:lnSpc>
              <a:spcBef>
                <a:spcPts val="0"/>
              </a:spcBef>
              <a:tabLst>
                <a:tab pos="457200" algn="l"/>
              </a:tabLst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Спроектировать архитектурную модель корпоративной информационной системы на основе </a:t>
            </a:r>
            <a:r>
              <a:rPr lang="ru-RU" sz="18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подхода.</a:t>
            </a:r>
            <a:endParaRPr lang="ru-RU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775EAE-6E8F-3FDA-EB1D-3C63C1CCE84B}"/>
              </a:ext>
            </a:extLst>
          </p:cNvPr>
          <p:cNvSpPr txBox="1"/>
          <p:nvPr/>
        </p:nvSpPr>
        <p:spPr>
          <a:xfrm>
            <a:off x="979370" y="1610945"/>
            <a:ext cx="10145830" cy="10224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28600" algn="just">
              <a:lnSpc>
                <a:spcPct val="115000"/>
              </a:lnSpc>
            </a:pPr>
            <a:r>
              <a:rPr lang="ru-RU" sz="1800" b="1" dirty="0">
                <a:latin typeface="Times New Roman" pitchFamily="18"/>
              </a:rPr>
              <a:t>Объект исследования </a:t>
            </a:r>
            <a:r>
              <a:rPr lang="ru-RU" sz="1800" dirty="0">
                <a:latin typeface="Times New Roman" pitchFamily="18"/>
              </a:rPr>
              <a:t>— </a:t>
            </a:r>
            <a:r>
              <a:rPr lang="ru-RU" dirty="0" err="1">
                <a:latin typeface="Times New Roman" pitchFamily="18"/>
              </a:rPr>
              <a:t>микросервисная</a:t>
            </a:r>
            <a:r>
              <a:rPr lang="ru-RU" dirty="0">
                <a:latin typeface="Times New Roman" pitchFamily="18"/>
              </a:rPr>
              <a:t> архитектура клиент-серверного приложения. </a:t>
            </a:r>
            <a:endParaRPr lang="ru-RU" b="1" dirty="0">
              <a:highlight>
                <a:scrgbClr r="0" g="0" b="0">
                  <a:alpha val="0"/>
                </a:scrgbClr>
              </a:highlight>
              <a:latin typeface="Times New Roman" pitchFamily="18"/>
              <a:ea typeface="Tahoma" pitchFamily="2"/>
            </a:endParaRPr>
          </a:p>
          <a:p>
            <a:pPr indent="228600" algn="just">
              <a:lnSpc>
                <a:spcPct val="115000"/>
              </a:lnSpc>
            </a:pPr>
            <a:r>
              <a:rPr lang="ru-RU" sz="1800" b="1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Предмет исследования </a:t>
            </a:r>
            <a:r>
              <a:rPr lang="ru-RU" sz="1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Times New Roman" pitchFamily="18"/>
                <a:ea typeface="Tahoma" pitchFamily="2"/>
                <a:cs typeface="Droid Sans Devanagari" pitchFamily="2"/>
              </a:rPr>
              <a:t>— с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войства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микросервисного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паттерна (отказоустойчивость, среднее время отклика, масштабируемость, эффективность использования инфраструктуры). </a:t>
            </a:r>
            <a:endParaRPr lang="ru-RU" sz="1800" dirty="0">
              <a:latin typeface="Times New Roman" pitchFamily="18"/>
            </a:endParaRPr>
          </a:p>
        </p:txBody>
      </p:sp>
    </p:spTree>
    <p:extLst>
      <p:ext uri="{BB962C8B-B14F-4D97-AF65-F5344CB8AC3E}">
        <p14:creationId xmlns:p14="http://schemas.microsoft.com/office/powerpoint/2010/main" val="18042359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23A095D-502A-B8A6-EA34-94EF8A23D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374896"/>
            <a:ext cx="10058400" cy="881743"/>
          </a:xfrm>
        </p:spPr>
        <p:txBody>
          <a:bodyPr>
            <a:normAutofit fontScale="90000"/>
          </a:bodyPr>
          <a:lstStyle/>
          <a:p>
            <a:pPr algn="ctr"/>
            <a:r>
              <a:rPr lang="ru" sz="4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Научная новизна и планируемые результаты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B1CB874-CE6C-1C76-4934-E681FA862C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1629183"/>
            <a:ext cx="10058400" cy="4552749"/>
          </a:xfrm>
        </p:spPr>
        <p:txBody>
          <a:bodyPr>
            <a:normAutofit/>
          </a:bodyPr>
          <a:lstStyle/>
          <a:p>
            <a:pPr marL="342900" lvl="0" indent="-342900" algn="just">
              <a:buFont typeface="+mj-lt"/>
              <a:buAutoNum type="arabicPeriod"/>
            </a:pP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Разработана </a:t>
            </a:r>
            <a:r>
              <a:rPr lang="ru-RU" sz="18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методика выбора архитектурного паттерна</a:t>
            </a:r>
            <a:r>
              <a:rPr lang="ru-RU" sz="18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 для корпоративных информационных систем, основанная на многокритериальном анализе специфических требований предметной области.</a:t>
            </a:r>
          </a:p>
          <a:p>
            <a:pPr marL="342900" indent="-342900" algn="just">
              <a:spcBef>
                <a:spcPts val="0"/>
              </a:spcBef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Установление неявных закономерностей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между требованиями к КИС и её реализацией на основе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паттерна.</a:t>
            </a:r>
            <a:endParaRPr lang="ru-RU" sz="18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Результаты: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sz="18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Оригинальная архитектурная модель КИС для сферы туризма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особенностью которой является обоснованное распределение функциональности по </a:t>
            </a:r>
            <a:r>
              <a:rPr lang="ru-RU" sz="18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микросервисам</a:t>
            </a:r>
            <a:r>
              <a:rPr lang="ru-RU" sz="18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на основе анализа волатильн</a:t>
            </a: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ости компонентов и требований к изоляции сбоев.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ru-RU" b="1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Рекомендации</a:t>
            </a:r>
            <a:r>
              <a:rPr lang="ru-RU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разработчикам  при выборе архитектуры клиент-серверного приложения.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92733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767706-F1E7-4CC6-3224-A88049EAAA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329386"/>
            <a:ext cx="9144000" cy="337662"/>
          </a:xfrm>
        </p:spPr>
        <p:txBody>
          <a:bodyPr>
            <a:noAutofit/>
          </a:bodyPr>
          <a:lstStyle/>
          <a:p>
            <a:r>
              <a:rPr lang="ru-RU" sz="2000" b="1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ВЫПУСКНАЯ КВАЛИФИКАЦИОННАЯ РАБОТА МАГИСТРА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E4A7D7A-A70D-5737-FF4D-020443FF7B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3708"/>
            <a:ext cx="9144000" cy="649223"/>
          </a:xfrm>
        </p:spPr>
        <p:txBody>
          <a:bodyPr>
            <a:normAutofit lnSpcReduction="10000"/>
          </a:bodyPr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Выполнил: обучающийся гр. ДИФ-15 Кузургалиев Радмир Алексеевич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Руководитель: к.т.н. доцент Синельщиков Алексей Владимирович</a:t>
            </a:r>
            <a:endParaRPr lang="ru-RU" sz="2000" dirty="0"/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0C954765-D300-0864-8300-23C888EC5A4E}"/>
              </a:ext>
            </a:extLst>
          </p:cNvPr>
          <p:cNvSpPr txBox="1">
            <a:spLocks/>
          </p:cNvSpPr>
          <p:nvPr/>
        </p:nvSpPr>
        <p:spPr>
          <a:xfrm>
            <a:off x="1524000" y="2859803"/>
            <a:ext cx="9144000" cy="1331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 spc="8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100000"/>
              </a:lnSpc>
              <a:spcBef>
                <a:spcPts val="50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itchFamily="18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 ТЕМУ </a:t>
            </a:r>
          </a:p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«Выбор архиртектурного решения на основе </a:t>
            </a:r>
            <a:r>
              <a:rPr lang="ru-RU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микросервисного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паттерна для корпоративной информационной системы»</a:t>
            </a:r>
          </a:p>
        </p:txBody>
      </p:sp>
    </p:spTree>
    <p:extLst>
      <p:ext uri="{BB962C8B-B14F-4D97-AF65-F5344CB8AC3E}">
        <p14:creationId xmlns:p14="http://schemas.microsoft.com/office/powerpoint/2010/main" val="40845069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авон">
  <a:themeElements>
    <a:clrScheme name="Савон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Савон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Савон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TM03457510[[fn=Савон]]</Template>
  <TotalTime>196</TotalTime>
  <Words>840</Words>
  <Application>Microsoft Office PowerPoint</Application>
  <PresentationFormat>Широкоэкранный</PresentationFormat>
  <Paragraphs>94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6" baseType="lpstr">
      <vt:lpstr>Aptos</vt:lpstr>
      <vt:lpstr>Calibri</vt:lpstr>
      <vt:lpstr>Calibri Light</vt:lpstr>
      <vt:lpstr>Century Gothic</vt:lpstr>
      <vt:lpstr>Garamond</vt:lpstr>
      <vt:lpstr>quote-cjk-patch</vt:lpstr>
      <vt:lpstr>Times New Roman</vt:lpstr>
      <vt:lpstr>Савон</vt:lpstr>
      <vt:lpstr>ВЫПУСКНАЯ КВАЛИФИКАЦИОННАЯ РАБОТА МАГИСТРА</vt:lpstr>
      <vt:lpstr>Актуальность</vt:lpstr>
      <vt:lpstr>Актуальность</vt:lpstr>
      <vt:lpstr>Актуальность</vt:lpstr>
      <vt:lpstr>Существующие исследования</vt:lpstr>
      <vt:lpstr>Объект и предмет исследования. Цель и задачи</vt:lpstr>
      <vt:lpstr>Научная новизна и планируемые результаты</vt:lpstr>
      <vt:lpstr>ВЫПУСКНАЯ КВАЛИФИКАЦИОННАЯ РАБОТА МАГИСТРА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Радмир Кузургалиев</dc:creator>
  <cp:lastModifiedBy>Радмир Кузургалиев</cp:lastModifiedBy>
  <cp:revision>68</cp:revision>
  <dcterms:created xsi:type="dcterms:W3CDTF">2025-10-19T06:31:56Z</dcterms:created>
  <dcterms:modified xsi:type="dcterms:W3CDTF">2025-10-20T18:02:38Z</dcterms:modified>
</cp:coreProperties>
</file>