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0"/>
  </p:notesMasterIdLst>
  <p:sldIdLst>
    <p:sldId id="264" r:id="rId2"/>
    <p:sldId id="257" r:id="rId3"/>
    <p:sldId id="260" r:id="rId4"/>
    <p:sldId id="261" r:id="rId5"/>
    <p:sldId id="258" r:id="rId6"/>
    <p:sldId id="259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35" autoAdjust="0"/>
  </p:normalViewPr>
  <p:slideViewPr>
    <p:cSldViewPr snapToGrid="0">
      <p:cViewPr varScale="1">
        <p:scale>
          <a:sx n="87" d="100"/>
          <a:sy n="87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827905111580639"/>
          <c:y val="0.14819859616848055"/>
          <c:w val="0.84699147643425587"/>
          <c:h val="0.675033040184962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въездных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6359</c:v>
                </c:pt>
                <c:pt idx="1">
                  <c:v>7080</c:v>
                </c:pt>
                <c:pt idx="2">
                  <c:v>8243</c:v>
                </c:pt>
                <c:pt idx="3">
                  <c:v>8210</c:v>
                </c:pt>
                <c:pt idx="4">
                  <c:v>9054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B-4CC2-882D-51543C143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437248"/>
        <c:axId val="1082605920"/>
      </c:lineChart>
      <c:catAx>
        <c:axId val="8994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82605920"/>
        <c:crosses val="autoZero"/>
        <c:auto val="1"/>
        <c:lblAlgn val="ctr"/>
        <c:lblOffset val="100"/>
        <c:noMultiLvlLbl val="0"/>
      </c:catAx>
      <c:valAx>
        <c:axId val="108260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94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выездных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12361</c:v>
                </c:pt>
                <c:pt idx="1">
                  <c:v>19199</c:v>
                </c:pt>
                <c:pt idx="2">
                  <c:v>22487</c:v>
                </c:pt>
                <c:pt idx="3">
                  <c:v>25355</c:v>
                </c:pt>
                <c:pt idx="4">
                  <c:v>27355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0-4247-8E44-1D2973F93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942896"/>
        <c:axId val="1153429376"/>
      </c:lineChart>
      <c:catAx>
        <c:axId val="106894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3429376"/>
        <c:crosses val="autoZero"/>
        <c:auto val="1"/>
        <c:lblAlgn val="ctr"/>
        <c:lblOffset val="100"/>
        <c:noMultiLvlLbl val="0"/>
      </c:catAx>
      <c:valAx>
        <c:axId val="11534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6894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Туристский поток</a:t>
            </a:r>
            <a:r>
              <a:rPr lang="en-US" dirty="0"/>
              <a:t>(</a:t>
            </a:r>
            <a:r>
              <a:rPr lang="ru-RU" dirty="0"/>
              <a:t>РФ</a:t>
            </a:r>
            <a:r>
              <a:rPr lang="en-US" dirty="0"/>
              <a:t>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Январь-июнь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63495</c:v>
                </c:pt>
                <c:pt idx="1">
                  <c:v>66298</c:v>
                </c:pt>
                <c:pt idx="2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7-461B-85EC-6E0705FE4AA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Июль-Декабрь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88590</c:v>
                </c:pt>
                <c:pt idx="1">
                  <c:v>86753</c:v>
                </c:pt>
                <c:pt idx="2">
                  <c:v>93553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7-461B-85EC-6E0705FE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371616"/>
        <c:axId val="1359372096"/>
      </c:barChart>
      <c:catAx>
        <c:axId val="135937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2096"/>
        <c:crosses val="autoZero"/>
        <c:auto val="1"/>
        <c:lblAlgn val="ctr"/>
        <c:lblOffset val="100"/>
        <c:noMultiLvlLbl val="0"/>
      </c:catAx>
      <c:valAx>
        <c:axId val="135937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9AFE-C3F0-4DD3-BBBC-C4B36DCACDEC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3C2C9-4823-48BD-A284-418E601DE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«Уважаемый председатель и члены государственной аттестационной комиссии! Разрешите представить Вашему вниманию выпускную </a:t>
            </a:r>
            <a:r>
              <a:rPr lang="ru-RU" sz="18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квалификационную работу магистра на тему: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архитектурного решения на основе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  <a:p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 обучающийся гр. ДИФ-15,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кандидат технических наук доцент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</a:t>
            </a:r>
            <a:r>
              <a:rPr lang="ru-RU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Владимирвович</a:t>
            </a: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4EAB-F45A-460A-9E65-6B23B0A6CA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00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эту тему в сфере туризма: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РФ заинтересована в развитии туризма. Так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2025 год указом правительства РФ был объявлен национальный проект </a:t>
            </a: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«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r>
              <a:rPr lang="ru-RU" sz="1200" b="0" i="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главная цель которого заключается в п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овышении роли туристической отрасли в экономике страны и увеличение числа туристических поездок.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1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F1115"/>
                </a:solidFill>
                <a:effectLst/>
                <a:latin typeface="quote-cjk-patch"/>
              </a:rPr>
              <a:t>Туристическая отрасль России демонстрирует уверенный рост и стоит перед задачей: согласно Указу Президента РФ к 2030 году число туристических поездок в стране должно достичь 140 млн.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27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Также довольно занимательной являются данные Росстата, из которых можно сделать вывод об устойчивом росте количества туристических поездок в Астраханскую область.. В последние 2-3 года стабильный рост связан</a:t>
            </a:r>
            <a:r>
              <a:rPr lang="en-US" dirty="0"/>
              <a:t> </a:t>
            </a:r>
            <a:r>
              <a:rPr lang="ru-RU" dirty="0"/>
              <a:t>с увеличением популярности промыслового туризма в регионе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Приведённые данные подразумевают расширение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-инфраструктуры организаций, связанных с туризмом и внедрение новых решений.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1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последние годы на данную тему активно ведутся исследования. </a:t>
            </a: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слайдах представлена степень разработанности темы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9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>
                <a:latin typeface="Times New Roman" pitchFamily="18"/>
              </a:rPr>
              <a:t>Объектом исследования является</a:t>
            </a:r>
            <a:r>
              <a:rPr lang="ru-RU" sz="1200" dirty="0">
                <a:latin typeface="Times New Roman" pitchFamily="18"/>
              </a:rPr>
              <a:t> </a:t>
            </a:r>
            <a:r>
              <a:rPr lang="ru-RU" dirty="0" err="1">
                <a:latin typeface="Times New Roman" pitchFamily="18"/>
              </a:rPr>
              <a:t>микросервисная</a:t>
            </a:r>
            <a:r>
              <a:rPr lang="ru-RU" dirty="0">
                <a:latin typeface="Times New Roman" pitchFamily="18"/>
              </a:rPr>
              <a:t> архитектура клиент-серверного приложения</a:t>
            </a:r>
            <a:r>
              <a:rPr lang="ru-RU" sz="1200" dirty="0">
                <a:latin typeface="Times New Roman" pitchFamily="18"/>
              </a:rPr>
              <a:t>. </a:t>
            </a:r>
            <a:r>
              <a:rPr lang="ru-RU" sz="12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Предметом исследования </a:t>
            </a:r>
            <a:r>
              <a:rPr lang="ru-RU" sz="1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с</a:t>
            </a:r>
            <a:r>
              <a:rPr lang="ru-R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войства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микросервисного</a:t>
            </a:r>
            <a:r>
              <a:rPr lang="ru-R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паттерна. </a:t>
            </a:r>
            <a:r>
              <a:rPr lang="ru-RU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Целью:</a:t>
            </a:r>
            <a:r>
              <a:rPr lang="ru-RU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itchFamily="18"/>
              </a:rPr>
              <a:t>Для достижения этой цели составлен следующий план задач представленный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9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 представлена на следующем слайде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6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«Уважаемый председатель и члены государственной аттестационной комиссии! Разрешите представить Вашему вниманию выпускную </a:t>
            </a:r>
            <a:r>
              <a:rPr lang="ru-RU" sz="18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квалификационную работу магистра на тему: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архитектурного решения на основе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  <a:p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 обучающийся гр. ДИФ-15,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кандидат технических наук доцент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</a:t>
            </a:r>
            <a:r>
              <a:rPr lang="ru-RU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Владимирвович</a:t>
            </a: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4EAB-F45A-460A-9E65-6B23B0A6CA8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1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5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8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71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714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81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3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491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6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91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181224" y="210269"/>
            <a:ext cx="7829550" cy="194196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Министерство науки и высшего образования РФ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«Астраханский государственный университет имени В.Н. Татищева»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КАФЕДРА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" y="2727406"/>
            <a:ext cx="12192000" cy="921141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архитектурного решения на основе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5" y="300187"/>
            <a:ext cx="1762126" cy="1762126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FD72DA-8926-46B5-8FC9-91CA39D07724}"/>
              </a:ext>
            </a:extLst>
          </p:cNvPr>
          <p:cNvSpPr txBox="1">
            <a:spLocks/>
          </p:cNvSpPr>
          <p:nvPr/>
        </p:nvSpPr>
        <p:spPr>
          <a:xfrm>
            <a:off x="8264964" y="3741493"/>
            <a:ext cx="3491620" cy="2824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ДИФ-15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ИТ,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Владимирович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BEE4D-0DE1-FA82-2870-612E15173CFF}"/>
              </a:ext>
            </a:extLst>
          </p:cNvPr>
          <p:cNvSpPr txBox="1"/>
          <p:nvPr/>
        </p:nvSpPr>
        <p:spPr>
          <a:xfrm>
            <a:off x="4531032" y="2152231"/>
            <a:ext cx="312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диссертация</a:t>
            </a:r>
            <a:endParaRPr 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3A70-503F-4BA2-AF26-D075D96C89C9}"/>
              </a:ext>
            </a:extLst>
          </p:cNvPr>
          <p:cNvSpPr txBox="1"/>
          <p:nvPr/>
        </p:nvSpPr>
        <p:spPr>
          <a:xfrm>
            <a:off x="4488179" y="6164584"/>
            <a:ext cx="321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272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6" y="238092"/>
            <a:ext cx="10058400" cy="8110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151779-D585-DD1A-1445-BF3F83A0E8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48342" y="2165754"/>
            <a:ext cx="3695308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2200" b="1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Национальные проекты</a:t>
            </a:r>
            <a:r>
              <a:rPr lang="ru-RU" sz="2200" b="0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 </a:t>
            </a:r>
            <a:endParaRPr lang="ru-RU" sz="2200" dirty="0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62AD0BF-E107-6280-CCEF-B8FE384A74C3}"/>
              </a:ext>
            </a:extLst>
          </p:cNvPr>
          <p:cNvSpPr txBox="1">
            <a:spLocks/>
          </p:cNvSpPr>
          <p:nvPr/>
        </p:nvSpPr>
        <p:spPr>
          <a:xfrm>
            <a:off x="3362397" y="3776948"/>
            <a:ext cx="5467201" cy="4308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sz="2200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Проект: «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3FBB07DD-FEFF-4C93-F0BF-F51BA4A92516}"/>
              </a:ext>
            </a:extLst>
          </p:cNvPr>
          <p:cNvSpPr txBox="1">
            <a:spLocks/>
          </p:cNvSpPr>
          <p:nvPr/>
        </p:nvSpPr>
        <p:spPr>
          <a:xfrm>
            <a:off x="3362396" y="4199363"/>
            <a:ext cx="5467201" cy="11079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sz="2200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Цель: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роли туристической отрасли в экономике страны и увеличение числа туристических поездок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456B488-AF3D-B5BC-EAB3-411157FD692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996" y="2562786"/>
            <a:ext cx="1" cy="1161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2044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F0CE5-D1C2-F35E-9DBE-4C9FAA86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28" y="5420467"/>
            <a:ext cx="10372344" cy="7863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соответствии с указом президента РФ к 2030 году планируется</a:t>
            </a:r>
            <a:r>
              <a:rPr lang="ru-RU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увеличение числа туристических поездок до 140 млн.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3F37D10E-AB32-47B0-974A-EED778AB3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18105"/>
              </p:ext>
            </p:extLst>
          </p:nvPr>
        </p:nvGraphicFramePr>
        <p:xfrm>
          <a:off x="206738" y="1507982"/>
          <a:ext cx="3855453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67A29F6-7B1E-AB34-2E57-C85BA574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047525"/>
              </p:ext>
            </p:extLst>
          </p:nvPr>
        </p:nvGraphicFramePr>
        <p:xfrm>
          <a:off x="4058325" y="1551296"/>
          <a:ext cx="4071486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2EB46211-464F-5B2C-828D-47A8C56C9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076241"/>
              </p:ext>
            </p:extLst>
          </p:nvPr>
        </p:nvGraphicFramePr>
        <p:xfrm>
          <a:off x="8359504" y="1597126"/>
          <a:ext cx="3621894" cy="3227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75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22" y="238333"/>
            <a:ext cx="10058400" cy="70788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DD7569-8C33-B4A9-912D-0E3F708AF4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4153619"/>
            <a:ext cx="515192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Число поездок по региону.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E679600-0BBD-D99F-0CC9-D3A3D41A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07833"/>
              </p:ext>
            </p:extLst>
          </p:nvPr>
        </p:nvGraphicFramePr>
        <p:xfrm>
          <a:off x="1066800" y="1876608"/>
          <a:ext cx="5029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99431732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5231643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387434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1512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6155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2022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147 625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307 764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455 389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65639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186 874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511 040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697 914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42907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214 366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531 208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745 574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057352187"/>
                  </a:ext>
                </a:extLst>
              </a:tr>
            </a:tbl>
          </a:graphicData>
        </a:graphic>
      </p:graphicFrame>
      <p:sp>
        <p:nvSpPr>
          <p:cNvPr id="7" name="Объект 3">
            <a:extLst>
              <a:ext uri="{FF2B5EF4-FFF2-40B4-BE49-F238E27FC236}">
                <a16:creationId xmlns:a16="http://schemas.microsoft.com/office/drawing/2014/main" id="{1B3BE504-9164-2699-EF65-B991220036AE}"/>
              </a:ext>
            </a:extLst>
          </p:cNvPr>
          <p:cNvSpPr txBox="1">
            <a:spLocks/>
          </p:cNvSpPr>
          <p:nvPr/>
        </p:nvSpPr>
        <p:spPr>
          <a:xfrm>
            <a:off x="6635816" y="4153618"/>
            <a:ext cx="4783756" cy="11079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Количество ночёвок в регионе.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948BFB6-746E-C221-4D81-A46A04C27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42069"/>
              </p:ext>
            </p:extLst>
          </p:nvPr>
        </p:nvGraphicFramePr>
        <p:xfrm>
          <a:off x="6525928" y="1876607"/>
          <a:ext cx="5101392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348">
                  <a:extLst>
                    <a:ext uri="{9D8B030D-6E8A-4147-A177-3AD203B41FA5}">
                      <a16:colId xmlns:a16="http://schemas.microsoft.com/office/drawing/2014/main" val="258143782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292575283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405619178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688934702"/>
                    </a:ext>
                  </a:extLst>
                </a:gridCol>
              </a:tblGrid>
              <a:tr h="945019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1654635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606 402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1 969 480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2 575 882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22427670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749 323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1 982 798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2 732 121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225963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C0C0B-E419-5844-E26A-FBEB0C87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8782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8DD4F-7FE8-29D2-F03D-C0B5C823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6787"/>
            <a:ext cx="10058400" cy="46682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«Классическая архитектура требует масштабирования всей системы целиком даже для увеличения мощности одного модуля, что приводит к росту инфраструктурных затрат на 40-60%».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Источник: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Fowler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M., «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Microservices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Resource Guide» (2024).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200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слишком мелкозернистых сервисов — частая ошибка. Если для отображения одной веб-страницы вам требуется сделать сотни вызовов к </a:t>
            </a:r>
            <a:r>
              <a:rPr lang="ru-RU" sz="2200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-сервисам, производительность 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неприемлемой».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Источник</a:t>
            </a:r>
            <a:r>
              <a:rPr lang="ru-RU" sz="2200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Newman</a:t>
            </a:r>
            <a:r>
              <a:rPr lang="ru-RU" sz="2200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S.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«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Building Microservices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(202</a:t>
            </a:r>
            <a:r>
              <a:rPr lang="en-US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3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22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«В распределенной системе, состоящей из сотен сервисов, даже 0,01% ошибок или замедлений могут складываться, приводя к регулярным отказам пользовательских сессий. Борьба с </a:t>
            </a:r>
            <a:r>
              <a:rPr lang="ru-RU" sz="2200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не оптимизация, а обязательное условие выживания».</a:t>
            </a:r>
            <a:endParaRPr lang="en-US" sz="2200" b="1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</a:t>
            </a:r>
            <a:r>
              <a:rPr lang="en-US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Cheever. "Speed, Scale, and Stubbornness". Tech Blog Netflix, 2022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6F7F-8DC2-66BC-E49D-3B667111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934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исследования. 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04F15-FC06-1B84-27C7-71585502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84950"/>
            <a:ext cx="10058400" cy="3492851"/>
          </a:xfrm>
        </p:spPr>
        <p:txBody>
          <a:bodyPr>
            <a:noAutofit/>
          </a:bodyPr>
          <a:lstStyle/>
          <a:p>
            <a:pPr marL="152396" indent="0" algn="just">
              <a:spcAft>
                <a:spcPts val="600"/>
              </a:spcAft>
              <a:buClr>
                <a:schemeClr val="dk1"/>
              </a:buClr>
              <a:buNone/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r>
              <a:rPr lang="ru-RU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 algn="just">
              <a:buClr>
                <a:schemeClr val="dk1"/>
              </a:buClr>
              <a:buNone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Провести анализ предметной области и выявить специфические требования к корпоративным информационным системам в сфере туризма.</a:t>
            </a: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Выполнить сравнительный анализ архитектурных подходов к построению КИС, систематизировать их достоинства, недостатки и области применения.</a:t>
            </a: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Разработать методику выбора структурного типа архитектуры ИС на основе анализа ключевых параметров проекта.</a:t>
            </a: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архитектурную модель корпоративной информационной системы на основе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подхода.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75EAE-6E8F-3FDA-EB1D-3C63C1CCE84B}"/>
              </a:ext>
            </a:extLst>
          </p:cNvPr>
          <p:cNvSpPr txBox="1"/>
          <p:nvPr/>
        </p:nvSpPr>
        <p:spPr>
          <a:xfrm>
            <a:off x="979370" y="1610945"/>
            <a:ext cx="10145830" cy="102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ru-RU" sz="1800" b="1" dirty="0">
                <a:latin typeface="Times New Roman" pitchFamily="18"/>
              </a:rPr>
              <a:t>Объект исследования </a:t>
            </a:r>
            <a:r>
              <a:rPr lang="ru-RU" sz="1800" dirty="0">
                <a:latin typeface="Times New Roman" pitchFamily="18"/>
              </a:rPr>
              <a:t>— </a:t>
            </a:r>
            <a:r>
              <a:rPr lang="ru-RU" dirty="0" err="1">
                <a:latin typeface="Times New Roman" pitchFamily="18"/>
              </a:rPr>
              <a:t>микросервисная</a:t>
            </a:r>
            <a:r>
              <a:rPr lang="ru-RU" dirty="0">
                <a:latin typeface="Times New Roman" pitchFamily="18"/>
              </a:rPr>
              <a:t> архитектура клиент-серверного приложения. </a:t>
            </a:r>
            <a:endParaRPr lang="ru-RU" b="1" dirty="0">
              <a:highlight>
                <a:scrgbClr r="0" g="0" b="0">
                  <a:alpha val="0"/>
                </a:scrgbClr>
              </a:highlight>
              <a:latin typeface="Times New Roman" pitchFamily="18"/>
              <a:ea typeface="Tahoma" pitchFamily="2"/>
            </a:endParaRPr>
          </a:p>
          <a:p>
            <a:pPr indent="228600" algn="just">
              <a:lnSpc>
                <a:spcPct val="115000"/>
              </a:lnSpc>
            </a:pPr>
            <a:r>
              <a:rPr lang="ru-RU" sz="18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Предмет исследования </a:t>
            </a:r>
            <a:r>
              <a:rPr lang="ru-RU" sz="18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— с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войства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микросервисного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паттерна (отказоустойчивость, среднее время отклика, масштабируемость, эффективность использования инфраструктуры). </a:t>
            </a:r>
            <a:endParaRPr lang="ru-RU" sz="1800" dirty="0"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0423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A095D-502A-B8A6-EA34-94EF8A23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4896"/>
            <a:ext cx="10058400" cy="881743"/>
          </a:xfrm>
        </p:spPr>
        <p:txBody>
          <a:bodyPr>
            <a:normAutofit fontScale="90000"/>
          </a:bodyPr>
          <a:lstStyle/>
          <a:p>
            <a:pPr algn="ctr"/>
            <a:r>
              <a:rPr lang="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 и планируемые результаты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CB874-CE6C-1C76-4934-E681FA86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9183"/>
            <a:ext cx="10058400" cy="4552749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Разработана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методика выбора архитектурного паттерна 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корпоративных информационных систем, основанная на многокритериальном анализе специфических требований предметной области.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неявных закономерностей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требованиями к КИС и её реализацией на основе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паттерна.</a:t>
            </a:r>
            <a:endParaRPr lang="ru-R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Результаты: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Оригинальная архитектурная модель КИС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сферы туризма, особенностью которой является обоснованное распределение функциональности по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микросервисам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на основе анализа волатильн</a:t>
            </a:r>
            <a:r>
              <a:rPr lang="ru-RU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ости компонентов и требований к изоляции сбоев.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Рекомендации разработчикам  </a:t>
            </a:r>
            <a:r>
              <a:rPr lang="ru-RU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при выборе архитектуры клиент-серверного приложения.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181224" y="210269"/>
            <a:ext cx="7829550" cy="194196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Министерство науки и высшего образования РФ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«Астраханский государственный университет имени В.Н. Татищева»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КАФЕДРА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" y="2727406"/>
            <a:ext cx="12192000" cy="921141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архитектурного решения на основе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5" y="300187"/>
            <a:ext cx="1762126" cy="1762126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FD72DA-8926-46B5-8FC9-91CA39D07724}"/>
              </a:ext>
            </a:extLst>
          </p:cNvPr>
          <p:cNvSpPr txBox="1">
            <a:spLocks/>
          </p:cNvSpPr>
          <p:nvPr/>
        </p:nvSpPr>
        <p:spPr>
          <a:xfrm>
            <a:off x="8264964" y="3741493"/>
            <a:ext cx="3491620" cy="2824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ДИФ-15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ИТ,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Владимирович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BEE4D-0DE1-FA82-2870-612E15173CFF}"/>
              </a:ext>
            </a:extLst>
          </p:cNvPr>
          <p:cNvSpPr txBox="1"/>
          <p:nvPr/>
        </p:nvSpPr>
        <p:spPr>
          <a:xfrm>
            <a:off x="4531032" y="2152231"/>
            <a:ext cx="312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диссертация</a:t>
            </a:r>
            <a:endParaRPr 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3A70-503F-4BA2-AF26-D075D96C89C9}"/>
              </a:ext>
            </a:extLst>
          </p:cNvPr>
          <p:cNvSpPr txBox="1"/>
          <p:nvPr/>
        </p:nvSpPr>
        <p:spPr>
          <a:xfrm>
            <a:off x="4488179" y="6164584"/>
            <a:ext cx="321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603475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204</TotalTime>
  <Words>900</Words>
  <Application>Microsoft Office PowerPoint</Application>
  <PresentationFormat>Широкоэкранный</PresentationFormat>
  <Paragraphs>117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Garamond</vt:lpstr>
      <vt:lpstr>quote-cjk-patch</vt:lpstr>
      <vt:lpstr>Times New Roman</vt:lpstr>
      <vt:lpstr>Тема Office 2013–2022</vt:lpstr>
      <vt:lpstr>Министерство науки и высшего образования РФ Федеральное государственное бюджетное образовательное учреждение высшего образования «Астраханский государственный университет имени В.Н. Татищева»   КАФЕДРА ИНФОРМАЦИОННЫХ ТЕХНОЛОГИЙ</vt:lpstr>
      <vt:lpstr>Актуальность</vt:lpstr>
      <vt:lpstr>Актуальность</vt:lpstr>
      <vt:lpstr>Актуальность</vt:lpstr>
      <vt:lpstr>Существующие исследования</vt:lpstr>
      <vt:lpstr>Объект и предмет исследования. Цель и задачи</vt:lpstr>
      <vt:lpstr>Научная новизна и планируемые результаты</vt:lpstr>
      <vt:lpstr>Министерство науки и высшего образования РФ Федеральное государственное бюджетное образовательное учреждение высшего образования «Астраханский государственный университет имени В.Н. Татищева»   КАФЕДРА ИНФОРМАЦИОННЫХ ТЕХНОЛОГИЙ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71</cp:revision>
  <dcterms:created xsi:type="dcterms:W3CDTF">2025-10-19T06:31:56Z</dcterms:created>
  <dcterms:modified xsi:type="dcterms:W3CDTF">2025-10-22T07:25:55Z</dcterms:modified>
</cp:coreProperties>
</file>