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62" r:id="rId9"/>
    <p:sldId id="2146847063" r:id="rId10"/>
    <p:sldId id="2146847064" r:id="rId11"/>
    <p:sldId id="2146847065" r:id="rId12"/>
    <p:sldId id="2146847066" r:id="rId13"/>
    <p:sldId id="267" r:id="rId14"/>
    <p:sldId id="268" r:id="rId15"/>
    <p:sldId id="2146847055" r:id="rId16"/>
    <p:sldId id="269" r:id="rId17"/>
    <p:sldId id="2146847059" r:id="rId18"/>
    <p:sldId id="2146847060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gHavj12345/Predictive-Maintenance-Project" TargetMode="External"/><Relationship Id="rId2" Type="http://schemas.openxmlformats.org/officeDocument/2006/relationships/hyperlink" Target="https://www.kaggle.com/datasets/shivamb/machine-predictive-maintenance-classific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MAINTANANCE OF INDUSTRIAL MACHINERY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749" y="4586365"/>
            <a:ext cx="1032096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Raghav Joshi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JIMS Engineering Management Technical Campus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/>
              <a:t>A high-accuracy </a:t>
            </a:r>
            <a:r>
              <a:rPr lang="en-US" sz="2400" b="1" dirty="0"/>
              <a:t>Gradient Boosting Classifier</a:t>
            </a:r>
            <a:r>
              <a:rPr lang="en-US" sz="2400" dirty="0"/>
              <a:t> model was successfully developed, achieving </a:t>
            </a:r>
            <a:r>
              <a:rPr lang="en-US" sz="2400" b="1" dirty="0"/>
              <a:t>99.6% accuracy</a:t>
            </a:r>
            <a:r>
              <a:rPr lang="en-US" sz="2400" dirty="0"/>
              <a:t> in predicting machine failures.</a:t>
            </a:r>
          </a:p>
          <a:p>
            <a:pPr marL="305435" indent="-305435"/>
            <a:r>
              <a:rPr lang="en-US" sz="2400" dirty="0"/>
              <a:t>The model proved to be highly effective in distinguishing between different failure types and normal operations, as validated by the confusion matrix.</a:t>
            </a:r>
          </a:p>
          <a:p>
            <a:pPr marL="305435" indent="-305435"/>
            <a:r>
              <a:rPr lang="en-US" sz="2400" dirty="0"/>
              <a:t>Key insights were generated, identifying </a:t>
            </a:r>
            <a:r>
              <a:rPr lang="en-US" sz="2400" b="1" dirty="0"/>
              <a:t>Torque, Rotational Speed, and Tool Wear</a:t>
            </a:r>
            <a:r>
              <a:rPr lang="en-US" sz="2400" dirty="0"/>
              <a:t> as the most critical factors for predicting potential failures.</a:t>
            </a:r>
          </a:p>
          <a:p>
            <a:pPr marL="305435" indent="-305435"/>
            <a:r>
              <a:rPr lang="en-US" sz="2400" dirty="0"/>
              <a:t>The final model was successfully deployed as a </a:t>
            </a:r>
            <a:r>
              <a:rPr lang="en-US" sz="2400" b="1" dirty="0"/>
              <a:t>live web service</a:t>
            </a:r>
            <a:r>
              <a:rPr lang="en-US" sz="2400" dirty="0"/>
              <a:t>, making it a practical and usable tool ready for real-world application.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Successfully built and deployed a high-accuracy machine learning model for predictive maintenance.</a:t>
            </a:r>
          </a:p>
          <a:p>
            <a:pPr marL="305435" indent="-305435"/>
            <a:r>
              <a:rPr lang="en-US" sz="2000" dirty="0"/>
              <a:t>The model can effectively predict failure types from real-time sensor data.</a:t>
            </a:r>
          </a:p>
          <a:p>
            <a:pPr marL="305435" indent="-305435"/>
            <a:r>
              <a:rPr lang="en-US" sz="2000" dirty="0"/>
              <a:t>This provides a powerful tool to enable proactive maintenance, reduce operational costs, and increase machinery uptime.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000" b="1" dirty="0"/>
              <a:t>Real-time Integration:</a:t>
            </a:r>
            <a:r>
              <a:rPr lang="en-US" sz="2000" dirty="0"/>
              <a:t> Connect the model to live data streams from machinery to provide continuous, real-time health monitoring and automated alerts for the maintenance team.</a:t>
            </a:r>
          </a:p>
          <a:p>
            <a:pPr marL="305435" indent="-305435"/>
            <a:r>
              <a:rPr lang="en-US" sz="2000" b="1" dirty="0"/>
              <a:t>Predicting "Time to Failure":</a:t>
            </a:r>
            <a:r>
              <a:rPr lang="en-US" sz="2000" dirty="0"/>
              <a:t> Enhance the model to predict the Remaining Useful Life (RUL) of a machine, moving from </a:t>
            </a:r>
            <a:r>
              <a:rPr lang="en-US" sz="2000" i="1" dirty="0"/>
              <a:t>if</a:t>
            </a:r>
            <a:r>
              <a:rPr lang="en-US" sz="2000" dirty="0"/>
              <a:t> it will fail to </a:t>
            </a:r>
            <a:r>
              <a:rPr lang="en-US" sz="2000" i="1" dirty="0"/>
              <a:t>when</a:t>
            </a:r>
            <a:r>
              <a:rPr lang="en-US" sz="2000" dirty="0"/>
              <a:t> it will fail.</a:t>
            </a:r>
          </a:p>
          <a:p>
            <a:pPr marL="305435" indent="-305435"/>
            <a:r>
              <a:rPr lang="en-US" sz="2000" b="1" dirty="0"/>
              <a:t>Prescriptive Analytics:</a:t>
            </a:r>
            <a:r>
              <a:rPr lang="en-US" sz="2000" dirty="0"/>
              <a:t> Develop the system further to not only predict failures but also automatically recommend specific maintenance actions or create work orders.</a:t>
            </a:r>
          </a:p>
          <a:p>
            <a:pPr marL="305435" indent="-305435"/>
            <a:r>
              <a:rPr lang="en-US" sz="2000" b="1" dirty="0"/>
              <a:t>Interactive Dashboard:</a:t>
            </a:r>
            <a:r>
              <a:rPr lang="en-US" sz="2000" dirty="0"/>
              <a:t> Build a comprehensive dashboard to visualize the health status of all machines in the fleet at a glance, track performance, and manage alerts.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05435" indent="-305435"/>
            <a:r>
              <a:rPr lang="en-IN" sz="2400" b="1" dirty="0"/>
              <a:t>Dataset:</a:t>
            </a:r>
            <a:r>
              <a:rPr lang="en-IN" sz="2400" dirty="0"/>
              <a:t> Predictive Maintenance Classification Dataset sourced from Kaggle.</a:t>
            </a:r>
          </a:p>
          <a:p>
            <a:pPr marL="305435" indent="-305435"/>
            <a:r>
              <a:rPr lang="en-IN" sz="2400" dirty="0"/>
              <a:t>URL: </a:t>
            </a:r>
            <a:r>
              <a:rPr lang="en-IN" sz="2400" dirty="0">
                <a:hlinkClick r:id="rId2"/>
              </a:rPr>
              <a:t>https://www.kaggle.com/datasets/shivamb/machine-predictive-maintenance-classification</a:t>
            </a:r>
            <a:endParaRPr lang="en-IN" sz="2400" dirty="0"/>
          </a:p>
          <a:p>
            <a:pPr marL="305435" indent="-305435"/>
            <a:r>
              <a:rPr lang="en-US" sz="2400" b="1" dirty="0"/>
              <a:t>Technology Platform:</a:t>
            </a:r>
            <a:r>
              <a:rPr lang="en-US" sz="2400" dirty="0"/>
              <a:t> IBM Watsonx.ai, utilizing the </a:t>
            </a:r>
            <a:r>
              <a:rPr lang="en-US" sz="2400" dirty="0" err="1"/>
              <a:t>AutoAI</a:t>
            </a:r>
            <a:r>
              <a:rPr lang="en-US" sz="2400" dirty="0"/>
              <a:t> feature for automated model development.</a:t>
            </a:r>
          </a:p>
          <a:p>
            <a:pPr marL="305435" indent="-305435"/>
            <a:r>
              <a:rPr lang="en-US" sz="2400" b="1" dirty="0"/>
              <a:t>Machine Learning Model:</a:t>
            </a:r>
            <a:r>
              <a:rPr lang="en-US" sz="2400" dirty="0"/>
              <a:t> Gradient Boosting Classifier, identified by </a:t>
            </a:r>
            <a:r>
              <a:rPr lang="en-US" sz="2400" dirty="0" err="1"/>
              <a:t>AutoAI</a:t>
            </a:r>
            <a:r>
              <a:rPr lang="en-US" sz="2400" dirty="0"/>
              <a:t> as the optimal model for this dataset.</a:t>
            </a:r>
          </a:p>
          <a:p>
            <a:pPr marL="305435" indent="-305435"/>
            <a:r>
              <a:rPr lang="en-US" sz="2400" b="1" dirty="0"/>
              <a:t>Project Source:</a:t>
            </a:r>
            <a:r>
              <a:rPr lang="en-US" sz="2400" dirty="0"/>
              <a:t> Problem Statement provided by IBM </a:t>
            </a:r>
            <a:r>
              <a:rPr lang="en-US" sz="2400" dirty="0" err="1"/>
              <a:t>SkillsBuild</a:t>
            </a:r>
            <a:r>
              <a:rPr lang="en-US" sz="2400" dirty="0"/>
              <a:t> for Academia &amp; </a:t>
            </a:r>
            <a:r>
              <a:rPr lang="en-US" sz="2400" dirty="0" err="1"/>
              <a:t>Edunet</a:t>
            </a:r>
            <a:r>
              <a:rPr lang="en-US" sz="2400" dirty="0"/>
              <a:t> Foundation.</a:t>
            </a:r>
          </a:p>
          <a:p>
            <a:pPr marL="305435" indent="-305435"/>
            <a:r>
              <a:rPr lang="en-US" sz="2400" dirty="0"/>
              <a:t>My GitHub Link: </a:t>
            </a:r>
            <a:r>
              <a:rPr lang="en-US" sz="2400" dirty="0">
                <a:hlinkClick r:id="rId3"/>
              </a:rPr>
              <a:t>https://github.com/RAgHavj12345/Predictive-Maintenance-Project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C3A6F-727E-ED2D-95C3-817480DE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40" y="1232452"/>
            <a:ext cx="7280120" cy="56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0FF72-99BA-9A77-D83B-F5A6F8D0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45" y="1232452"/>
            <a:ext cx="7311910" cy="56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C35C1-F15C-DC40-0443-CB2AF0CAE7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94" b="17299"/>
          <a:stretch>
            <a:fillRect/>
          </a:stretch>
        </p:blipFill>
        <p:spPr>
          <a:xfrm>
            <a:off x="1735624" y="1232452"/>
            <a:ext cx="8720751" cy="54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Approach(Methods, Tools, Model, Predictive Factors)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challenge is to develop a predictive maintenance model for industrial machinery to anticipate failures before they occur. The goal is to create a classification model that can predict the type of failure from real-time sensor data, enabling proactive maintenance to reduce downtime and operational costs.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sz="2000" b="1" dirty="0">
              <a:latin typeface="Calibri"/>
              <a:cs typeface="Calibri"/>
            </a:endParaRPr>
          </a:p>
          <a:p>
            <a:pPr marL="305435" indent="-305435"/>
            <a:r>
              <a:rPr lang="en-US" sz="2000" dirty="0"/>
              <a:t>The proposed solution is to develop a robust, data-driven classification model to predict machine failures from sensor data.</a:t>
            </a:r>
          </a:p>
          <a:p>
            <a:pPr marL="305435" indent="-305435"/>
            <a:r>
              <a:rPr lang="en-US" sz="2000" dirty="0"/>
              <a:t>To ensure the highest accuracy and efficiency, the solution leverages an automated machine learning (</a:t>
            </a:r>
            <a:r>
              <a:rPr lang="en-US" sz="2000" dirty="0" err="1"/>
              <a:t>AutoML</a:t>
            </a:r>
            <a:r>
              <a:rPr lang="en-US" sz="2000" dirty="0"/>
              <a:t>) approach.</a:t>
            </a:r>
          </a:p>
          <a:p>
            <a:pPr marL="305435" indent="-305435"/>
            <a:r>
              <a:rPr lang="en-US" sz="2000" dirty="0"/>
              <a:t>This approach automatically finds the optimal data preparation steps, model type, and configurations, eliminating manual trial-and-error and resulting in a highly accurate predictive tool.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50274-AC3E-45D0-BE10-D7FBB91FE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D78819-6C92-0B76-DDBE-5A652A88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&amp; TOOLS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9C2A8E-D1FF-973A-BD7A-4B4FA84B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5086968"/>
          </a:xfrm>
        </p:spPr>
        <p:txBody>
          <a:bodyPr/>
          <a:lstStyle/>
          <a:p>
            <a:pPr marL="305435" indent="-305435"/>
            <a:r>
              <a:rPr lang="en-IN" sz="2400" b="1" dirty="0"/>
              <a:t>Platform:</a:t>
            </a:r>
            <a:r>
              <a:rPr lang="en-IN" sz="2400" dirty="0"/>
              <a:t> </a:t>
            </a:r>
            <a:r>
              <a:rPr lang="en-US" sz="2400" dirty="0"/>
              <a:t>The project was implemented on the </a:t>
            </a:r>
            <a:r>
              <a:rPr lang="en-US" sz="2400" b="1" dirty="0"/>
              <a:t>IBM Watsonx.ai</a:t>
            </a:r>
            <a:r>
              <a:rPr lang="en-US" sz="2400" dirty="0"/>
              <a:t> cloud platform.</a:t>
            </a:r>
          </a:p>
          <a:p>
            <a:pPr marL="305435" indent="-305435"/>
            <a:r>
              <a:rPr lang="en-US" sz="2400" b="1" dirty="0"/>
              <a:t>Tool:</a:t>
            </a:r>
            <a:r>
              <a:rPr lang="en-US" sz="2400" dirty="0"/>
              <a:t> We utilized the </a:t>
            </a:r>
            <a:r>
              <a:rPr lang="en-US" sz="2400" b="1" dirty="0" err="1"/>
              <a:t>AutoAI</a:t>
            </a:r>
            <a:r>
              <a:rPr lang="en-US" sz="2400" dirty="0"/>
              <a:t> service within Watson Studio for the end-to-end model development lifecycle.</a:t>
            </a:r>
          </a:p>
          <a:p>
            <a:pPr marL="305435" indent="-305435"/>
            <a:r>
              <a:rPr lang="en-US" sz="2400" b="1" dirty="0"/>
              <a:t>Process:</a:t>
            </a:r>
          </a:p>
          <a:p>
            <a:pPr marL="0" indent="0">
              <a:buNone/>
            </a:pPr>
            <a:r>
              <a:rPr lang="en-US" sz="2400" dirty="0"/>
              <a:t>1.The predictive maintenance dataset was uploaded.</a:t>
            </a:r>
          </a:p>
          <a:p>
            <a:pPr marL="0" indent="0">
              <a:buNone/>
            </a:pPr>
            <a:r>
              <a:rPr lang="en-US" sz="2400" dirty="0"/>
              <a:t>2. An </a:t>
            </a:r>
            <a:r>
              <a:rPr lang="en-US" sz="2400" dirty="0" err="1"/>
              <a:t>AutoAI</a:t>
            </a:r>
            <a:r>
              <a:rPr lang="en-US" sz="2400" dirty="0"/>
              <a:t> experiment was configured to predict the </a:t>
            </a:r>
            <a:r>
              <a:rPr lang="en-US" sz="2400" b="1" dirty="0"/>
              <a:t>Failure Type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3. </a:t>
            </a:r>
            <a:r>
              <a:rPr lang="en-US" sz="2400" dirty="0" err="1"/>
              <a:t>AutoAI</a:t>
            </a:r>
            <a:r>
              <a:rPr lang="en-US" sz="2400" dirty="0"/>
              <a:t> automatically generated and evaluated multiple model pipelines.</a:t>
            </a:r>
          </a:p>
          <a:p>
            <a:pPr marL="0" indent="0">
              <a:buNone/>
            </a:pPr>
            <a:r>
              <a:rPr lang="en-US" sz="2400" dirty="0"/>
              <a:t>4. The top-ranked model was saved and promoted to a deployment space.</a:t>
            </a:r>
            <a:endParaRPr lang="en-IN" sz="2400" b="1" dirty="0">
              <a:solidFill>
                <a:srgbClr val="0F0F0F"/>
              </a:solidFill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91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5AFF4-EE21-6231-A381-681BA2AE7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73D3B-B129-8430-FA6A-6A8CC410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 : THE BEST MODEL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A6125-C490-25A7-A97D-C9811F24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713088"/>
          </a:xfrm>
        </p:spPr>
        <p:txBody>
          <a:bodyPr>
            <a:noAutofit/>
          </a:bodyPr>
          <a:lstStyle/>
          <a:p>
            <a:pPr marL="305435" indent="-305435"/>
            <a:r>
              <a:rPr lang="en-US" sz="1600" dirty="0"/>
              <a:t>After evaluating multiple algorithms, </a:t>
            </a:r>
            <a:r>
              <a:rPr lang="en-US" sz="1600" dirty="0" err="1"/>
              <a:t>AutoAI</a:t>
            </a:r>
            <a:r>
              <a:rPr lang="en-US" sz="1600" dirty="0"/>
              <a:t> identified the </a:t>
            </a:r>
            <a:r>
              <a:rPr lang="en-US" sz="1600" b="1" dirty="0"/>
              <a:t>Gradient Boosting Classifier</a:t>
            </a:r>
            <a:r>
              <a:rPr lang="en-US" sz="1600" dirty="0"/>
              <a:t> as the best-performing model for this specific problem.</a:t>
            </a:r>
          </a:p>
          <a:p>
            <a:pPr marL="305435" indent="-305435"/>
            <a:r>
              <a:rPr lang="en-US" sz="1600" dirty="0"/>
              <a:t>It was selected based on its </a:t>
            </a:r>
            <a:r>
              <a:rPr lang="en-US" sz="1600" b="1" dirty="0"/>
              <a:t>Rank 1</a:t>
            </a:r>
            <a:r>
              <a:rPr lang="en-US" sz="1600" dirty="0"/>
              <a:t> position on the leaderboard, achieving a superior accuracy score of </a:t>
            </a:r>
            <a:r>
              <a:rPr lang="en-US" sz="1600" b="1" dirty="0"/>
              <a:t>99.6%</a:t>
            </a:r>
            <a:r>
              <a:rPr lang="en-US" sz="1600" dirty="0"/>
              <a:t>.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FEFB5-0B2F-FC3C-0946-6271909D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60" r="10045"/>
          <a:stretch>
            <a:fillRect/>
          </a:stretch>
        </p:blipFill>
        <p:spPr>
          <a:xfrm>
            <a:off x="581192" y="2103309"/>
            <a:ext cx="9801383" cy="47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0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C4C8D-17F7-E259-CD47-DA8AA0541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0A06EF-0895-387B-1AF7-FCCCE4DE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610808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 :confusion matrix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74240-2AB3-25CF-F776-B6A0AEBF6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71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confusion matrix shows the model is highly effective. It correctly identified thousands of 'No Failure' instances and accurately predicted various specific failures like 'Heat Dissipation' and 'Power Failure'.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12318-4FA7-EA64-0384-1A1BB1B1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27" y="1950720"/>
            <a:ext cx="9297099" cy="483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0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E98E3-9526-7D39-0FCA-A46983325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86BB2-867F-A034-40A6-DB0E56D8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610808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predictive factors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634716-9A7D-C4A7-DD61-72982457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71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model identified the most influential factors for predicting failure. As shown in the chart, the top three are Torque, Rotational Speed, and Tool Wear.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B0B12-585B-341F-590A-D78E7C75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65" b="28607"/>
          <a:stretch>
            <a:fillRect/>
          </a:stretch>
        </p:blipFill>
        <p:spPr>
          <a:xfrm>
            <a:off x="0" y="1950720"/>
            <a:ext cx="11208774" cy="44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7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CE324-6E88-BFB3-2C16-7E9789A68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16E1E8-FA34-5965-1910-EABA5477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610808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model demonstration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52E22E-C7A6-CC9A-F718-2B1F6048E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71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selected model was successfully deployed as a live web service. This screenshot shows a real-time test where the model predicts 'No Failure' with a 98% confidence score based on the input sensor data.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F5E10-BEBE-5633-95F8-67D185D0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44"/>
          <a:stretch>
            <a:fillRect/>
          </a:stretch>
        </p:blipFill>
        <p:spPr>
          <a:xfrm>
            <a:off x="452403" y="1859280"/>
            <a:ext cx="10654154" cy="45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563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62</TotalTime>
  <Words>760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Wingdings 2</vt:lpstr>
      <vt:lpstr>DividendVTI</vt:lpstr>
      <vt:lpstr>PREDICTIVE MAINTANANCE OF INDUSTRIAL MACHINERY</vt:lpstr>
      <vt:lpstr>OUTLINE</vt:lpstr>
      <vt:lpstr>Problem Statement</vt:lpstr>
      <vt:lpstr>Proposed Solution</vt:lpstr>
      <vt:lpstr>METHODS &amp; TOOLS</vt:lpstr>
      <vt:lpstr>Model selection : THE BEST MODEL</vt:lpstr>
      <vt:lpstr>Model Performance :confusion matrix</vt:lpstr>
      <vt:lpstr>Key predictive factors</vt:lpstr>
      <vt:lpstr>Live model demonstration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 J</cp:lastModifiedBy>
  <cp:revision>45</cp:revision>
  <dcterms:created xsi:type="dcterms:W3CDTF">2021-05-26T16:50:10Z</dcterms:created>
  <dcterms:modified xsi:type="dcterms:W3CDTF">2025-07-31T08:28:56Z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