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85"/>
    <p:restoredTop sz="96197"/>
  </p:normalViewPr>
  <p:slideViewPr>
    <p:cSldViewPr snapToGrid="0" snapToObjects="1">
      <p:cViewPr varScale="1">
        <p:scale>
          <a:sx n="73" d="100"/>
          <a:sy n="73" d="100"/>
        </p:scale>
        <p:origin x="23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Predictions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Sheet1!$A$4:$A$82</c:f>
              <c:numCache>
                <c:formatCode>General</c:formatCode>
                <c:ptCount val="7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</c:numCache>
            </c:numRef>
          </c:cat>
          <c:val>
            <c:numRef>
              <c:f>Sheet1!$B$4:$B$82</c:f>
              <c:numCache>
                <c:formatCode>General</c:formatCode>
                <c:ptCount val="79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13</c:v>
                </c:pt>
                <c:pt idx="5">
                  <c:v>9</c:v>
                </c:pt>
                <c:pt idx="6">
                  <c:v>11</c:v>
                </c:pt>
                <c:pt idx="7">
                  <c:v>15</c:v>
                </c:pt>
                <c:pt idx="8">
                  <c:v>15</c:v>
                </c:pt>
                <c:pt idx="9">
                  <c:v>11</c:v>
                </c:pt>
                <c:pt idx="10">
                  <c:v>16</c:v>
                </c:pt>
                <c:pt idx="11">
                  <c:v>10</c:v>
                </c:pt>
                <c:pt idx="12">
                  <c:v>9</c:v>
                </c:pt>
                <c:pt idx="13">
                  <c:v>14</c:v>
                </c:pt>
                <c:pt idx="14">
                  <c:v>8</c:v>
                </c:pt>
                <c:pt idx="15">
                  <c:v>14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15</c:v>
                </c:pt>
                <c:pt idx="20">
                  <c:v>13</c:v>
                </c:pt>
                <c:pt idx="21">
                  <c:v>0</c:v>
                </c:pt>
                <c:pt idx="22">
                  <c:v>17</c:v>
                </c:pt>
                <c:pt idx="23">
                  <c:v>10</c:v>
                </c:pt>
                <c:pt idx="24">
                  <c:v>11</c:v>
                </c:pt>
                <c:pt idx="25">
                  <c:v>0</c:v>
                </c:pt>
                <c:pt idx="26">
                  <c:v>15</c:v>
                </c:pt>
                <c:pt idx="27">
                  <c:v>0</c:v>
                </c:pt>
                <c:pt idx="28">
                  <c:v>10</c:v>
                </c:pt>
                <c:pt idx="29">
                  <c:v>14</c:v>
                </c:pt>
                <c:pt idx="30">
                  <c:v>16</c:v>
                </c:pt>
                <c:pt idx="31">
                  <c:v>9</c:v>
                </c:pt>
                <c:pt idx="32">
                  <c:v>15</c:v>
                </c:pt>
                <c:pt idx="33">
                  <c:v>13</c:v>
                </c:pt>
                <c:pt idx="34">
                  <c:v>8</c:v>
                </c:pt>
                <c:pt idx="35">
                  <c:v>13</c:v>
                </c:pt>
                <c:pt idx="36">
                  <c:v>8</c:v>
                </c:pt>
                <c:pt idx="37">
                  <c:v>8</c:v>
                </c:pt>
                <c:pt idx="38">
                  <c:v>11</c:v>
                </c:pt>
                <c:pt idx="39">
                  <c:v>9</c:v>
                </c:pt>
                <c:pt idx="40">
                  <c:v>13</c:v>
                </c:pt>
                <c:pt idx="41">
                  <c:v>11</c:v>
                </c:pt>
                <c:pt idx="42">
                  <c:v>10</c:v>
                </c:pt>
                <c:pt idx="43">
                  <c:v>16</c:v>
                </c:pt>
                <c:pt idx="44">
                  <c:v>13</c:v>
                </c:pt>
                <c:pt idx="45">
                  <c:v>12</c:v>
                </c:pt>
                <c:pt idx="46">
                  <c:v>10</c:v>
                </c:pt>
                <c:pt idx="47">
                  <c:v>15</c:v>
                </c:pt>
                <c:pt idx="48">
                  <c:v>12</c:v>
                </c:pt>
                <c:pt idx="49">
                  <c:v>10</c:v>
                </c:pt>
                <c:pt idx="50">
                  <c:v>13</c:v>
                </c:pt>
                <c:pt idx="51">
                  <c:v>0</c:v>
                </c:pt>
                <c:pt idx="52">
                  <c:v>10</c:v>
                </c:pt>
                <c:pt idx="53">
                  <c:v>11</c:v>
                </c:pt>
                <c:pt idx="54">
                  <c:v>9</c:v>
                </c:pt>
                <c:pt idx="55">
                  <c:v>12</c:v>
                </c:pt>
                <c:pt idx="56">
                  <c:v>11</c:v>
                </c:pt>
                <c:pt idx="57">
                  <c:v>5</c:v>
                </c:pt>
                <c:pt idx="58">
                  <c:v>19</c:v>
                </c:pt>
                <c:pt idx="59">
                  <c:v>10</c:v>
                </c:pt>
                <c:pt idx="60">
                  <c:v>15</c:v>
                </c:pt>
                <c:pt idx="61">
                  <c:v>10</c:v>
                </c:pt>
                <c:pt idx="62">
                  <c:v>15</c:v>
                </c:pt>
                <c:pt idx="63">
                  <c:v>10</c:v>
                </c:pt>
                <c:pt idx="64">
                  <c:v>14</c:v>
                </c:pt>
                <c:pt idx="65">
                  <c:v>7</c:v>
                </c:pt>
                <c:pt idx="66">
                  <c:v>10</c:v>
                </c:pt>
                <c:pt idx="67">
                  <c:v>0</c:v>
                </c:pt>
                <c:pt idx="68">
                  <c:v>5</c:v>
                </c:pt>
                <c:pt idx="69">
                  <c:v>10</c:v>
                </c:pt>
                <c:pt idx="70">
                  <c:v>6</c:v>
                </c:pt>
                <c:pt idx="71">
                  <c:v>0</c:v>
                </c:pt>
                <c:pt idx="72">
                  <c:v>8</c:v>
                </c:pt>
                <c:pt idx="73">
                  <c:v>0</c:v>
                </c:pt>
                <c:pt idx="74">
                  <c:v>9</c:v>
                </c:pt>
                <c:pt idx="75">
                  <c:v>16</c:v>
                </c:pt>
                <c:pt idx="76">
                  <c:v>7</c:v>
                </c:pt>
                <c:pt idx="77">
                  <c:v>10</c:v>
                </c:pt>
                <c:pt idx="7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F5-684A-B814-6287EA78E062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GD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Sheet1!$A$4:$A$82</c:f>
              <c:numCache>
                <c:formatCode>General</c:formatCode>
                <c:ptCount val="7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</c:numCache>
            </c:numRef>
          </c:cat>
          <c:val>
            <c:numRef>
              <c:f>Sheet1!$C$4:$C$82</c:f>
              <c:numCache>
                <c:formatCode>General</c:formatCode>
                <c:ptCount val="79"/>
                <c:pt idx="0">
                  <c:v>7.2469588646798799</c:v>
                </c:pt>
                <c:pt idx="1">
                  <c:v>9.4100075900422109</c:v>
                </c:pt>
                <c:pt idx="2">
                  <c:v>10.3449844456081</c:v>
                </c:pt>
                <c:pt idx="3">
                  <c:v>10.5502045658958</c:v>
                </c:pt>
                <c:pt idx="4">
                  <c:v>13.5485340587511</c:v>
                </c:pt>
                <c:pt idx="5">
                  <c:v>9.0842725995846791</c:v>
                </c:pt>
                <c:pt idx="6">
                  <c:v>10.544810514917399</c:v>
                </c:pt>
                <c:pt idx="7">
                  <c:v>13.563965917789901</c:v>
                </c:pt>
                <c:pt idx="8">
                  <c:v>15.090069692093399</c:v>
                </c:pt>
                <c:pt idx="9">
                  <c:v>11.0152741682379</c:v>
                </c:pt>
                <c:pt idx="10">
                  <c:v>15.04344957967</c:v>
                </c:pt>
                <c:pt idx="11">
                  <c:v>9.9996616289428104</c:v>
                </c:pt>
                <c:pt idx="12">
                  <c:v>8.5411311432313095</c:v>
                </c:pt>
                <c:pt idx="13">
                  <c:v>13.880784829721501</c:v>
                </c:pt>
                <c:pt idx="14">
                  <c:v>7.2150683385890098</c:v>
                </c:pt>
                <c:pt idx="15">
                  <c:v>13.5352962447707</c:v>
                </c:pt>
                <c:pt idx="16">
                  <c:v>-0.50912735604258796</c:v>
                </c:pt>
                <c:pt idx="17">
                  <c:v>7.1818039138978396</c:v>
                </c:pt>
                <c:pt idx="18">
                  <c:v>8.2763263947014796</c:v>
                </c:pt>
                <c:pt idx="19">
                  <c:v>15.5618697171421</c:v>
                </c:pt>
                <c:pt idx="20">
                  <c:v>13.3754077597118</c:v>
                </c:pt>
                <c:pt idx="21">
                  <c:v>7.0159458033047803</c:v>
                </c:pt>
                <c:pt idx="22">
                  <c:v>15.2225830311155</c:v>
                </c:pt>
                <c:pt idx="23">
                  <c:v>9.3978726130811694</c:v>
                </c:pt>
                <c:pt idx="24">
                  <c:v>11.574881578964099</c:v>
                </c:pt>
                <c:pt idx="25">
                  <c:v>9.3592411610076507</c:v>
                </c:pt>
                <c:pt idx="26">
                  <c:v>15.512342633235599</c:v>
                </c:pt>
                <c:pt idx="27">
                  <c:v>7.3754248683275101</c:v>
                </c:pt>
                <c:pt idx="28">
                  <c:v>9.5795921252586798</c:v>
                </c:pt>
                <c:pt idx="29">
                  <c:v>12.9545001685304</c:v>
                </c:pt>
                <c:pt idx="30">
                  <c:v>15.4278031514032</c:v>
                </c:pt>
                <c:pt idx="31">
                  <c:v>9.3117915097265094</c:v>
                </c:pt>
                <c:pt idx="32">
                  <c:v>14.555103253368801</c:v>
                </c:pt>
                <c:pt idx="33">
                  <c:v>12.905415774466301</c:v>
                </c:pt>
                <c:pt idx="34">
                  <c:v>6.5617862414110899</c:v>
                </c:pt>
                <c:pt idx="35">
                  <c:v>12.855487432928999</c:v>
                </c:pt>
                <c:pt idx="36">
                  <c:v>6.5116546047162496</c:v>
                </c:pt>
                <c:pt idx="37">
                  <c:v>7.4771752707692203</c:v>
                </c:pt>
                <c:pt idx="38">
                  <c:v>11.0831233990121</c:v>
                </c:pt>
                <c:pt idx="39">
                  <c:v>8.4798127909694596</c:v>
                </c:pt>
                <c:pt idx="40">
                  <c:v>12.689327045941701</c:v>
                </c:pt>
                <c:pt idx="41">
                  <c:v>11.794531653210701</c:v>
                </c:pt>
                <c:pt idx="42">
                  <c:v>9.7293967317698904</c:v>
                </c:pt>
                <c:pt idx="43">
                  <c:v>16.5183884707291</c:v>
                </c:pt>
                <c:pt idx="44">
                  <c:v>12.6699541200858</c:v>
                </c:pt>
                <c:pt idx="45">
                  <c:v>11.997781870749201</c:v>
                </c:pt>
                <c:pt idx="46">
                  <c:v>10.5384132975404</c:v>
                </c:pt>
                <c:pt idx="47">
                  <c:v>15.199085067025999</c:v>
                </c:pt>
                <c:pt idx="48">
                  <c:v>10.741663515078899</c:v>
                </c:pt>
                <c:pt idx="49">
                  <c:v>9.48648222814262</c:v>
                </c:pt>
                <c:pt idx="50">
                  <c:v>12.6406380495325</c:v>
                </c:pt>
                <c:pt idx="51">
                  <c:v>5.2888694154224902</c:v>
                </c:pt>
                <c:pt idx="52">
                  <c:v>9.6907652796963699</c:v>
                </c:pt>
                <c:pt idx="53">
                  <c:v>12.338637201894</c:v>
                </c:pt>
                <c:pt idx="54">
                  <c:v>6.22883067509688</c:v>
                </c:pt>
                <c:pt idx="55">
                  <c:v>12.2712788136539</c:v>
                </c:pt>
                <c:pt idx="56">
                  <c:v>11.1098534088335</c:v>
                </c:pt>
                <c:pt idx="57">
                  <c:v>4.5515724548551404</c:v>
                </c:pt>
                <c:pt idx="58">
                  <c:v>18.464812656463799</c:v>
                </c:pt>
                <c:pt idx="59">
                  <c:v>7.1871133922549904</c:v>
                </c:pt>
                <c:pt idx="60">
                  <c:v>14.220384984802299</c:v>
                </c:pt>
                <c:pt idx="61">
                  <c:v>8.1848841239404102</c:v>
                </c:pt>
                <c:pt idx="62">
                  <c:v>15.0428562195418</c:v>
                </c:pt>
                <c:pt idx="63">
                  <c:v>10.093860200901</c:v>
                </c:pt>
                <c:pt idx="64">
                  <c:v>14.202679685301399</c:v>
                </c:pt>
                <c:pt idx="65">
                  <c:v>5.47876394522876</c:v>
                </c:pt>
                <c:pt idx="66">
                  <c:v>10.5755031280917</c:v>
                </c:pt>
                <c:pt idx="67">
                  <c:v>4.1627586849221601</c:v>
                </c:pt>
                <c:pt idx="68">
                  <c:v>4.6348609863649699</c:v>
                </c:pt>
                <c:pt idx="69">
                  <c:v>8.4694529702395691</c:v>
                </c:pt>
                <c:pt idx="70">
                  <c:v>4.2775667244433704</c:v>
                </c:pt>
                <c:pt idx="71">
                  <c:v>4.0286233774979898</c:v>
                </c:pt>
                <c:pt idx="72">
                  <c:v>8.0292598292445305</c:v>
                </c:pt>
                <c:pt idx="73">
                  <c:v>4.0501540828589704</c:v>
                </c:pt>
                <c:pt idx="74">
                  <c:v>8.6802736526184496</c:v>
                </c:pt>
                <c:pt idx="75">
                  <c:v>16.121918556391801</c:v>
                </c:pt>
                <c:pt idx="76">
                  <c:v>7.8319908424346298</c:v>
                </c:pt>
                <c:pt idx="77">
                  <c:v>11.6486626264563</c:v>
                </c:pt>
                <c:pt idx="78">
                  <c:v>8.4420913840338194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F5-684A-B814-6287EA78E062}"/>
            </c:ext>
          </c:extLst>
        </c:ser>
        <c:ser>
          <c:idx val="3"/>
          <c:order val="2"/>
          <c:tx>
            <c:strRef>
              <c:f>Sheet1!$D$3</c:f>
              <c:strCache>
                <c:ptCount val="1"/>
                <c:pt idx="0">
                  <c:v>LR framework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Sheet1!$A$4:$A$82</c:f>
              <c:numCache>
                <c:formatCode>General</c:formatCode>
                <c:ptCount val="7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</c:numCache>
            </c:numRef>
          </c:cat>
          <c:val>
            <c:numRef>
              <c:f>Sheet1!$D$4:$D$82</c:f>
              <c:numCache>
                <c:formatCode>General</c:formatCode>
                <c:ptCount val="79"/>
                <c:pt idx="0">
                  <c:v>7.4964487094887202</c:v>
                </c:pt>
                <c:pt idx="1">
                  <c:v>9.5965883780291907</c:v>
                </c:pt>
                <c:pt idx="2">
                  <c:v>10.3857281799174</c:v>
                </c:pt>
                <c:pt idx="3">
                  <c:v>10.7117936298642</c:v>
                </c:pt>
                <c:pt idx="4">
                  <c:v>13.511931928562101</c:v>
                </c:pt>
                <c:pt idx="5">
                  <c:v>8.98691301034596</c:v>
                </c:pt>
                <c:pt idx="6">
                  <c:v>10.6059936918942</c:v>
                </c:pt>
                <c:pt idx="7">
                  <c:v>13.9162433611501</c:v>
                </c:pt>
                <c:pt idx="8">
                  <c:v>14.871791806328501</c:v>
                </c:pt>
                <c:pt idx="9">
                  <c:v>11.272642000143399</c:v>
                </c:pt>
                <c:pt idx="10">
                  <c:v>15.208276129131701</c:v>
                </c:pt>
                <c:pt idx="11">
                  <c:v>10.026712959664099</c:v>
                </c:pt>
                <c:pt idx="12">
                  <c:v>8.5765468837537906</c:v>
                </c:pt>
                <c:pt idx="13">
                  <c:v>13.9511650150609</c:v>
                </c:pt>
                <c:pt idx="14">
                  <c:v>7.2354698108142497</c:v>
                </c:pt>
                <c:pt idx="15">
                  <c:v>13.447425333977099</c:v>
                </c:pt>
                <c:pt idx="16">
                  <c:v>-0.58929834487688104</c:v>
                </c:pt>
                <c:pt idx="17">
                  <c:v>7.3466465441006896</c:v>
                </c:pt>
                <c:pt idx="18">
                  <c:v>8.3109408450097408</c:v>
                </c:pt>
                <c:pt idx="19">
                  <c:v>15.309597996869099</c:v>
                </c:pt>
                <c:pt idx="20">
                  <c:v>13.448256323868099</c:v>
                </c:pt>
                <c:pt idx="21">
                  <c:v>7.3433452728426296</c:v>
                </c:pt>
                <c:pt idx="22">
                  <c:v>15.132770480722501</c:v>
                </c:pt>
                <c:pt idx="23">
                  <c:v>9.6540934420076798</c:v>
                </c:pt>
                <c:pt idx="24">
                  <c:v>11.7486268014204</c:v>
                </c:pt>
                <c:pt idx="25">
                  <c:v>9.5564195452816794</c:v>
                </c:pt>
                <c:pt idx="26">
                  <c:v>15.356567002049101</c:v>
                </c:pt>
                <c:pt idx="27">
                  <c:v>7.4892139219482701</c:v>
                </c:pt>
                <c:pt idx="28">
                  <c:v>9.5033121075615306</c:v>
                </c:pt>
                <c:pt idx="29">
                  <c:v>13.0560079676487</c:v>
                </c:pt>
                <c:pt idx="30">
                  <c:v>15.4588359306693</c:v>
                </c:pt>
                <c:pt idx="31">
                  <c:v>9.5593738925059402</c:v>
                </c:pt>
                <c:pt idx="32">
                  <c:v>14.851351933755801</c:v>
                </c:pt>
                <c:pt idx="33">
                  <c:v>13.1244961360714</c:v>
                </c:pt>
                <c:pt idx="34">
                  <c:v>6.5441335221318404</c:v>
                </c:pt>
                <c:pt idx="35">
                  <c:v>12.9531748074407</c:v>
                </c:pt>
                <c:pt idx="36">
                  <c:v>6.3714012469228098</c:v>
                </c:pt>
                <c:pt idx="37">
                  <c:v>7.5839334714500097</c:v>
                </c:pt>
                <c:pt idx="38">
                  <c:v>11.186682076140899</c:v>
                </c:pt>
                <c:pt idx="39">
                  <c:v>8.5941004225387605</c:v>
                </c:pt>
                <c:pt idx="40">
                  <c:v>12.840022895988101</c:v>
                </c:pt>
                <c:pt idx="41">
                  <c:v>11.9875544134397</c:v>
                </c:pt>
                <c:pt idx="42">
                  <c:v>9.8147785902280305</c:v>
                </c:pt>
                <c:pt idx="43">
                  <c:v>16.418850015542599</c:v>
                </c:pt>
                <c:pt idx="44">
                  <c:v>12.484888903680099</c:v>
                </c:pt>
                <c:pt idx="45">
                  <c:v>12.001391743496299</c:v>
                </c:pt>
                <c:pt idx="46">
                  <c:v>10.682378163469201</c:v>
                </c:pt>
                <c:pt idx="47">
                  <c:v>15.276099720074299</c:v>
                </c:pt>
                <c:pt idx="48">
                  <c:v>10.696215493525701</c:v>
                </c:pt>
                <c:pt idx="49">
                  <c:v>9.3683264412882199</c:v>
                </c:pt>
                <c:pt idx="50">
                  <c:v>12.755839405284901</c:v>
                </c:pt>
                <c:pt idx="51">
                  <c:v>5.4157526801325302</c:v>
                </c:pt>
                <c:pt idx="52">
                  <c:v>9.71710469350203</c:v>
                </c:pt>
                <c:pt idx="53">
                  <c:v>12.2721570457224</c:v>
                </c:pt>
                <c:pt idx="54">
                  <c:v>6.4503931416882301</c:v>
                </c:pt>
                <c:pt idx="55">
                  <c:v>12.1609805367164</c:v>
                </c:pt>
                <c:pt idx="56">
                  <c:v>10.991007260573101</c:v>
                </c:pt>
                <c:pt idx="57">
                  <c:v>4.43018863171012</c:v>
                </c:pt>
                <c:pt idx="58">
                  <c:v>18.475519580077499</c:v>
                </c:pt>
                <c:pt idx="59">
                  <c:v>7.2502863099289598</c:v>
                </c:pt>
                <c:pt idx="60">
                  <c:v>14.3933367236846</c:v>
                </c:pt>
                <c:pt idx="61">
                  <c:v>8.3783326584321394</c:v>
                </c:pt>
                <c:pt idx="62">
                  <c:v>15.1440684010252</c:v>
                </c:pt>
                <c:pt idx="63">
                  <c:v>10.206147899001101</c:v>
                </c:pt>
                <c:pt idx="64">
                  <c:v>14.240580211072301</c:v>
                </c:pt>
                <c:pt idx="65">
                  <c:v>5.6548975997058397</c:v>
                </c:pt>
                <c:pt idx="66">
                  <c:v>10.5830635820732</c:v>
                </c:pt>
                <c:pt idx="67">
                  <c:v>4.3003301207435198</c:v>
                </c:pt>
                <c:pt idx="68">
                  <c:v>4.8479869514786502</c:v>
                </c:pt>
                <c:pt idx="69">
                  <c:v>8.4977401883670307</c:v>
                </c:pt>
                <c:pt idx="70">
                  <c:v>4.4085522825252896</c:v>
                </c:pt>
                <c:pt idx="71">
                  <c:v>3.9888636380770199</c:v>
                </c:pt>
                <c:pt idx="72">
                  <c:v>8.4660026197720892</c:v>
                </c:pt>
                <c:pt idx="73">
                  <c:v>4.15348230257975</c:v>
                </c:pt>
                <c:pt idx="74">
                  <c:v>8.6818024920540502</c:v>
                </c:pt>
                <c:pt idx="75">
                  <c:v>16.480735641449201</c:v>
                </c:pt>
                <c:pt idx="76">
                  <c:v>7.8490924645484004</c:v>
                </c:pt>
                <c:pt idx="77">
                  <c:v>11.951883328562401</c:v>
                </c:pt>
                <c:pt idx="78">
                  <c:v>8.5767644155882099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F5-684A-B814-6287EA78E062}"/>
            </c:ext>
          </c:extLst>
        </c:ser>
        <c:ser>
          <c:idx val="4"/>
          <c:order val="3"/>
          <c:tx>
            <c:strRef>
              <c:f>Sheet1!$E$3</c:f>
              <c:strCache>
                <c:ptCount val="1"/>
                <c:pt idx="0">
                  <c:v>Decision Tree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Sheet1!$A$4:$A$82</c:f>
              <c:numCache>
                <c:formatCode>General</c:formatCode>
                <c:ptCount val="7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</c:numCache>
            </c:numRef>
          </c:cat>
          <c:val>
            <c:numRef>
              <c:f>Sheet1!$E$4:$E$82</c:f>
              <c:numCache>
                <c:formatCode>General</c:formatCode>
                <c:ptCount val="79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14</c:v>
                </c:pt>
                <c:pt idx="5">
                  <c:v>11</c:v>
                </c:pt>
                <c:pt idx="6">
                  <c:v>11</c:v>
                </c:pt>
                <c:pt idx="7">
                  <c:v>15</c:v>
                </c:pt>
                <c:pt idx="8">
                  <c:v>15</c:v>
                </c:pt>
                <c:pt idx="9">
                  <c:v>13</c:v>
                </c:pt>
                <c:pt idx="10">
                  <c:v>15</c:v>
                </c:pt>
                <c:pt idx="11">
                  <c:v>10</c:v>
                </c:pt>
                <c:pt idx="12">
                  <c:v>9</c:v>
                </c:pt>
                <c:pt idx="13">
                  <c:v>14</c:v>
                </c:pt>
                <c:pt idx="14">
                  <c:v>8</c:v>
                </c:pt>
                <c:pt idx="15">
                  <c:v>14</c:v>
                </c:pt>
                <c:pt idx="16">
                  <c:v>0</c:v>
                </c:pt>
                <c:pt idx="17">
                  <c:v>11</c:v>
                </c:pt>
                <c:pt idx="18">
                  <c:v>0</c:v>
                </c:pt>
                <c:pt idx="19">
                  <c:v>16</c:v>
                </c:pt>
                <c:pt idx="20">
                  <c:v>13</c:v>
                </c:pt>
                <c:pt idx="21">
                  <c:v>7</c:v>
                </c:pt>
                <c:pt idx="22">
                  <c:v>15</c:v>
                </c:pt>
                <c:pt idx="23">
                  <c:v>10</c:v>
                </c:pt>
                <c:pt idx="24">
                  <c:v>12</c:v>
                </c:pt>
                <c:pt idx="25">
                  <c:v>10</c:v>
                </c:pt>
                <c:pt idx="26">
                  <c:v>16</c:v>
                </c:pt>
                <c:pt idx="27">
                  <c:v>0</c:v>
                </c:pt>
                <c:pt idx="28">
                  <c:v>11</c:v>
                </c:pt>
                <c:pt idx="29">
                  <c:v>14</c:v>
                </c:pt>
                <c:pt idx="30">
                  <c:v>15</c:v>
                </c:pt>
                <c:pt idx="31">
                  <c:v>10</c:v>
                </c:pt>
                <c:pt idx="32">
                  <c:v>15</c:v>
                </c:pt>
                <c:pt idx="33">
                  <c:v>13</c:v>
                </c:pt>
                <c:pt idx="34">
                  <c:v>7</c:v>
                </c:pt>
                <c:pt idx="35">
                  <c:v>11</c:v>
                </c:pt>
                <c:pt idx="36">
                  <c:v>8</c:v>
                </c:pt>
                <c:pt idx="37">
                  <c:v>10</c:v>
                </c:pt>
                <c:pt idx="38">
                  <c:v>9</c:v>
                </c:pt>
                <c:pt idx="39">
                  <c:v>0</c:v>
                </c:pt>
                <c:pt idx="40">
                  <c:v>14</c:v>
                </c:pt>
                <c:pt idx="41">
                  <c:v>11</c:v>
                </c:pt>
                <c:pt idx="42">
                  <c:v>10</c:v>
                </c:pt>
                <c:pt idx="43">
                  <c:v>16</c:v>
                </c:pt>
                <c:pt idx="44">
                  <c:v>13</c:v>
                </c:pt>
                <c:pt idx="45">
                  <c:v>12</c:v>
                </c:pt>
                <c:pt idx="46">
                  <c:v>12</c:v>
                </c:pt>
                <c:pt idx="47">
                  <c:v>16</c:v>
                </c:pt>
                <c:pt idx="48">
                  <c:v>11</c:v>
                </c:pt>
                <c:pt idx="49">
                  <c:v>10</c:v>
                </c:pt>
                <c:pt idx="50">
                  <c:v>14</c:v>
                </c:pt>
                <c:pt idx="51">
                  <c:v>0</c:v>
                </c:pt>
                <c:pt idx="52">
                  <c:v>10</c:v>
                </c:pt>
                <c:pt idx="53">
                  <c:v>13</c:v>
                </c:pt>
                <c:pt idx="54">
                  <c:v>6</c:v>
                </c:pt>
                <c:pt idx="55">
                  <c:v>12</c:v>
                </c:pt>
                <c:pt idx="56">
                  <c:v>11</c:v>
                </c:pt>
                <c:pt idx="57">
                  <c:v>5</c:v>
                </c:pt>
                <c:pt idx="58">
                  <c:v>18</c:v>
                </c:pt>
                <c:pt idx="59">
                  <c:v>10</c:v>
                </c:pt>
                <c:pt idx="60">
                  <c:v>14</c:v>
                </c:pt>
                <c:pt idx="61">
                  <c:v>10</c:v>
                </c:pt>
                <c:pt idx="62">
                  <c:v>15</c:v>
                </c:pt>
                <c:pt idx="63">
                  <c:v>9</c:v>
                </c:pt>
                <c:pt idx="64">
                  <c:v>14</c:v>
                </c:pt>
                <c:pt idx="65">
                  <c:v>6</c:v>
                </c:pt>
                <c:pt idx="66">
                  <c:v>12</c:v>
                </c:pt>
                <c:pt idx="67">
                  <c:v>0</c:v>
                </c:pt>
                <c:pt idx="68">
                  <c:v>5</c:v>
                </c:pt>
                <c:pt idx="69">
                  <c:v>11</c:v>
                </c:pt>
                <c:pt idx="70">
                  <c:v>6</c:v>
                </c:pt>
                <c:pt idx="71">
                  <c:v>0</c:v>
                </c:pt>
                <c:pt idx="72">
                  <c:v>7</c:v>
                </c:pt>
                <c:pt idx="73">
                  <c:v>0</c:v>
                </c:pt>
                <c:pt idx="74">
                  <c:v>9</c:v>
                </c:pt>
                <c:pt idx="75">
                  <c:v>15</c:v>
                </c:pt>
                <c:pt idx="76">
                  <c:v>11</c:v>
                </c:pt>
                <c:pt idx="77">
                  <c:v>11</c:v>
                </c:pt>
                <c:pt idx="7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F5-684A-B814-6287EA78E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4063007"/>
        <c:axId val="454432687"/>
      </c:lineChart>
      <c:catAx>
        <c:axId val="45406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432687"/>
        <c:crosses val="autoZero"/>
        <c:auto val="1"/>
        <c:lblAlgn val="ctr"/>
        <c:lblOffset val="100"/>
        <c:noMultiLvlLbl val="0"/>
      </c:catAx>
      <c:valAx>
        <c:axId val="454432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063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1:34.4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16383,'56'0'0,"-9"0"0,-37 0 0,2 0 0,9 0 0,-9 0 0,9 0 0,-3 0 0,-8 0 0,7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1:35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16383,'59'0'0,"-5"0"0,-16 0 0,6 0 0,-14 0 0,17 0 0,-17 0 0,14 0 0,-6 0 0,-5 0 0,4 0 0,-13 0 0,7 0 0,-12 0 0,6 0 0,-9 0 0,2 0 0,-4 0 0,-1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1:37.5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16383,'74'0'0,"-17"0"0,-21 0 0,-7 0 0,9 0 0,0 0 0,-5 0 0,-5 0 0,-6 0 0,2 0 0,-11 0 0,6 0 0,-12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1:51.3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16383,'0'61'0,"0"1"0,0-10 0,0-15 0,0 16 0,0-22 0,0 18 0,0-2 0,0-7 0,0-1 0,0-16 0,0 3 0,0-7 0,3 3 0,-3-5 0,6 1 0,-6 0 0,6 0 0,-6-4 0,3 8 0,-3-10 0,0 9 0,0-5 0,0-2 0,0 5 0,0-5 0,0 3 0,0-2 0,0-1 0,0 2 0,0-1 0,-4 1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1:55.8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71 0 16383,'0'42'0,"0"-6"0,0-18 0,0 0 0,0 0 0,0-1 0,0 13 0,0-9 0,0 9 0,0-13 0,0 1 0,0 0 0,0 0 0,0-4 0,0 1 0,0 0 0,0 2 0,0-1 0,0 0 0,0-2 0,0 3 0,-3 4 0,3-5 0,-2 6 0,2-11 0,0 6 0,-3-3 0,2 4 0,-1-4 0,-1 3 0,2 2 0,-4 0 0,4 0 0,-1-2 0,-1-6 0,1 10 0,-1-5 0,-2 3 0,5 2 0,-5-9 0,5 6 0,-5 0 0,2-5 0,-3 9 0,3-11 0,-1 9 0,1-5 0,0 0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5:10:41.8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1042 0 16383,'-94'0'0,"0"0"0,40 0 0,0 0 0,-1 0 0,-1 0 0,-7 0 0,3 0 0,-17 0 0,-22 0 0,47 0 0,-21 0 0,4 0 0,23 0 0,2 0 0,18 0 0,13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tudent+Performanc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pursuitnotes/decision-tree-regression-in-6-steps-with-python-1a1c5aa2ee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0.png"/><Relationship Id="rId1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3A9E-EE26-334C-803A-6469AA294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413" y="1492468"/>
            <a:ext cx="8506911" cy="3454369"/>
          </a:xfrm>
        </p:spPr>
        <p:txBody>
          <a:bodyPr/>
          <a:lstStyle/>
          <a:p>
            <a:r>
              <a:rPr lang="en-US" sz="6000" dirty="0"/>
              <a:t>Grade</a:t>
            </a:r>
            <a:br>
              <a:rPr lang="en-US" sz="6000" dirty="0"/>
            </a:br>
            <a:r>
              <a:rPr lang="en-US" sz="6000" dirty="0" err="1"/>
              <a:t>performace</a:t>
            </a:r>
            <a:br>
              <a:rPr lang="en-US" sz="6000" dirty="0"/>
            </a:br>
            <a:r>
              <a:rPr lang="en-US" sz="6000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13280-7425-0A45-8B30-8529864A2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31" y="5989706"/>
            <a:ext cx="10905138" cy="86829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r. Antonio Vazquez Rodriguez</a:t>
            </a:r>
          </a:p>
          <a:p>
            <a:endParaRPr lang="en-US" dirty="0"/>
          </a:p>
          <a:p>
            <a:r>
              <a:rPr lang="en-US" dirty="0"/>
              <a:t>Data set: </a:t>
            </a:r>
            <a:r>
              <a:rPr lang="en-US" dirty="0">
                <a:hlinkClick r:id="rId2"/>
              </a:rPr>
              <a:t>https://archive.ics.uci.edu/ml/datasets/Student+Performance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7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6260-DDFC-324E-97AF-CB4028F4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68C7-02A5-424C-984D-3227542A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8764"/>
            <a:ext cx="10178322" cy="5086349"/>
          </a:xfrm>
        </p:spPr>
        <p:txBody>
          <a:bodyPr>
            <a:normAutofit/>
          </a:bodyPr>
          <a:lstStyle/>
          <a:p>
            <a:r>
              <a:rPr lang="en-US" dirty="0"/>
              <a:t>Szabo, B. (2020, May 26). </a:t>
            </a:r>
            <a:r>
              <a:rPr lang="en-US" i="1" dirty="0"/>
              <a:t>How to create a seaborn correlation heatmap in python?</a:t>
            </a:r>
            <a:r>
              <a:rPr lang="en-US" dirty="0"/>
              <a:t> Medium. Retrieved September 22, 2021, from 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szabo.bibor</a:t>
            </a:r>
            <a:r>
              <a:rPr lang="en-US" dirty="0"/>
              <a:t>/how-to-create-a-seaborn-correlation-heatmap-in-python-834c0686b88e. </a:t>
            </a:r>
          </a:p>
          <a:p>
            <a:r>
              <a:rPr lang="en-US" dirty="0"/>
              <a:t>YouTube. (2021, April 19). </a:t>
            </a:r>
            <a:r>
              <a:rPr lang="en-US" i="1" dirty="0"/>
              <a:t>MATPLOTLIB 3D plots including Scatter 3D and surface plots for matplotlib Python || Matplotlib Tips</a:t>
            </a:r>
            <a:r>
              <a:rPr lang="en-US" dirty="0"/>
              <a:t>. YouTube. Retrieved September 22, 2021, from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gqoLLGgbeAE</a:t>
            </a:r>
            <a:r>
              <a:rPr lang="en-US" dirty="0"/>
              <a:t>. </a:t>
            </a:r>
          </a:p>
          <a:p>
            <a:r>
              <a:rPr lang="en-US" i="1" dirty="0" err="1"/>
              <a:t>sklearn.preprocessing.onehotencoder</a:t>
            </a:r>
            <a:r>
              <a:rPr lang="en-US" dirty="0"/>
              <a:t>. scikit. (n.d.). Retrieved September 22, 2021, from https://scikit-</a:t>
            </a:r>
            <a:r>
              <a:rPr lang="en-US" dirty="0" err="1"/>
              <a:t>learn.org</a:t>
            </a:r>
            <a:r>
              <a:rPr lang="en-US" dirty="0"/>
              <a:t>/stable/modules/generated/</a:t>
            </a:r>
            <a:r>
              <a:rPr lang="en-US" dirty="0" err="1"/>
              <a:t>sklearn.preprocessing.OneHotEncoder.html</a:t>
            </a:r>
            <a:r>
              <a:rPr lang="en-US" dirty="0"/>
              <a:t>. </a:t>
            </a:r>
            <a:endParaRPr lang="en-US" dirty="0">
              <a:hlinkClick r:id="rId2"/>
            </a:endParaRPr>
          </a:p>
          <a:p>
            <a:r>
              <a:rPr lang="en-US" dirty="0" err="1"/>
              <a:t>Girgin</a:t>
            </a:r>
            <a:r>
              <a:rPr lang="en-US" dirty="0"/>
              <a:t>, S. (2019, July 2). </a:t>
            </a:r>
            <a:r>
              <a:rPr lang="en-US" i="1" dirty="0"/>
              <a:t>Decision tree regression in 6 steps with python</a:t>
            </a:r>
            <a:r>
              <a:rPr lang="en-US" dirty="0"/>
              <a:t>. Medium. Retrieved September 22, 2021, from 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pursuitnotes</a:t>
            </a:r>
            <a:r>
              <a:rPr lang="en-US" dirty="0"/>
              <a:t>/decision-tree-regression-in-6-steps-with-python-1a1c5aa2ee16.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6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wards for Student Grades">
            <a:extLst>
              <a:ext uri="{FF2B5EF4-FFF2-40B4-BE49-F238E27FC236}">
                <a16:creationId xmlns:a16="http://schemas.microsoft.com/office/drawing/2014/main" id="{4B02EF8E-AC4F-EE44-930E-58DAC3FAA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995" y="3996531"/>
            <a:ext cx="3511550" cy="234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E22B4-CC54-304E-A354-B257715B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6F3B-8F6E-774A-B695-8AD2D8A0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2942"/>
            <a:ext cx="10178322" cy="2459419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 notebook </a:t>
            </a:r>
            <a:r>
              <a:rPr lang="en-US" dirty="0"/>
              <a:t>(</a:t>
            </a:r>
            <a:r>
              <a:rPr lang="en-US" dirty="0" err="1"/>
              <a:t>students.ipynb</a:t>
            </a:r>
            <a:r>
              <a:rPr lang="en-US" dirty="0"/>
              <a:t>)</a:t>
            </a:r>
          </a:p>
          <a:p>
            <a:r>
              <a:rPr lang="en-US" b="1" dirty="0"/>
              <a:t>Transformation of categorical values using </a:t>
            </a:r>
            <a:r>
              <a:rPr lang="en-US" b="1" dirty="0" err="1"/>
              <a:t>sklearn</a:t>
            </a:r>
            <a:r>
              <a:rPr lang="en-US" b="1" dirty="0"/>
              <a:t> one hot encoder</a:t>
            </a:r>
          </a:p>
          <a:p>
            <a:r>
              <a:rPr lang="en-US" b="1" dirty="0"/>
              <a:t>Multiple Linear Regression Model </a:t>
            </a:r>
            <a:r>
              <a:rPr lang="en-US" dirty="0"/>
              <a:t>(</a:t>
            </a:r>
            <a:r>
              <a:rPr lang="en-US" dirty="0" err="1"/>
              <a:t>regressionByHandMultipleVariables.py</a:t>
            </a:r>
            <a:r>
              <a:rPr lang="en-US" dirty="0"/>
              <a:t>)</a:t>
            </a:r>
          </a:p>
          <a:p>
            <a:r>
              <a:rPr lang="en-US" b="1" dirty="0"/>
              <a:t>Comparison with LR model from </a:t>
            </a:r>
            <a:r>
              <a:rPr lang="en-US" b="1" dirty="0" err="1"/>
              <a:t>sklearn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frameworkLR.py</a:t>
            </a:r>
            <a:r>
              <a:rPr lang="en-US" dirty="0"/>
              <a:t>)</a:t>
            </a:r>
          </a:p>
          <a:p>
            <a:r>
              <a:rPr lang="en-US" b="1" dirty="0" err="1"/>
              <a:t>Decission</a:t>
            </a:r>
            <a:r>
              <a:rPr lang="en-US" b="1" dirty="0"/>
              <a:t> tree regression performance comparison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EB3691-1311-784F-9780-0DAC92CDACA4}"/>
              </a:ext>
            </a:extLst>
          </p:cNvPr>
          <p:cNvSpPr txBox="1">
            <a:spLocks/>
          </p:cNvSpPr>
          <p:nvPr/>
        </p:nvSpPr>
        <p:spPr>
          <a:xfrm>
            <a:off x="3481922" y="3865504"/>
            <a:ext cx="10178322" cy="869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Variables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B766D3-9B58-6A45-97DD-08E7680E5B97}"/>
              </a:ext>
            </a:extLst>
          </p:cNvPr>
          <p:cNvSpPr txBox="1">
            <a:spLocks/>
          </p:cNvSpPr>
          <p:nvPr/>
        </p:nvSpPr>
        <p:spPr>
          <a:xfrm>
            <a:off x="3481922" y="4979237"/>
            <a:ext cx="10178322" cy="13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Independent term: </a:t>
            </a:r>
            <a:r>
              <a:rPr lang="en-US" b="1" dirty="0"/>
              <a:t>G3 (</a:t>
            </a:r>
            <a:r>
              <a:rPr lang="en-US" dirty="0"/>
              <a:t>final grade</a:t>
            </a:r>
            <a:r>
              <a:rPr lang="en-US" b="1" dirty="0"/>
              <a:t>)</a:t>
            </a:r>
          </a:p>
          <a:p>
            <a:pPr algn="ctr"/>
            <a:r>
              <a:rPr lang="en-US" dirty="0"/>
              <a:t>Dependent terms : </a:t>
            </a:r>
            <a:r>
              <a:rPr lang="en-US" b="1" dirty="0">
                <a:latin typeface="American Typewriter" panose="02090604020004020304" pitchFamily="18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05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03D1-3633-D240-BFAD-0161E6FB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EE103-C4CC-0840-8319-433782FC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63" y="1744677"/>
            <a:ext cx="4686667" cy="2205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B702-FDCF-2840-A949-B5BA457ACC34}"/>
              </a:ext>
            </a:extLst>
          </p:cNvPr>
          <p:cNvSpPr txBox="1"/>
          <p:nvPr/>
        </p:nvSpPr>
        <p:spPr>
          <a:xfrm>
            <a:off x="1651072" y="3680857"/>
            <a:ext cx="233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9F0FD-29D6-B74E-8A7A-D018BC831998}"/>
              </a:ext>
            </a:extLst>
          </p:cNvPr>
          <p:cNvSpPr txBox="1"/>
          <p:nvPr/>
        </p:nvSpPr>
        <p:spPr>
          <a:xfrm>
            <a:off x="6549363" y="1303153"/>
            <a:ext cx="396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relationships (scatterplot matrix)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ECEF5-8C7D-5C4D-B135-FCDA40685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73" y="4182671"/>
            <a:ext cx="3498997" cy="25821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7233AD-243E-0743-A6EC-AB87DA26BF0E}"/>
                  </a:ext>
                </a:extLst>
              </p14:cNvPr>
              <p14:cNvContentPartPr/>
              <p14:nvPr/>
            </p14:nvContentPartPr>
            <p14:xfrm>
              <a:off x="4542198" y="6339046"/>
              <a:ext cx="8100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7233AD-243E-0743-A6EC-AB87DA26BF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8198" y="6231406"/>
                <a:ext cx="188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42BBE2-62FF-874B-BE59-7863747FF850}"/>
                  </a:ext>
                </a:extLst>
              </p14:cNvPr>
              <p14:cNvContentPartPr/>
              <p14:nvPr/>
            </p14:nvContentPartPr>
            <p14:xfrm>
              <a:off x="4263558" y="6316726"/>
              <a:ext cx="2271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42BBE2-62FF-874B-BE59-7863747FF8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9558" y="6209086"/>
                <a:ext cx="334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76E012-481F-F34F-A41C-08C4E4D89491}"/>
                  </a:ext>
                </a:extLst>
              </p14:cNvPr>
              <p14:cNvContentPartPr/>
              <p14:nvPr/>
            </p14:nvContentPartPr>
            <p14:xfrm>
              <a:off x="4989678" y="4272646"/>
              <a:ext cx="1508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76E012-481F-F34F-A41C-08C4E4D894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5678" y="4164646"/>
                <a:ext cx="258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1DD3F-4B61-2943-B95C-B7F69CC4BAEA}"/>
                  </a:ext>
                </a:extLst>
              </p14:cNvPr>
              <p14:cNvContentPartPr/>
              <p14:nvPr/>
            </p14:nvContentPartPr>
            <p14:xfrm>
              <a:off x="3015078" y="6289366"/>
              <a:ext cx="6840" cy="314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1DD3F-4B61-2943-B95C-B7F69CC4BA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61078" y="6181366"/>
                <a:ext cx="11448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A7E890-B5EE-FB43-AE13-22A55A36DB87}"/>
                  </a:ext>
                </a:extLst>
              </p14:cNvPr>
              <p14:cNvContentPartPr/>
              <p14:nvPr/>
            </p14:nvContentPartPr>
            <p14:xfrm>
              <a:off x="4104798" y="6329326"/>
              <a:ext cx="25560" cy="321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A7E890-B5EE-FB43-AE13-22A55A36DB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51158" y="6221326"/>
                <a:ext cx="133200" cy="537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2098F7-5B02-894B-806C-B8E7B6BB91B9}"/>
              </a:ext>
            </a:extLst>
          </p:cNvPr>
          <p:cNvSpPr txBox="1"/>
          <p:nvPr/>
        </p:nvSpPr>
        <p:spPr>
          <a:xfrm>
            <a:off x="1567224" y="1303153"/>
            <a:ext cx="305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(target variable)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416B54-84D6-8146-802A-FF3274658DAB}"/>
              </a:ext>
            </a:extLst>
          </p:cNvPr>
          <p:cNvSpPr txBox="1"/>
          <p:nvPr/>
        </p:nvSpPr>
        <p:spPr>
          <a:xfrm>
            <a:off x="6549362" y="4069997"/>
            <a:ext cx="461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Visualizations (New Matplotlib 3D plots!)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E36497-7D94-8B43-AA8D-565B708EEA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30373" y="1703608"/>
            <a:ext cx="2760345" cy="19110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E79192-9A94-0B41-8CDF-D4190CCBCE55}"/>
              </a:ext>
            </a:extLst>
          </p:cNvPr>
          <p:cNvSpPr txBox="1"/>
          <p:nvPr/>
        </p:nvSpPr>
        <p:spPr>
          <a:xfrm>
            <a:off x="858564" y="3377766"/>
            <a:ext cx="110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Outliers!</a:t>
            </a:r>
          </a:p>
          <a:p>
            <a:pPr algn="ctr"/>
            <a:r>
              <a:rPr lang="en-US" dirty="0"/>
              <a:t>😮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9C2D730-F494-3D41-9367-77DE8A4C9CC5}"/>
              </a:ext>
            </a:extLst>
          </p:cNvPr>
          <p:cNvSpPr/>
          <p:nvPr/>
        </p:nvSpPr>
        <p:spPr>
          <a:xfrm>
            <a:off x="1251678" y="3052769"/>
            <a:ext cx="553161" cy="419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EEF3F09-465E-D549-9E88-B710439FDF7B}"/>
              </a:ext>
            </a:extLst>
          </p:cNvPr>
          <p:cNvSpPr/>
          <p:nvPr/>
        </p:nvSpPr>
        <p:spPr>
          <a:xfrm rot="8510898">
            <a:off x="3986978" y="2426348"/>
            <a:ext cx="553161" cy="419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D4930-E0B6-7E4B-836A-AB4EF1E44F87}"/>
              </a:ext>
            </a:extLst>
          </p:cNvPr>
          <p:cNvSpPr txBox="1"/>
          <p:nvPr/>
        </p:nvSpPr>
        <p:spPr>
          <a:xfrm>
            <a:off x="4490718" y="1932142"/>
            <a:ext cx="142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</a:t>
            </a:r>
          </a:p>
          <a:p>
            <a:pPr algn="ctr"/>
            <a:r>
              <a:rPr lang="en-US" dirty="0"/>
              <a:t>Distribution!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F5A098A-3C27-484B-928A-D8AEC80960F2}"/>
              </a:ext>
            </a:extLst>
          </p:cNvPr>
          <p:cNvSpPr/>
          <p:nvPr/>
        </p:nvSpPr>
        <p:spPr>
          <a:xfrm rot="8510898">
            <a:off x="5037635" y="3860261"/>
            <a:ext cx="553161" cy="419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71C17F-FF58-EB44-B79E-E5F0D3F5DDF4}"/>
              </a:ext>
            </a:extLst>
          </p:cNvPr>
          <p:cNvSpPr txBox="1"/>
          <p:nvPr/>
        </p:nvSpPr>
        <p:spPr>
          <a:xfrm>
            <a:off x="5251893" y="3680857"/>
            <a:ext cx="142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</a:t>
            </a:r>
          </a:p>
          <a:p>
            <a:pPr algn="ctr"/>
            <a:r>
              <a:rPr lang="en-US" dirty="0"/>
              <a:t>correlation</a:t>
            </a:r>
          </a:p>
          <a:p>
            <a:pPr algn="ctr"/>
            <a:r>
              <a:rPr lang="en-US" dirty="0"/>
              <a:t>😎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34028BE-DFAD-F94C-A928-0559363FD9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48079" y="4439329"/>
            <a:ext cx="2615188" cy="22805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D78BEC-B6FE-C04E-B4F5-FF5DBAAF3C89}"/>
              </a:ext>
            </a:extLst>
          </p:cNvPr>
          <p:cNvSpPr txBox="1"/>
          <p:nvPr/>
        </p:nvSpPr>
        <p:spPr>
          <a:xfrm>
            <a:off x="4623197" y="6179390"/>
            <a:ext cx="349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Correlation != causation</a:t>
            </a:r>
          </a:p>
        </p:txBody>
      </p:sp>
    </p:spTree>
    <p:extLst>
      <p:ext uri="{BB962C8B-B14F-4D97-AF65-F5344CB8AC3E}">
        <p14:creationId xmlns:p14="http://schemas.microsoft.com/office/powerpoint/2010/main" val="365159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9DDF-170A-B74C-BC7D-FEE0EC8B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66" y="566317"/>
            <a:ext cx="4574203" cy="973449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Continuous(16)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7764C3-A5A9-7A46-8285-9437DADDEADF}"/>
              </a:ext>
            </a:extLst>
          </p:cNvPr>
          <p:cNvSpPr txBox="1">
            <a:spLocks/>
          </p:cNvSpPr>
          <p:nvPr/>
        </p:nvSpPr>
        <p:spPr>
          <a:xfrm>
            <a:off x="6863712" y="723971"/>
            <a:ext cx="4142822" cy="9734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Categorical (17)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F80A8-BDBC-4F4C-B963-E1A4C47ED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070" y="1210695"/>
            <a:ext cx="1587500" cy="524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6510E-9AAC-5C4F-83DA-0175588EF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169" y="1176133"/>
            <a:ext cx="1511300" cy="5537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04EFE5-711A-A446-987F-F39FCF308D57}"/>
                  </a:ext>
                </a:extLst>
              </p14:cNvPr>
              <p14:cNvContentPartPr/>
              <p14:nvPr/>
            </p14:nvContentPartPr>
            <p14:xfrm>
              <a:off x="3058953" y="6214806"/>
              <a:ext cx="37548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04EFE5-711A-A446-987F-F39FCF308D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4953" y="6106806"/>
                <a:ext cx="48312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Microsoft Learn Student Ambassadors">
            <a:extLst>
              <a:ext uri="{FF2B5EF4-FFF2-40B4-BE49-F238E27FC236}">
                <a16:creationId xmlns:a16="http://schemas.microsoft.com/office/drawing/2014/main" id="{84A742D3-6BEC-C04D-9E9F-C429CB43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82" y="2079527"/>
            <a:ext cx="4109376" cy="2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63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udent-3500990_1920 | Instituto Universitario de Investigación Ortega y  Gasset">
            <a:extLst>
              <a:ext uri="{FF2B5EF4-FFF2-40B4-BE49-F238E27FC236}">
                <a16:creationId xmlns:a16="http://schemas.microsoft.com/office/drawing/2014/main" id="{2C71F3AB-9C31-C14C-81CD-EDCEBD64B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0" r="26730"/>
          <a:stretch/>
        </p:blipFill>
        <p:spPr bwMode="auto">
          <a:xfrm>
            <a:off x="6928338" y="10"/>
            <a:ext cx="52636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10">
            <a:extLst>
              <a:ext uri="{FF2B5EF4-FFF2-40B4-BE49-F238E27FC236}">
                <a16:creationId xmlns:a16="http://schemas.microsoft.com/office/drawing/2014/main" id="{28128757-84CF-4B7B-89A4-06E3A4C89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59DDF-170A-B74C-BC7D-FEE0EC8B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1494-A401-4549-8914-B2CC8391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874517"/>
            <a:ext cx="7285735" cy="46010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Goal</a:t>
            </a:r>
            <a:r>
              <a:rPr lang="en-US" sz="1400" dirty="0"/>
              <a:t>: Avoid overfitting or underfitting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Hypothesis 1 features: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G1</a:t>
            </a:r>
            <a:r>
              <a:rPr lang="en-US" sz="1400" dirty="0"/>
              <a:t>: first period grade (</a:t>
            </a:r>
            <a:r>
              <a:rPr lang="en-US" sz="1400" b="1" dirty="0"/>
              <a:t>continuous</a:t>
            </a:r>
            <a:r>
              <a:rPr lang="en-US" sz="1400" dirty="0"/>
              <a:t>: from 0 to 20) 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G2</a:t>
            </a:r>
            <a:r>
              <a:rPr lang="en-US" sz="1400" dirty="0"/>
              <a:t>: second period grade (</a:t>
            </a:r>
            <a:r>
              <a:rPr lang="en-US" sz="1400" b="1" dirty="0"/>
              <a:t>continuous</a:t>
            </a:r>
            <a:r>
              <a:rPr lang="en-US" sz="1400" dirty="0"/>
              <a:t> : from 0 to 20) 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Hypothesis 2 features: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absences</a:t>
            </a:r>
            <a:r>
              <a:rPr lang="en-US" sz="1400" dirty="0"/>
              <a:t> - number of school absences (</a:t>
            </a:r>
            <a:r>
              <a:rPr lang="en-US" sz="1400" b="1" dirty="0"/>
              <a:t>continuous </a:t>
            </a:r>
            <a:r>
              <a:rPr lang="en-US" sz="1400" dirty="0"/>
              <a:t>: from 0 to 93) 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study time</a:t>
            </a:r>
            <a:r>
              <a:rPr lang="en-US" sz="1400" dirty="0"/>
              <a:t> - weekly study time (</a:t>
            </a:r>
            <a:r>
              <a:rPr lang="en-US" sz="1400" b="1" dirty="0"/>
              <a:t>continuous </a:t>
            </a:r>
            <a:r>
              <a:rPr lang="en-US" sz="1400" dirty="0"/>
              <a:t>: 1 -&lt;2 hours, 2 - 2 to 5 hours) 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Hypothesis 3 features (highly correlated between them):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Mom education</a:t>
            </a:r>
            <a:r>
              <a:rPr lang="en-US" sz="1400" dirty="0"/>
              <a:t> - mother's education (</a:t>
            </a:r>
            <a:r>
              <a:rPr lang="en-US" sz="1400" b="1" dirty="0"/>
              <a:t>continuous</a:t>
            </a:r>
            <a:r>
              <a:rPr lang="en-US" sz="1400" dirty="0"/>
              <a:t>) 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Father education</a:t>
            </a:r>
            <a:r>
              <a:rPr lang="en-US" sz="1400" dirty="0"/>
              <a:t> - father's education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Hypothesis 4 additional categorical feature: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school</a:t>
            </a:r>
            <a:r>
              <a:rPr lang="en-US" sz="1400" dirty="0"/>
              <a:t> - student's school (binary: 'GP' - Gabriel Pereira or 'MS' - </a:t>
            </a:r>
            <a:r>
              <a:rPr lang="en-US" sz="1400" dirty="0" err="1"/>
              <a:t>Mousinho</a:t>
            </a:r>
            <a:r>
              <a:rPr lang="en-US" sz="1400" dirty="0"/>
              <a:t> da Silveira) </a:t>
            </a:r>
            <a:r>
              <a:rPr lang="en-US" sz="1400" b="1" dirty="0"/>
              <a:t>One hot encoding</a:t>
            </a:r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E84130BB-CB60-470A-BDAA-558B2F664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0899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9DDF-170A-B74C-BC7D-FEE0EC8B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 Gradient descent result</a:t>
            </a:r>
            <a:br>
              <a:rPr lang="en-US" dirty="0"/>
            </a:br>
            <a:r>
              <a:rPr lang="en-US" dirty="0"/>
              <a:t>(hypothesis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E2E3DE-AF39-934D-BEC8-17A2EFE151FB}"/>
                  </a:ext>
                </a:extLst>
              </p:cNvPr>
              <p:cNvSpPr txBox="1"/>
              <p:nvPr/>
            </p:nvSpPr>
            <p:spPr>
              <a:xfrm>
                <a:off x="3690383" y="2099931"/>
                <a:ext cx="48112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𝑦𝐼𝑛𝑡𝑒𝑟𝑐𝑒𝑝𝑡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E2E3DE-AF39-934D-BEC8-17A2EFE15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383" y="2099931"/>
                <a:ext cx="4811233" cy="276999"/>
              </a:xfrm>
              <a:prstGeom prst="rect">
                <a:avLst/>
              </a:prstGeom>
              <a:blipFill>
                <a:blip r:embed="rId2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FE164A-2EB3-FD4F-A5FA-A3F108CC1C62}"/>
                  </a:ext>
                </a:extLst>
              </p:cNvPr>
              <p:cNvSpPr txBox="1"/>
              <p:nvPr/>
            </p:nvSpPr>
            <p:spPr>
              <a:xfrm>
                <a:off x="3690383" y="3152001"/>
                <a:ext cx="48112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=0.1863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+0.9252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−1.4915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FE164A-2EB3-FD4F-A5FA-A3F108CC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383" y="3152001"/>
                <a:ext cx="4811233" cy="276999"/>
              </a:xfrm>
              <a:prstGeom prst="rect">
                <a:avLst/>
              </a:prstGeom>
              <a:blipFill>
                <a:blip r:embed="rId3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>
            <a:extLst>
              <a:ext uri="{FF2B5EF4-FFF2-40B4-BE49-F238E27FC236}">
                <a16:creationId xmlns:a16="http://schemas.microsoft.com/office/drawing/2014/main" id="{62D48EA2-8D44-CF4F-8837-4E4A94C3D5F6}"/>
              </a:ext>
            </a:extLst>
          </p:cNvPr>
          <p:cNvSpPr/>
          <p:nvPr/>
        </p:nvSpPr>
        <p:spPr>
          <a:xfrm rot="5400000">
            <a:off x="5747018" y="1846807"/>
            <a:ext cx="697960" cy="1758206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4C071-96FB-2641-9EFE-3B92F6E033F3}"/>
              </a:ext>
            </a:extLst>
          </p:cNvPr>
          <p:cNvSpPr txBox="1"/>
          <p:nvPr/>
        </p:nvSpPr>
        <p:spPr>
          <a:xfrm>
            <a:off x="5655011" y="246492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A37617-D344-DB4A-A682-69C5B4489760}"/>
                  </a:ext>
                </a:extLst>
              </p:cNvPr>
              <p:cNvSpPr txBox="1"/>
              <p:nvPr/>
            </p:nvSpPr>
            <p:spPr>
              <a:xfrm>
                <a:off x="3690383" y="3711461"/>
                <a:ext cx="48112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=0.106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+1.0260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−1.7707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A37617-D344-DB4A-A682-69C5B4489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383" y="3711461"/>
                <a:ext cx="4811233" cy="276999"/>
              </a:xfrm>
              <a:prstGeom prst="rect">
                <a:avLst/>
              </a:prstGeom>
              <a:blipFill>
                <a:blip r:embed="rId4"/>
                <a:stretch>
                  <a:fillRect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E215009-0560-0B4D-9BBB-E5578EE728AF}"/>
              </a:ext>
            </a:extLst>
          </p:cNvPr>
          <p:cNvSpPr txBox="1"/>
          <p:nvPr/>
        </p:nvSpPr>
        <p:spPr>
          <a:xfrm>
            <a:off x="5909087" y="335188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C0329CD-9709-AD47-99DF-5490FEF2DF5E}"/>
              </a:ext>
            </a:extLst>
          </p:cNvPr>
          <p:cNvSpPr/>
          <p:nvPr/>
        </p:nvSpPr>
        <p:spPr>
          <a:xfrm rot="10800000">
            <a:off x="8109322" y="3506111"/>
            <a:ext cx="697960" cy="660158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A3CB1-81C5-0846-841F-F6AAAFCB34DE}"/>
              </a:ext>
            </a:extLst>
          </p:cNvPr>
          <p:cNvSpPr txBox="1"/>
          <p:nvPr/>
        </p:nvSpPr>
        <p:spPr>
          <a:xfrm>
            <a:off x="8843453" y="3651524"/>
            <a:ext cx="15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 framework</a:t>
            </a:r>
          </a:p>
        </p:txBody>
      </p:sp>
      <p:pic>
        <p:nvPicPr>
          <p:cNvPr id="1026" name="Picture 2" descr="Gradient Descent | Interactive Chaos">
            <a:extLst>
              <a:ext uri="{FF2B5EF4-FFF2-40B4-BE49-F238E27FC236}">
                <a16:creationId xmlns:a16="http://schemas.microsoft.com/office/drawing/2014/main" id="{1F7FC30D-14AA-7D48-AEE9-7DB175F16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492" y="4469091"/>
            <a:ext cx="2320674" cy="221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58A400-0618-6D49-B836-6A8B698E4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873" y="3033214"/>
            <a:ext cx="3054799" cy="3216049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B7FF2EA5-8420-0D44-BD00-AB5E9B442C1C}"/>
              </a:ext>
            </a:extLst>
          </p:cNvPr>
          <p:cNvSpPr/>
          <p:nvPr/>
        </p:nvSpPr>
        <p:spPr>
          <a:xfrm rot="10800000">
            <a:off x="8103556" y="2940284"/>
            <a:ext cx="697960" cy="660158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E7617-7EA3-7441-BE86-A294AFD8EA6E}"/>
              </a:ext>
            </a:extLst>
          </p:cNvPr>
          <p:cNvSpPr txBox="1"/>
          <p:nvPr/>
        </p:nvSpPr>
        <p:spPr>
          <a:xfrm>
            <a:off x="8843453" y="30748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2173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59DDF-170A-B74C-BC7D-FEE0EC8B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spc="800">
                <a:solidFill>
                  <a:srgbClr val="2A1A00"/>
                </a:solidFill>
              </a:rPr>
              <a:t>Decision tree regression</a:t>
            </a:r>
          </a:p>
        </p:txBody>
      </p:sp>
      <p:pic>
        <p:nvPicPr>
          <p:cNvPr id="15" name="Picture 2" descr="Decision Tree Regression in 6 Steps with Python | by Samet Girgin |  PursuitData | Medium">
            <a:extLst>
              <a:ext uri="{FF2B5EF4-FFF2-40B4-BE49-F238E27FC236}">
                <a16:creationId xmlns:a16="http://schemas.microsoft.com/office/drawing/2014/main" id="{6179E7A4-E91E-304D-B8D1-CD183A7CC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852" y="134818"/>
            <a:ext cx="4695443" cy="311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0B23B8-4944-F74F-AA8C-A0BD75FA9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029" y="3245548"/>
            <a:ext cx="5247386" cy="30367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B8F4E-BD07-B24C-BE14-AD67A7EEA757}"/>
              </a:ext>
            </a:extLst>
          </p:cNvPr>
          <p:cNvSpPr txBox="1"/>
          <p:nvPr/>
        </p:nvSpPr>
        <p:spPr>
          <a:xfrm>
            <a:off x="5609590" y="6356278"/>
            <a:ext cx="545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HUGE advantage</a:t>
            </a:r>
            <a:r>
              <a:rPr lang="en-US" dirty="0"/>
              <a:t>: no feature scaling needed!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5530263-F055-E941-BB02-310CA14D4B43}"/>
              </a:ext>
            </a:extLst>
          </p:cNvPr>
          <p:cNvSpPr/>
          <p:nvPr/>
        </p:nvSpPr>
        <p:spPr>
          <a:xfrm rot="10800000">
            <a:off x="9581023" y="4688235"/>
            <a:ext cx="697960" cy="660158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D29EE-7755-2640-A82A-048FCF33C7D8}"/>
              </a:ext>
            </a:extLst>
          </p:cNvPr>
          <p:cNvSpPr txBox="1"/>
          <p:nvPr/>
        </p:nvSpPr>
        <p:spPr>
          <a:xfrm>
            <a:off x="10295126" y="4702063"/>
            <a:ext cx="1359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split</a:t>
            </a:r>
          </a:p>
          <a:p>
            <a:r>
              <a:rPr lang="en-US" dirty="0"/>
              <a:t>optimally?</a:t>
            </a:r>
          </a:p>
          <a:p>
            <a:r>
              <a:rPr lang="en-US" dirty="0"/>
              <a:t>Entropy!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BE2A46A0-1724-BA45-9E8C-7533C76E13F4}"/>
              </a:ext>
            </a:extLst>
          </p:cNvPr>
          <p:cNvSpPr/>
          <p:nvPr/>
        </p:nvSpPr>
        <p:spPr>
          <a:xfrm rot="19804106">
            <a:off x="5848998" y="5018314"/>
            <a:ext cx="697960" cy="660158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CF9150-822D-2149-ABFA-052DAA1C7C4C}"/>
              </a:ext>
            </a:extLst>
          </p:cNvPr>
          <p:cNvSpPr txBox="1"/>
          <p:nvPr/>
        </p:nvSpPr>
        <p:spPr>
          <a:xfrm>
            <a:off x="4895548" y="5379000"/>
            <a:ext cx="93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Average</a:t>
            </a:r>
          </a:p>
          <a:p>
            <a:pPr algn="ctr"/>
            <a:r>
              <a:rPr lang="en-US" dirty="0"/>
              <a:t>of </a:t>
            </a:r>
            <a:r>
              <a:rPr lang="en-US" dirty="0" err="1"/>
              <a:t>ys</a:t>
            </a:r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77B40F0-9A8E-1D48-B074-0A625DAD2DA1}"/>
              </a:ext>
            </a:extLst>
          </p:cNvPr>
          <p:cNvSpPr/>
          <p:nvPr/>
        </p:nvSpPr>
        <p:spPr>
          <a:xfrm rot="10800000">
            <a:off x="8792591" y="-51533"/>
            <a:ext cx="697960" cy="660158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6908E8-4684-BE41-889A-DA5FCCDA1EBE}"/>
              </a:ext>
            </a:extLst>
          </p:cNvPr>
          <p:cNvSpPr txBox="1"/>
          <p:nvPr/>
        </p:nvSpPr>
        <p:spPr>
          <a:xfrm>
            <a:off x="9510777" y="13239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B8DD627-EF3E-234E-A06B-1EDDE3B74FDE}"/>
              </a:ext>
            </a:extLst>
          </p:cNvPr>
          <p:cNvSpPr/>
          <p:nvPr/>
        </p:nvSpPr>
        <p:spPr>
          <a:xfrm rot="10800000">
            <a:off x="10492295" y="1930323"/>
            <a:ext cx="697960" cy="660158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27EC8F-C91B-0948-B3B7-F3252C86944D}"/>
              </a:ext>
            </a:extLst>
          </p:cNvPr>
          <p:cNvSpPr txBox="1"/>
          <p:nvPr/>
        </p:nvSpPr>
        <p:spPr>
          <a:xfrm>
            <a:off x="11266530" y="20757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Leafs</a:t>
            </a:r>
            <a:endParaRPr lang="en-US" dirty="0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0980319-6762-B645-B5A4-EF6ABFCFF87D}"/>
              </a:ext>
            </a:extLst>
          </p:cNvPr>
          <p:cNvSpPr/>
          <p:nvPr/>
        </p:nvSpPr>
        <p:spPr>
          <a:xfrm rot="10800000">
            <a:off x="9930003" y="1021828"/>
            <a:ext cx="697960" cy="660158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3B61F5-104F-AB44-87E4-DCF6FDF1F5F5}"/>
              </a:ext>
            </a:extLst>
          </p:cNvPr>
          <p:cNvSpPr txBox="1"/>
          <p:nvPr/>
        </p:nvSpPr>
        <p:spPr>
          <a:xfrm>
            <a:off x="10757238" y="1136185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  <a:p>
            <a:r>
              <a:rPr lang="en-US" dirty="0"/>
              <a:t>(x1, x2, ...)</a:t>
            </a:r>
          </a:p>
        </p:txBody>
      </p:sp>
    </p:spTree>
    <p:extLst>
      <p:ext uri="{BB962C8B-B14F-4D97-AF65-F5344CB8AC3E}">
        <p14:creationId xmlns:p14="http://schemas.microsoft.com/office/powerpoint/2010/main" val="410418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C71C-A772-D843-884A-BDA2D66C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Framework models comparison Results</a:t>
            </a:r>
            <a:br>
              <a:rPr lang="en-US" sz="4000" dirty="0"/>
            </a:br>
            <a:r>
              <a:rPr lang="en-US" sz="4000" dirty="0"/>
              <a:t>MSE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32E89-719F-1847-96C9-07F4ED556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50948"/>
              </p:ext>
            </p:extLst>
          </p:nvPr>
        </p:nvGraphicFramePr>
        <p:xfrm>
          <a:off x="1685494" y="1531475"/>
          <a:ext cx="8821011" cy="4944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3160">
                  <a:extLst>
                    <a:ext uri="{9D8B030D-6E8A-4147-A177-3AD203B41FA5}">
                      <a16:colId xmlns:a16="http://schemas.microsoft.com/office/drawing/2014/main" val="2412022872"/>
                    </a:ext>
                  </a:extLst>
                </a:gridCol>
                <a:gridCol w="2510141">
                  <a:extLst>
                    <a:ext uri="{9D8B030D-6E8A-4147-A177-3AD203B41FA5}">
                      <a16:colId xmlns:a16="http://schemas.microsoft.com/office/drawing/2014/main" val="623564585"/>
                    </a:ext>
                  </a:extLst>
                </a:gridCol>
                <a:gridCol w="2308855">
                  <a:extLst>
                    <a:ext uri="{9D8B030D-6E8A-4147-A177-3AD203B41FA5}">
                      <a16:colId xmlns:a16="http://schemas.microsoft.com/office/drawing/2014/main" val="3665108728"/>
                    </a:ext>
                  </a:extLst>
                </a:gridCol>
                <a:gridCol w="2308855">
                  <a:extLst>
                    <a:ext uri="{9D8B030D-6E8A-4147-A177-3AD203B41FA5}">
                      <a16:colId xmlns:a16="http://schemas.microsoft.com/office/drawing/2014/main" val="2330249624"/>
                    </a:ext>
                  </a:extLst>
                </a:gridCol>
              </a:tblGrid>
              <a:tr h="988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set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Descent</a:t>
                      </a:r>
                    </a:p>
                    <a:p>
                      <a:pPr algn="ctr"/>
                      <a:r>
                        <a:rPr lang="en-US" dirty="0"/>
                        <a:t>(Hypothesis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Framework LR</a:t>
                      </a:r>
                    </a:p>
                    <a:p>
                      <a:pPr algn="ctr"/>
                      <a:r>
                        <a:rPr lang="en-US" dirty="0"/>
                        <a:t>(Hypothesis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  <a:p>
                      <a:pPr algn="ctr"/>
                      <a:r>
                        <a:rPr lang="en-US" dirty="0"/>
                        <a:t>(Hypothesis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16489"/>
                  </a:ext>
                </a:extLst>
              </a:tr>
              <a:tr h="988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6.62088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7.6364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65995"/>
                  </a:ext>
                </a:extLst>
              </a:tr>
              <a:tr h="988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37727"/>
                  </a:ext>
                </a:extLst>
              </a:tr>
              <a:tr h="988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6.6835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554762"/>
                  </a:ext>
                </a:extLst>
              </a:tr>
              <a:tr h="988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6.5569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3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85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8FE81-C5CF-0949-9C7D-67524619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66E263B-C3D4-4A4C-B8A5-719FD19FF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23597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619588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783</TotalTime>
  <Words>546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American Typewriter</vt:lpstr>
      <vt:lpstr>Arial</vt:lpstr>
      <vt:lpstr>Cambria Math</vt:lpstr>
      <vt:lpstr>Gill Sans MT</vt:lpstr>
      <vt:lpstr>Impact</vt:lpstr>
      <vt:lpstr>Badge</vt:lpstr>
      <vt:lpstr>Grade performace prediction</vt:lpstr>
      <vt:lpstr>Implementations</vt:lpstr>
      <vt:lpstr>Exploratory Data Analysis</vt:lpstr>
      <vt:lpstr>Continuous(16)</vt:lpstr>
      <vt:lpstr>Feature engineering</vt:lpstr>
      <vt:lpstr>Hand Gradient descent result (hypothesis 1)</vt:lpstr>
      <vt:lpstr>Decision tree regression</vt:lpstr>
      <vt:lpstr>Framework models comparison Results MSE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performace prediction</dc:title>
  <dc:creator>Ricardo Antonio Vázquez Rodríguez</dc:creator>
  <cp:lastModifiedBy>Ricardo Antonio Vázquez Rodríguez</cp:lastModifiedBy>
  <cp:revision>6</cp:revision>
  <dcterms:created xsi:type="dcterms:W3CDTF">2021-09-22T02:56:56Z</dcterms:created>
  <dcterms:modified xsi:type="dcterms:W3CDTF">2021-09-22T18:11:32Z</dcterms:modified>
</cp:coreProperties>
</file>