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5"/>
    <p:restoredTop sz="96197"/>
  </p:normalViewPr>
  <p:slideViewPr>
    <p:cSldViewPr snapToGrid="0" snapToObjects="1">
      <p:cViewPr varScale="1">
        <p:scale>
          <a:sx n="89" d="100"/>
          <a:sy n="89" d="100"/>
        </p:scale>
        <p:origin x="1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34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16383,'56'0'0,"-9"0"0,-37 0 0,2 0 0,9 0 0,-9 0 0,9 0 0,-3 0 0,-8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35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16383,'59'0'0,"-5"0"0,-16 0 0,6 0 0,-14 0 0,17 0 0,-17 0 0,14 0 0,-6 0 0,-5 0 0,4 0 0,-13 0 0,7 0 0,-12 0 0,6 0 0,-9 0 0,2 0 0,-4 0 0,-1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37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16383,'74'0'0,"-17"0"0,-21 0 0,-7 0 0,9 0 0,0 0 0,-5 0 0,-5 0 0,-6 0 0,2 0 0,-11 0 0,6 0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51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16383,'0'61'0,"0"1"0,0-10 0,0-15 0,0 16 0,0-22 0,0 18 0,0-2 0,0-7 0,0-1 0,0-16 0,0 3 0,0-7 0,3 3 0,-3-5 0,6 1 0,-6 0 0,6 0 0,-6-4 0,3 8 0,-3-10 0,0 9 0,0-5 0,0-2 0,0 5 0,0-5 0,0 3 0,0-2 0,0-1 0,0 2 0,0-1 0,-4 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3:21:55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71 0 16383,'0'42'0,"0"-6"0,0-18 0,0 0 0,0 0 0,0-1 0,0 13 0,0-9 0,0 9 0,0-13 0,0 1 0,0 0 0,0 0 0,0-4 0,0 1 0,0 0 0,0 2 0,0-1 0,0 0 0,0-2 0,0 3 0,-3 4 0,3-5 0,-2 6 0,2-11 0,0 6 0,-3-3 0,2 4 0,-1-4 0,-1 3 0,2 2 0,-4 0 0,4 0 0,-1-2 0,-1-6 0,1 10 0,-1-5 0,-2 3 0,5 2 0,-5-9 0,5 6 0,-5 0 0,2-5 0,-3 9 0,3-11 0,-1 9 0,1-5 0,0 0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2T05:10:41.8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1042 0 16383,'-94'0'0,"0"0"0,40 0 0,0 0 0,-1 0 0,-1 0 0,-7 0 0,3 0 0,-17 0 0,-22 0 0,47 0 0,-21 0 0,4 0 0,23 0 0,2 0 0,18 0 0,13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pursuitnotes/decision-tree-regression-in-6-steps-with-python-1a1c5aa2ee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3A9E-EE26-334C-803A-6469AA29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413" y="1492468"/>
            <a:ext cx="8506911" cy="3454369"/>
          </a:xfrm>
        </p:spPr>
        <p:txBody>
          <a:bodyPr/>
          <a:lstStyle/>
          <a:p>
            <a:r>
              <a:rPr lang="en-US" sz="6000" dirty="0"/>
              <a:t>Grade</a:t>
            </a:r>
            <a:br>
              <a:rPr lang="en-US" sz="6000" dirty="0"/>
            </a:br>
            <a:r>
              <a:rPr lang="en-US" sz="6000" dirty="0" err="1"/>
              <a:t>performace</a:t>
            </a:r>
            <a:br>
              <a:rPr lang="en-US" sz="6000" dirty="0"/>
            </a:br>
            <a:r>
              <a:rPr lang="en-US" sz="6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3280-7425-0A45-8B30-8529864A2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1" y="5989706"/>
            <a:ext cx="10905138" cy="8682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r. Antonio Vazquez Rodriguez</a:t>
            </a:r>
          </a:p>
          <a:p>
            <a:endParaRPr lang="en-US" dirty="0"/>
          </a:p>
          <a:p>
            <a:r>
              <a:rPr lang="en-US" dirty="0"/>
              <a:t>Data set: </a:t>
            </a:r>
            <a:r>
              <a:rPr lang="en-US" dirty="0">
                <a:hlinkClick r:id="rId2"/>
              </a:rPr>
              <a:t>https://archive.ics.uci.edu/ml/datasets/Student+Performance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wards for Student Grades">
            <a:extLst>
              <a:ext uri="{FF2B5EF4-FFF2-40B4-BE49-F238E27FC236}">
                <a16:creationId xmlns:a16="http://schemas.microsoft.com/office/drawing/2014/main" id="{4B02EF8E-AC4F-EE44-930E-58DAC3FAA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95" y="3996531"/>
            <a:ext cx="3511550" cy="234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E22B4-CC54-304E-A354-B257715B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6F3B-8F6E-774A-B695-8AD2D8A0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942"/>
            <a:ext cx="10178322" cy="2459419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 notebook </a:t>
            </a:r>
            <a:r>
              <a:rPr lang="en-US" dirty="0"/>
              <a:t>(</a:t>
            </a:r>
            <a:r>
              <a:rPr lang="en-US" dirty="0" err="1"/>
              <a:t>students.ipynb</a:t>
            </a:r>
            <a:r>
              <a:rPr lang="en-US" dirty="0"/>
              <a:t>)</a:t>
            </a:r>
          </a:p>
          <a:p>
            <a:r>
              <a:rPr lang="en-US" b="1" dirty="0"/>
              <a:t>Transformation of categorical values using </a:t>
            </a:r>
            <a:r>
              <a:rPr lang="en-US" b="1" dirty="0" err="1"/>
              <a:t>sklearn</a:t>
            </a:r>
            <a:r>
              <a:rPr lang="en-US" b="1" dirty="0"/>
              <a:t> one hot encoder</a:t>
            </a:r>
          </a:p>
          <a:p>
            <a:r>
              <a:rPr lang="en-US" b="1" dirty="0"/>
              <a:t>Multiple Linear Regression Model </a:t>
            </a:r>
            <a:r>
              <a:rPr lang="en-US" dirty="0"/>
              <a:t>(</a:t>
            </a:r>
            <a:r>
              <a:rPr lang="en-US" dirty="0" err="1"/>
              <a:t>regressionByHandMultipleVariables.py</a:t>
            </a:r>
            <a:r>
              <a:rPr lang="en-US" dirty="0"/>
              <a:t>)</a:t>
            </a:r>
          </a:p>
          <a:p>
            <a:r>
              <a:rPr lang="en-US" b="1" dirty="0"/>
              <a:t>Comparison with LR model from </a:t>
            </a:r>
            <a:r>
              <a:rPr lang="en-US" b="1" dirty="0" err="1"/>
              <a:t>sklearn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frameworkLR.py</a:t>
            </a:r>
            <a:r>
              <a:rPr lang="en-US" dirty="0"/>
              <a:t>)</a:t>
            </a:r>
          </a:p>
          <a:p>
            <a:r>
              <a:rPr lang="en-US" b="1" dirty="0" err="1"/>
              <a:t>Decission</a:t>
            </a:r>
            <a:r>
              <a:rPr lang="en-US" b="1" dirty="0"/>
              <a:t> tree regression performance comparison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EB3691-1311-784F-9780-0DAC92CDACA4}"/>
              </a:ext>
            </a:extLst>
          </p:cNvPr>
          <p:cNvSpPr txBox="1">
            <a:spLocks/>
          </p:cNvSpPr>
          <p:nvPr/>
        </p:nvSpPr>
        <p:spPr>
          <a:xfrm>
            <a:off x="3481922" y="3865504"/>
            <a:ext cx="10178322" cy="86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B766D3-9B58-6A45-97DD-08E7680E5B97}"/>
              </a:ext>
            </a:extLst>
          </p:cNvPr>
          <p:cNvSpPr txBox="1">
            <a:spLocks/>
          </p:cNvSpPr>
          <p:nvPr/>
        </p:nvSpPr>
        <p:spPr>
          <a:xfrm>
            <a:off x="3481922" y="4979237"/>
            <a:ext cx="10178322" cy="13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Independent term: </a:t>
            </a:r>
            <a:r>
              <a:rPr lang="en-US" b="1" dirty="0"/>
              <a:t>G3 (</a:t>
            </a:r>
            <a:r>
              <a:rPr lang="en-US" dirty="0"/>
              <a:t>final grade</a:t>
            </a:r>
            <a:r>
              <a:rPr lang="en-US" b="1" dirty="0"/>
              <a:t>)</a:t>
            </a:r>
          </a:p>
          <a:p>
            <a:pPr algn="ctr"/>
            <a:r>
              <a:rPr lang="en-US" dirty="0"/>
              <a:t>Dependent terms : </a:t>
            </a:r>
            <a:r>
              <a:rPr lang="en-US" b="1" dirty="0">
                <a:latin typeface="American Typewriter" panose="02090604020004020304" pitchFamily="18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05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03D1-3633-D240-BFAD-0161E6FB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E103-C4CC-0840-8319-433782FC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63" y="1744677"/>
            <a:ext cx="4686667" cy="2205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B702-FDCF-2840-A949-B5BA457ACC34}"/>
              </a:ext>
            </a:extLst>
          </p:cNvPr>
          <p:cNvSpPr txBox="1"/>
          <p:nvPr/>
        </p:nvSpPr>
        <p:spPr>
          <a:xfrm>
            <a:off x="1651072" y="3680857"/>
            <a:ext cx="233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9F0FD-29D6-B74E-8A7A-D018BC831998}"/>
              </a:ext>
            </a:extLst>
          </p:cNvPr>
          <p:cNvSpPr txBox="1"/>
          <p:nvPr/>
        </p:nvSpPr>
        <p:spPr>
          <a:xfrm>
            <a:off x="6549363" y="1303153"/>
            <a:ext cx="396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relationships (scatterplot matrix)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ECEF5-8C7D-5C4D-B135-FCDA4068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3" y="4182671"/>
            <a:ext cx="3498997" cy="25821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7233AD-243E-0743-A6EC-AB87DA26BF0E}"/>
                  </a:ext>
                </a:extLst>
              </p14:cNvPr>
              <p14:cNvContentPartPr/>
              <p14:nvPr/>
            </p14:nvContentPartPr>
            <p14:xfrm>
              <a:off x="4542198" y="6339046"/>
              <a:ext cx="810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7233AD-243E-0743-A6EC-AB87DA26BF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8198" y="6231406"/>
                <a:ext cx="188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42BBE2-62FF-874B-BE59-7863747FF850}"/>
                  </a:ext>
                </a:extLst>
              </p14:cNvPr>
              <p14:cNvContentPartPr/>
              <p14:nvPr/>
            </p14:nvContentPartPr>
            <p14:xfrm>
              <a:off x="4263558" y="6316726"/>
              <a:ext cx="2271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42BBE2-62FF-874B-BE59-7863747FF8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558" y="6209086"/>
                <a:ext cx="334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76E012-481F-F34F-A41C-08C4E4D89491}"/>
                  </a:ext>
                </a:extLst>
              </p14:cNvPr>
              <p14:cNvContentPartPr/>
              <p14:nvPr/>
            </p14:nvContentPartPr>
            <p14:xfrm>
              <a:off x="4989678" y="4272646"/>
              <a:ext cx="1508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76E012-481F-F34F-A41C-08C4E4D894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5678" y="4164646"/>
                <a:ext cx="25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81DD3F-4B61-2943-B95C-B7F69CC4BAEA}"/>
                  </a:ext>
                </a:extLst>
              </p14:cNvPr>
              <p14:cNvContentPartPr/>
              <p14:nvPr/>
            </p14:nvContentPartPr>
            <p14:xfrm>
              <a:off x="3015078" y="6289366"/>
              <a:ext cx="6840" cy="31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1DD3F-4B61-2943-B95C-B7F69CC4BA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1078" y="6181366"/>
                <a:ext cx="1144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A7E890-B5EE-FB43-AE13-22A55A36DB87}"/>
                  </a:ext>
                </a:extLst>
              </p14:cNvPr>
              <p14:cNvContentPartPr/>
              <p14:nvPr/>
            </p14:nvContentPartPr>
            <p14:xfrm>
              <a:off x="4104798" y="6329326"/>
              <a:ext cx="25560" cy="32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A7E890-B5EE-FB43-AE13-22A55A36D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1158" y="6221326"/>
                <a:ext cx="133200" cy="537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2098F7-5B02-894B-806C-B8E7B6BB91B9}"/>
              </a:ext>
            </a:extLst>
          </p:cNvPr>
          <p:cNvSpPr txBox="1"/>
          <p:nvPr/>
        </p:nvSpPr>
        <p:spPr>
          <a:xfrm>
            <a:off x="1567224" y="1303153"/>
            <a:ext cx="305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(target variable)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16B54-84D6-8146-802A-FF3274658DAB}"/>
              </a:ext>
            </a:extLst>
          </p:cNvPr>
          <p:cNvSpPr txBox="1"/>
          <p:nvPr/>
        </p:nvSpPr>
        <p:spPr>
          <a:xfrm>
            <a:off x="6549362" y="4069997"/>
            <a:ext cx="461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Visualizations (New Matplotlib 3D plots!)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36497-7D94-8B43-AA8D-565B708EEA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0373" y="1703608"/>
            <a:ext cx="2760345" cy="19110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E79192-9A94-0B41-8CDF-D4190CCBCE55}"/>
              </a:ext>
            </a:extLst>
          </p:cNvPr>
          <p:cNvSpPr txBox="1"/>
          <p:nvPr/>
        </p:nvSpPr>
        <p:spPr>
          <a:xfrm>
            <a:off x="858564" y="3377766"/>
            <a:ext cx="110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Outliers!</a:t>
            </a:r>
          </a:p>
          <a:p>
            <a:pPr algn="ctr"/>
            <a:r>
              <a:rPr lang="en-US" dirty="0"/>
              <a:t>😮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9C2D730-F494-3D41-9367-77DE8A4C9CC5}"/>
              </a:ext>
            </a:extLst>
          </p:cNvPr>
          <p:cNvSpPr/>
          <p:nvPr/>
        </p:nvSpPr>
        <p:spPr>
          <a:xfrm>
            <a:off x="1251678" y="3052769"/>
            <a:ext cx="553161" cy="4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EEF3F09-465E-D549-9E88-B710439FDF7B}"/>
              </a:ext>
            </a:extLst>
          </p:cNvPr>
          <p:cNvSpPr/>
          <p:nvPr/>
        </p:nvSpPr>
        <p:spPr>
          <a:xfrm rot="8510898">
            <a:off x="3986978" y="2426348"/>
            <a:ext cx="553161" cy="4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D4930-E0B6-7E4B-836A-AB4EF1E44F87}"/>
              </a:ext>
            </a:extLst>
          </p:cNvPr>
          <p:cNvSpPr txBox="1"/>
          <p:nvPr/>
        </p:nvSpPr>
        <p:spPr>
          <a:xfrm>
            <a:off x="4490718" y="1932142"/>
            <a:ext cx="142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  <a:p>
            <a:pPr algn="ctr"/>
            <a:r>
              <a:rPr lang="en-US" dirty="0"/>
              <a:t>Distribution!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5A098A-3C27-484B-928A-D8AEC80960F2}"/>
              </a:ext>
            </a:extLst>
          </p:cNvPr>
          <p:cNvSpPr/>
          <p:nvPr/>
        </p:nvSpPr>
        <p:spPr>
          <a:xfrm rot="8510898">
            <a:off x="5037635" y="3860261"/>
            <a:ext cx="553161" cy="41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71C17F-FF58-EB44-B79E-E5F0D3F5DDF4}"/>
              </a:ext>
            </a:extLst>
          </p:cNvPr>
          <p:cNvSpPr txBox="1"/>
          <p:nvPr/>
        </p:nvSpPr>
        <p:spPr>
          <a:xfrm>
            <a:off x="5251893" y="3680857"/>
            <a:ext cx="142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</a:t>
            </a:r>
          </a:p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😎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34028BE-DFAD-F94C-A928-0559363FD9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8079" y="4439329"/>
            <a:ext cx="2615188" cy="22805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D78BEC-B6FE-C04E-B4F5-FF5DBAAF3C89}"/>
              </a:ext>
            </a:extLst>
          </p:cNvPr>
          <p:cNvSpPr txBox="1"/>
          <p:nvPr/>
        </p:nvSpPr>
        <p:spPr>
          <a:xfrm>
            <a:off x="4623197" y="6179390"/>
            <a:ext cx="349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Correlation != causation</a:t>
            </a:r>
          </a:p>
        </p:txBody>
      </p:sp>
    </p:spTree>
    <p:extLst>
      <p:ext uri="{BB962C8B-B14F-4D97-AF65-F5344CB8AC3E}">
        <p14:creationId xmlns:p14="http://schemas.microsoft.com/office/powerpoint/2010/main" val="365159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66" y="566317"/>
            <a:ext cx="4574203" cy="97344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Continuous(16)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7764C3-A5A9-7A46-8285-9437DADDEADF}"/>
              </a:ext>
            </a:extLst>
          </p:cNvPr>
          <p:cNvSpPr txBox="1">
            <a:spLocks/>
          </p:cNvSpPr>
          <p:nvPr/>
        </p:nvSpPr>
        <p:spPr>
          <a:xfrm>
            <a:off x="6863712" y="723971"/>
            <a:ext cx="4142822" cy="97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Categorical (17)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F80A8-BDBC-4F4C-B963-E1A4C47E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70" y="1210695"/>
            <a:ext cx="1587500" cy="52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510E-9AAC-5C4F-83DA-0175588E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69" y="1176133"/>
            <a:ext cx="1511300" cy="5537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04EFE5-711A-A446-987F-F39FCF308D57}"/>
                  </a:ext>
                </a:extLst>
              </p14:cNvPr>
              <p14:cNvContentPartPr/>
              <p14:nvPr/>
            </p14:nvContentPartPr>
            <p14:xfrm>
              <a:off x="3058953" y="6214806"/>
              <a:ext cx="37548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04EFE5-711A-A446-987F-F39FCF308D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4953" y="6106806"/>
                <a:ext cx="4831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Microsoft Learn Student Ambassadors">
            <a:extLst>
              <a:ext uri="{FF2B5EF4-FFF2-40B4-BE49-F238E27FC236}">
                <a16:creationId xmlns:a16="http://schemas.microsoft.com/office/drawing/2014/main" id="{84A742D3-6BEC-C04D-9E9F-C429CB43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82" y="2079527"/>
            <a:ext cx="4109376" cy="2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udent-3500990_1920 | Instituto Universitario de Investigación Ortega y  Gasset">
            <a:extLst>
              <a:ext uri="{FF2B5EF4-FFF2-40B4-BE49-F238E27FC236}">
                <a16:creationId xmlns:a16="http://schemas.microsoft.com/office/drawing/2014/main" id="{2C71F3AB-9C31-C14C-81CD-EDCEBD64B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r="26730"/>
          <a:stretch/>
        </p:blipFill>
        <p:spPr bwMode="auto">
          <a:xfrm>
            <a:off x="6928338" y="10"/>
            <a:ext cx="52636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0">
            <a:extLst>
              <a:ext uri="{FF2B5EF4-FFF2-40B4-BE49-F238E27FC236}">
                <a16:creationId xmlns:a16="http://schemas.microsoft.com/office/drawing/2014/main" id="{28128757-84CF-4B7B-89A4-06E3A4C8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494-A401-4549-8914-B2CC8391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74517"/>
            <a:ext cx="7285735" cy="41896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Goal</a:t>
            </a:r>
            <a:r>
              <a:rPr lang="en-US" sz="1400" dirty="0"/>
              <a:t>: Avoid overfitting or underfitting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Hypothesis 1 features: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G1</a:t>
            </a:r>
            <a:r>
              <a:rPr lang="en-US" sz="1400" dirty="0"/>
              <a:t>: first period grade (</a:t>
            </a:r>
            <a:r>
              <a:rPr lang="en-US" sz="1400" b="1" dirty="0"/>
              <a:t>continuous</a:t>
            </a:r>
            <a:r>
              <a:rPr lang="en-US" sz="1400" dirty="0"/>
              <a:t>: from 0 to 20) 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G2</a:t>
            </a:r>
            <a:r>
              <a:rPr lang="en-US" sz="1400" dirty="0"/>
              <a:t>: second period grade (</a:t>
            </a:r>
            <a:r>
              <a:rPr lang="en-US" sz="1400" b="1" dirty="0"/>
              <a:t>continuous</a:t>
            </a:r>
            <a:r>
              <a:rPr lang="en-US" sz="1400" dirty="0"/>
              <a:t> : from 0 to 20) 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Hypothesis 2 features: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absences</a:t>
            </a:r>
            <a:r>
              <a:rPr lang="en-US" sz="1400" dirty="0"/>
              <a:t> - number of school absences (</a:t>
            </a:r>
            <a:r>
              <a:rPr lang="en-US" sz="1400" b="1" dirty="0"/>
              <a:t>continuous </a:t>
            </a:r>
            <a:r>
              <a:rPr lang="en-US" sz="1400" dirty="0"/>
              <a:t>: from 0 to 93) 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study time</a:t>
            </a:r>
            <a:r>
              <a:rPr lang="en-US" sz="1400" dirty="0"/>
              <a:t> - weekly study time (</a:t>
            </a:r>
            <a:r>
              <a:rPr lang="en-US" sz="1400" b="1" dirty="0"/>
              <a:t>continuous </a:t>
            </a:r>
            <a:r>
              <a:rPr lang="en-US" sz="1400" dirty="0"/>
              <a:t>: 1 -&lt;2 hours, 2 - 2 to 5 hours) 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Hypothesis 3 features (highly correlated between them):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Mom education</a:t>
            </a:r>
            <a:r>
              <a:rPr lang="en-US" sz="1400" dirty="0"/>
              <a:t> - mother's education (</a:t>
            </a:r>
            <a:r>
              <a:rPr lang="en-US" sz="1400" b="1" dirty="0"/>
              <a:t>continuous</a:t>
            </a:r>
            <a:r>
              <a:rPr lang="en-US" sz="1400" dirty="0"/>
              <a:t>) 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Father education</a:t>
            </a:r>
            <a:r>
              <a:rPr lang="en-US" sz="1400" dirty="0"/>
              <a:t> - father's education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Hypothesis 4 additional categorical feature: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Sex</a:t>
            </a:r>
            <a:r>
              <a:rPr lang="en-US" sz="1400" dirty="0"/>
              <a:t>: student's sex (binary: 'F' - female or 'M' - male) </a:t>
            </a:r>
            <a:r>
              <a:rPr lang="en-US" sz="1400" b="1" dirty="0"/>
              <a:t>One hot encoding</a:t>
            </a:r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84130BB-CB60-470A-BDAA-558B2F664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899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 Gradient descent result</a:t>
            </a:r>
            <a:br>
              <a:rPr lang="en-US" dirty="0"/>
            </a:br>
            <a:r>
              <a:rPr lang="en-US" dirty="0"/>
              <a:t>(hypothesis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2E3DE-AF39-934D-BEC8-17A2EFE151FB}"/>
                  </a:ext>
                </a:extLst>
              </p:cNvPr>
              <p:cNvSpPr txBox="1"/>
              <p:nvPr/>
            </p:nvSpPr>
            <p:spPr>
              <a:xfrm>
                <a:off x="3690383" y="2099931"/>
                <a:ext cx="4811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𝑦𝐼𝑛𝑡𝑒𝑟𝑐𝑒𝑝𝑡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E2E3DE-AF39-934D-BEC8-17A2EFE15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3" y="2099931"/>
                <a:ext cx="4811233" cy="276999"/>
              </a:xfrm>
              <a:prstGeom prst="rect">
                <a:avLst/>
              </a:prstGeom>
              <a:blipFill>
                <a:blip r:embed="rId2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FE164A-2EB3-FD4F-A5FA-A3F108CC1C62}"/>
                  </a:ext>
                </a:extLst>
              </p:cNvPr>
              <p:cNvSpPr txBox="1"/>
              <p:nvPr/>
            </p:nvSpPr>
            <p:spPr>
              <a:xfrm>
                <a:off x="3690383" y="3152001"/>
                <a:ext cx="4811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=0.1863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+0.9252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−1.4915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FE164A-2EB3-FD4F-A5FA-A3F108CC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3" y="3152001"/>
                <a:ext cx="4811233" cy="276999"/>
              </a:xfrm>
              <a:prstGeom prst="rect">
                <a:avLst/>
              </a:prstGeom>
              <a:blipFill>
                <a:blip r:embed="rId3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62D48EA2-8D44-CF4F-8837-4E4A94C3D5F6}"/>
              </a:ext>
            </a:extLst>
          </p:cNvPr>
          <p:cNvSpPr/>
          <p:nvPr/>
        </p:nvSpPr>
        <p:spPr>
          <a:xfrm rot="5400000">
            <a:off x="5747018" y="1846807"/>
            <a:ext cx="697960" cy="1758206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C071-96FB-2641-9EFE-3B92F6E033F3}"/>
              </a:ext>
            </a:extLst>
          </p:cNvPr>
          <p:cNvSpPr txBox="1"/>
          <p:nvPr/>
        </p:nvSpPr>
        <p:spPr>
          <a:xfrm>
            <a:off x="5655011" y="24649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37617-D344-DB4A-A682-69C5B4489760}"/>
                  </a:ext>
                </a:extLst>
              </p:cNvPr>
              <p:cNvSpPr txBox="1"/>
              <p:nvPr/>
            </p:nvSpPr>
            <p:spPr>
              <a:xfrm>
                <a:off x="3690383" y="3711461"/>
                <a:ext cx="48112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=0.106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+1.0260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−1.7707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37617-D344-DB4A-A682-69C5B4489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3" y="3711461"/>
                <a:ext cx="4811233" cy="276999"/>
              </a:xfrm>
              <a:prstGeom prst="rect">
                <a:avLst/>
              </a:prstGeom>
              <a:blipFill>
                <a:blip r:embed="rId4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215009-0560-0B4D-9BBB-E5578EE728AF}"/>
              </a:ext>
            </a:extLst>
          </p:cNvPr>
          <p:cNvSpPr txBox="1"/>
          <p:nvPr/>
        </p:nvSpPr>
        <p:spPr>
          <a:xfrm>
            <a:off x="5909087" y="33518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C0329CD-9709-AD47-99DF-5490FEF2DF5E}"/>
              </a:ext>
            </a:extLst>
          </p:cNvPr>
          <p:cNvSpPr/>
          <p:nvPr/>
        </p:nvSpPr>
        <p:spPr>
          <a:xfrm rot="10800000">
            <a:off x="8109322" y="3506111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A3CB1-81C5-0846-841F-F6AAAFCB34DE}"/>
              </a:ext>
            </a:extLst>
          </p:cNvPr>
          <p:cNvSpPr txBox="1"/>
          <p:nvPr/>
        </p:nvSpPr>
        <p:spPr>
          <a:xfrm>
            <a:off x="8843453" y="3651524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 framework</a:t>
            </a:r>
          </a:p>
        </p:txBody>
      </p:sp>
      <p:pic>
        <p:nvPicPr>
          <p:cNvPr id="1026" name="Picture 2" descr="Gradient Descent | Interactive Chaos">
            <a:extLst>
              <a:ext uri="{FF2B5EF4-FFF2-40B4-BE49-F238E27FC236}">
                <a16:creationId xmlns:a16="http://schemas.microsoft.com/office/drawing/2014/main" id="{1F7FC30D-14AA-7D48-AEE9-7DB175F1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92" y="4469091"/>
            <a:ext cx="2320674" cy="22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8A400-0618-6D49-B836-6A8B698E4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873" y="3033214"/>
            <a:ext cx="3054799" cy="321604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B7FF2EA5-8420-0D44-BD00-AB5E9B442C1C}"/>
              </a:ext>
            </a:extLst>
          </p:cNvPr>
          <p:cNvSpPr/>
          <p:nvPr/>
        </p:nvSpPr>
        <p:spPr>
          <a:xfrm rot="10800000">
            <a:off x="8103556" y="2940284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7617-7EA3-7441-BE86-A294AFD8EA6E}"/>
              </a:ext>
            </a:extLst>
          </p:cNvPr>
          <p:cNvSpPr txBox="1"/>
          <p:nvPr/>
        </p:nvSpPr>
        <p:spPr>
          <a:xfrm>
            <a:off x="8843453" y="30748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217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9DDF-170A-B74C-BC7D-FEE0EC8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spc="800">
                <a:solidFill>
                  <a:srgbClr val="2A1A00"/>
                </a:solidFill>
              </a:rPr>
              <a:t>Decision tree regression</a:t>
            </a:r>
          </a:p>
        </p:txBody>
      </p:sp>
      <p:pic>
        <p:nvPicPr>
          <p:cNvPr id="15" name="Picture 2" descr="Decision Tree Regression in 6 Steps with Python | by Samet Girgin |  PursuitData | Medium">
            <a:extLst>
              <a:ext uri="{FF2B5EF4-FFF2-40B4-BE49-F238E27FC236}">
                <a16:creationId xmlns:a16="http://schemas.microsoft.com/office/drawing/2014/main" id="{6179E7A4-E91E-304D-B8D1-CD183A7C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852" y="134818"/>
            <a:ext cx="4695443" cy="311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0B23B8-4944-F74F-AA8C-A0BD75FA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29" y="3245548"/>
            <a:ext cx="5247386" cy="3036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8F4E-BD07-B24C-BE14-AD67A7EEA757}"/>
              </a:ext>
            </a:extLst>
          </p:cNvPr>
          <p:cNvSpPr txBox="1"/>
          <p:nvPr/>
        </p:nvSpPr>
        <p:spPr>
          <a:xfrm>
            <a:off x="5609590" y="6356278"/>
            <a:ext cx="54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HUGE advantage</a:t>
            </a:r>
            <a:r>
              <a:rPr lang="en-US" dirty="0"/>
              <a:t>: no feature scaling needed!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5530263-F055-E941-BB02-310CA14D4B43}"/>
              </a:ext>
            </a:extLst>
          </p:cNvPr>
          <p:cNvSpPr/>
          <p:nvPr/>
        </p:nvSpPr>
        <p:spPr>
          <a:xfrm rot="10800000">
            <a:off x="9581023" y="4688235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D29EE-7755-2640-A82A-048FCF33C7D8}"/>
              </a:ext>
            </a:extLst>
          </p:cNvPr>
          <p:cNvSpPr txBox="1"/>
          <p:nvPr/>
        </p:nvSpPr>
        <p:spPr>
          <a:xfrm>
            <a:off x="10295126" y="4702063"/>
            <a:ext cx="1359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split</a:t>
            </a:r>
          </a:p>
          <a:p>
            <a:r>
              <a:rPr lang="en-US" dirty="0"/>
              <a:t>optimally?</a:t>
            </a:r>
          </a:p>
          <a:p>
            <a:r>
              <a:rPr lang="en-US" dirty="0"/>
              <a:t>Entropy!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E2A46A0-1724-BA45-9E8C-7533C76E13F4}"/>
              </a:ext>
            </a:extLst>
          </p:cNvPr>
          <p:cNvSpPr/>
          <p:nvPr/>
        </p:nvSpPr>
        <p:spPr>
          <a:xfrm rot="19804106">
            <a:off x="5848998" y="5018314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F9150-822D-2149-ABFA-052DAA1C7C4C}"/>
              </a:ext>
            </a:extLst>
          </p:cNvPr>
          <p:cNvSpPr txBox="1"/>
          <p:nvPr/>
        </p:nvSpPr>
        <p:spPr>
          <a:xfrm>
            <a:off x="4895548" y="5379000"/>
            <a:ext cx="9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</a:t>
            </a:r>
          </a:p>
          <a:p>
            <a:pPr algn="ctr"/>
            <a:r>
              <a:rPr lang="en-US" dirty="0"/>
              <a:t>of </a:t>
            </a:r>
            <a:r>
              <a:rPr lang="en-US" dirty="0" err="1"/>
              <a:t>ys</a:t>
            </a:r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7B40F0-9A8E-1D48-B074-0A625DAD2DA1}"/>
              </a:ext>
            </a:extLst>
          </p:cNvPr>
          <p:cNvSpPr/>
          <p:nvPr/>
        </p:nvSpPr>
        <p:spPr>
          <a:xfrm rot="10800000">
            <a:off x="8792591" y="-51533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908E8-4684-BE41-889A-DA5FCCDA1EBE}"/>
              </a:ext>
            </a:extLst>
          </p:cNvPr>
          <p:cNvSpPr txBox="1"/>
          <p:nvPr/>
        </p:nvSpPr>
        <p:spPr>
          <a:xfrm>
            <a:off x="9510777" y="13239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B8DD627-EF3E-234E-A06B-1EDDE3B74FDE}"/>
              </a:ext>
            </a:extLst>
          </p:cNvPr>
          <p:cNvSpPr/>
          <p:nvPr/>
        </p:nvSpPr>
        <p:spPr>
          <a:xfrm rot="10800000">
            <a:off x="10492295" y="1930323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27EC8F-C91B-0948-B3B7-F3252C86944D}"/>
              </a:ext>
            </a:extLst>
          </p:cNvPr>
          <p:cNvSpPr txBox="1"/>
          <p:nvPr/>
        </p:nvSpPr>
        <p:spPr>
          <a:xfrm>
            <a:off x="11266530" y="20757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Leafs</a:t>
            </a:r>
            <a:endParaRPr lang="en-US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0319-6762-B645-B5A4-EF6ABFCFF87D}"/>
              </a:ext>
            </a:extLst>
          </p:cNvPr>
          <p:cNvSpPr/>
          <p:nvPr/>
        </p:nvSpPr>
        <p:spPr>
          <a:xfrm rot="10800000">
            <a:off x="9930003" y="1021828"/>
            <a:ext cx="697960" cy="660158"/>
          </a:xfrm>
          <a:prstGeom prst="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B61F5-104F-AB44-87E4-DCF6FDF1F5F5}"/>
              </a:ext>
            </a:extLst>
          </p:cNvPr>
          <p:cNvSpPr txBox="1"/>
          <p:nvPr/>
        </p:nvSpPr>
        <p:spPr>
          <a:xfrm>
            <a:off x="10757238" y="1136185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  <a:p>
            <a:r>
              <a:rPr lang="en-US" dirty="0"/>
              <a:t>(x1, x2, ...)</a:t>
            </a:r>
          </a:p>
        </p:txBody>
      </p:sp>
    </p:spTree>
    <p:extLst>
      <p:ext uri="{BB962C8B-B14F-4D97-AF65-F5344CB8AC3E}">
        <p14:creationId xmlns:p14="http://schemas.microsoft.com/office/powerpoint/2010/main" val="41041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71C-A772-D843-884A-BDA2D66C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Framework models comparison Results</a:t>
            </a:r>
            <a:br>
              <a:rPr lang="en-US" sz="4000" dirty="0"/>
            </a:br>
            <a:r>
              <a:rPr lang="en-US" sz="4000" dirty="0"/>
              <a:t>MSE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2E89-719F-1847-96C9-07F4ED556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50948"/>
              </p:ext>
            </p:extLst>
          </p:nvPr>
        </p:nvGraphicFramePr>
        <p:xfrm>
          <a:off x="1685494" y="1531475"/>
          <a:ext cx="8821011" cy="494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160">
                  <a:extLst>
                    <a:ext uri="{9D8B030D-6E8A-4147-A177-3AD203B41FA5}">
                      <a16:colId xmlns:a16="http://schemas.microsoft.com/office/drawing/2014/main" val="2412022872"/>
                    </a:ext>
                  </a:extLst>
                </a:gridCol>
                <a:gridCol w="2510141">
                  <a:extLst>
                    <a:ext uri="{9D8B030D-6E8A-4147-A177-3AD203B41FA5}">
                      <a16:colId xmlns:a16="http://schemas.microsoft.com/office/drawing/2014/main" val="623564585"/>
                    </a:ext>
                  </a:extLst>
                </a:gridCol>
                <a:gridCol w="2308855">
                  <a:extLst>
                    <a:ext uri="{9D8B030D-6E8A-4147-A177-3AD203B41FA5}">
                      <a16:colId xmlns:a16="http://schemas.microsoft.com/office/drawing/2014/main" val="3665108728"/>
                    </a:ext>
                  </a:extLst>
                </a:gridCol>
                <a:gridCol w="2308855">
                  <a:extLst>
                    <a:ext uri="{9D8B030D-6E8A-4147-A177-3AD203B41FA5}">
                      <a16:colId xmlns:a16="http://schemas.microsoft.com/office/drawing/2014/main" val="2330249624"/>
                    </a:ext>
                  </a:extLst>
                </a:gridCol>
              </a:tblGrid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Descent</a:t>
                      </a:r>
                    </a:p>
                    <a:p>
                      <a:pPr algn="ctr"/>
                      <a:r>
                        <a:rPr lang="en-US" dirty="0"/>
                        <a:t>(Hypothesis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Framework LR</a:t>
                      </a:r>
                    </a:p>
                    <a:p>
                      <a:pPr algn="ctr"/>
                      <a:r>
                        <a:rPr lang="en-US" dirty="0"/>
                        <a:t>(Hypothesis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  <a:p>
                      <a:pPr algn="ctr"/>
                      <a:r>
                        <a:rPr lang="en-US" dirty="0"/>
                        <a:t>(Hypothesis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16489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6.62088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5995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37727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554762"/>
                  </a:ext>
                </a:extLst>
              </a:tr>
              <a:tr h="988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6.5569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3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6260-DDFC-324E-97AF-CB4028F4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68C7-02A5-424C-984D-3227542A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8764"/>
            <a:ext cx="10178322" cy="5086349"/>
          </a:xfrm>
        </p:spPr>
        <p:txBody>
          <a:bodyPr>
            <a:normAutofit/>
          </a:bodyPr>
          <a:lstStyle/>
          <a:p>
            <a:r>
              <a:rPr lang="en-US" dirty="0"/>
              <a:t>Szabo, B. (2020, May 26). </a:t>
            </a:r>
            <a:r>
              <a:rPr lang="en-US" i="1" dirty="0"/>
              <a:t>How to create a seaborn correlation heatmap in python?</a:t>
            </a:r>
            <a:r>
              <a:rPr lang="en-US" dirty="0"/>
              <a:t> Medium. Retrieved September 22, 2021, from 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szabo.bibor</a:t>
            </a:r>
            <a:r>
              <a:rPr lang="en-US" dirty="0"/>
              <a:t>/how-to-create-a-seaborn-correlation-heatmap-in-python-834c0686b88e. </a:t>
            </a:r>
          </a:p>
          <a:p>
            <a:r>
              <a:rPr lang="en-US" dirty="0"/>
              <a:t>YouTube. (2021, April 19). </a:t>
            </a:r>
            <a:r>
              <a:rPr lang="en-US" i="1" dirty="0"/>
              <a:t>MATPLOTLIB 3D plots including Scatter 3D and surface plots for matplotlib Python || Matplotlib Tips</a:t>
            </a:r>
            <a:r>
              <a:rPr lang="en-US" dirty="0"/>
              <a:t>. YouTube. Retrieved September 22, 2021, from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gqoLLGgbeAE</a:t>
            </a:r>
            <a:r>
              <a:rPr lang="en-US" dirty="0"/>
              <a:t>. </a:t>
            </a:r>
          </a:p>
          <a:p>
            <a:r>
              <a:rPr lang="en-US" i="1" dirty="0" err="1"/>
              <a:t>sklearn.preprocessing.onehotencoder</a:t>
            </a:r>
            <a:r>
              <a:rPr lang="en-US" dirty="0"/>
              <a:t>. scikit. (n.d.). Retrieved September 22, 2021, from 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sklearn.preprocessing.OneHotEncoder.html</a:t>
            </a:r>
            <a:r>
              <a:rPr lang="en-US" dirty="0"/>
              <a:t>. </a:t>
            </a:r>
            <a:endParaRPr lang="en-US" dirty="0">
              <a:hlinkClick r:id="rId2"/>
            </a:endParaRPr>
          </a:p>
          <a:p>
            <a:r>
              <a:rPr lang="en-US" dirty="0" err="1"/>
              <a:t>Girgin</a:t>
            </a:r>
            <a:r>
              <a:rPr lang="en-US" dirty="0"/>
              <a:t>, S. (2019, July 2). </a:t>
            </a:r>
            <a:r>
              <a:rPr lang="en-US" i="1" dirty="0"/>
              <a:t>Decision tree regression in 6 steps with python</a:t>
            </a:r>
            <a:r>
              <a:rPr lang="en-US" dirty="0"/>
              <a:t>. Medium. Retrieved September 22, 2021, from 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pursuitnotes</a:t>
            </a:r>
            <a:r>
              <a:rPr lang="en-US" dirty="0"/>
              <a:t>/decision-tree-regression-in-6-steps-with-python-1a1c5aa2ee16.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24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783</TotalTime>
  <Words>541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American Typewriter</vt:lpstr>
      <vt:lpstr>Arial</vt:lpstr>
      <vt:lpstr>Cambria Math</vt:lpstr>
      <vt:lpstr>Gill Sans MT</vt:lpstr>
      <vt:lpstr>Impact</vt:lpstr>
      <vt:lpstr>Badge</vt:lpstr>
      <vt:lpstr>Grade performace prediction</vt:lpstr>
      <vt:lpstr>Implementations</vt:lpstr>
      <vt:lpstr>Exploratory Data Analysis</vt:lpstr>
      <vt:lpstr>Continuous(16)</vt:lpstr>
      <vt:lpstr>Feature engineering</vt:lpstr>
      <vt:lpstr>Hand Gradient descent result (hypothesis 1)</vt:lpstr>
      <vt:lpstr>Decision tree regression</vt:lpstr>
      <vt:lpstr>Framework models comparison Results MSE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performace prediction</dc:title>
  <dc:creator>Ricardo Antonio Vázquez Rodríguez</dc:creator>
  <cp:lastModifiedBy>Ricardo Antonio Vázquez Rodríguez</cp:lastModifiedBy>
  <cp:revision>4</cp:revision>
  <dcterms:created xsi:type="dcterms:W3CDTF">2021-09-22T02:56:56Z</dcterms:created>
  <dcterms:modified xsi:type="dcterms:W3CDTF">2021-09-22T16:21:00Z</dcterms:modified>
</cp:coreProperties>
</file>