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539-72AB-40C6-BF46-167E971D0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Road Safety Data-Accidents &amp;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87A7D-B0EB-4EF1-8416-31F7701C3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Rubhan Antony Xavier Raj</a:t>
            </a:r>
          </a:p>
        </p:txBody>
      </p:sp>
    </p:spTree>
    <p:extLst>
      <p:ext uri="{BB962C8B-B14F-4D97-AF65-F5344CB8AC3E}">
        <p14:creationId xmlns:p14="http://schemas.microsoft.com/office/powerpoint/2010/main" val="23875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D7C5-74CD-4B5C-B36B-B5D80E4C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500"/>
          </a:xfrm>
        </p:spPr>
        <p:txBody>
          <a:bodyPr>
            <a:normAutofit fontScale="90000"/>
          </a:bodyPr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A217-8D5E-415D-ADDB-CF4A27DA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57301"/>
            <a:ext cx="10209742" cy="48196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It is very clear that it is a </a:t>
            </a:r>
            <a:r>
              <a:rPr lang="en-GB" b="1" dirty="0"/>
              <a:t>Non-linear Classification </a:t>
            </a:r>
            <a:r>
              <a:rPr lang="en-GB" dirty="0"/>
              <a:t>Problem.</a:t>
            </a:r>
          </a:p>
          <a:p>
            <a:pPr algn="just"/>
            <a:r>
              <a:rPr lang="en-US" dirty="0"/>
              <a:t>The accident severity probability values in the dataset are </a:t>
            </a:r>
            <a:r>
              <a:rPr lang="en-US" b="1" dirty="0"/>
              <a:t>Slight - 1.134%, Serious - 14.131%, Fatal - 84.735% </a:t>
            </a:r>
            <a:r>
              <a:rPr lang="en-US" dirty="0"/>
              <a:t>and this has been predominantly reflected in the classification model as well. This is due to the fact that Fatal incidents are reported more than normal accidents.</a:t>
            </a:r>
          </a:p>
          <a:p>
            <a:pPr algn="just"/>
            <a:r>
              <a:rPr lang="en-US" dirty="0"/>
              <a:t>To build a high performance Classifier, I have used the </a:t>
            </a:r>
            <a:r>
              <a:rPr lang="en-US" b="1" dirty="0"/>
              <a:t>Random Forest Classifier.</a:t>
            </a:r>
          </a:p>
          <a:p>
            <a:pPr algn="just"/>
            <a:r>
              <a:rPr lang="en-US" dirty="0"/>
              <a:t>I have combined the past 3 years Accidents Data for designing this model.</a:t>
            </a:r>
          </a:p>
          <a:p>
            <a:pPr algn="just"/>
            <a:r>
              <a:rPr lang="en-US" dirty="0"/>
              <a:t>I have dropped features like </a:t>
            </a:r>
            <a:r>
              <a:rPr lang="en-US" b="1" dirty="0"/>
              <a:t>'</a:t>
            </a:r>
            <a:r>
              <a:rPr lang="en-US" b="1" dirty="0" err="1"/>
              <a:t>LSOA_of_Accident_Location</a:t>
            </a:r>
            <a:r>
              <a:rPr lang="en-US" b="1" dirty="0"/>
              <a:t>', '</a:t>
            </a:r>
            <a:r>
              <a:rPr lang="en-US" b="1" dirty="0" err="1"/>
              <a:t>Local_Authority</a:t>
            </a:r>
            <a:r>
              <a:rPr lang="en-US" b="1" dirty="0"/>
              <a:t>_(Highway)', '1st_Road_Number', '2nd_Road_Number', '</a:t>
            </a:r>
            <a:r>
              <a:rPr lang="en-US" b="1" dirty="0" err="1"/>
              <a:t>Local_Authority</a:t>
            </a:r>
            <a:r>
              <a:rPr lang="en-US" b="1" dirty="0"/>
              <a:t>_(District)', </a:t>
            </a:r>
            <a:r>
              <a:rPr lang="en-US" dirty="0"/>
              <a:t>as they have very less significance.</a:t>
            </a:r>
          </a:p>
          <a:p>
            <a:pPr algn="just"/>
            <a:r>
              <a:rPr lang="en-US" dirty="0"/>
              <a:t>I have converted Time data into Integer, which is the time count from </a:t>
            </a:r>
            <a:r>
              <a:rPr lang="en-US" b="1" dirty="0"/>
              <a:t>Epoch</a:t>
            </a:r>
            <a:r>
              <a:rPr lang="en-US" dirty="0"/>
              <a:t> (time origin). So, this is a linear data and is vital to the model.</a:t>
            </a:r>
          </a:p>
          <a:p>
            <a:pPr algn="just"/>
            <a:r>
              <a:rPr lang="en-US" dirty="0"/>
              <a:t>The ‘</a:t>
            </a:r>
            <a:r>
              <a:rPr lang="en-US" b="1" dirty="0" err="1"/>
              <a:t>NaN</a:t>
            </a:r>
            <a:r>
              <a:rPr lang="en-US" dirty="0"/>
              <a:t>’ and ‘</a:t>
            </a:r>
            <a:r>
              <a:rPr lang="en-US" b="1" dirty="0"/>
              <a:t>–1</a:t>
            </a:r>
            <a:r>
              <a:rPr lang="en-US" dirty="0"/>
              <a:t>’ values have been replaced by ‘</a:t>
            </a:r>
            <a:r>
              <a:rPr lang="en-US" b="1" dirty="0"/>
              <a:t>mean or </a:t>
            </a:r>
            <a:r>
              <a:rPr lang="en-US" b="1" dirty="0" err="1"/>
              <a:t>most_frequent</a:t>
            </a:r>
            <a:r>
              <a:rPr lang="en-US" dirty="0"/>
              <a:t>’ values in the column using and Imputer class code which can convert these values.</a:t>
            </a:r>
          </a:p>
          <a:p>
            <a:pPr algn="just"/>
            <a:r>
              <a:rPr lang="en-US" dirty="0"/>
              <a:t>Categorical values have been</a:t>
            </a:r>
            <a:r>
              <a:rPr lang="en-US" b="1" dirty="0"/>
              <a:t> </a:t>
            </a:r>
            <a:r>
              <a:rPr lang="en-US" b="1" dirty="0" err="1"/>
              <a:t>OneHotEncoded</a:t>
            </a:r>
            <a:r>
              <a:rPr lang="en-US" b="1" dirty="0"/>
              <a:t> </a:t>
            </a:r>
            <a:r>
              <a:rPr lang="en-US" dirty="0"/>
              <a:t>(Converted to many columns of binary values for proper classification).</a:t>
            </a:r>
          </a:p>
          <a:p>
            <a:pPr algn="just"/>
            <a:r>
              <a:rPr lang="en-US" dirty="0"/>
              <a:t>Techniques like </a:t>
            </a:r>
            <a:r>
              <a:rPr lang="en-US" b="1" dirty="0"/>
              <a:t>Feature Scaling </a:t>
            </a:r>
            <a:r>
              <a:rPr lang="en-US" dirty="0"/>
              <a:t>have been applied to increase efficiency.</a:t>
            </a:r>
          </a:p>
          <a:p>
            <a:pPr algn="just"/>
            <a:r>
              <a:rPr lang="en-US" dirty="0"/>
              <a:t>Thus, the model has a classification efficiency of 82%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89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76B417-D4F3-41A5-AA5E-DDCC3666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45" y="4490024"/>
            <a:ext cx="2702970" cy="1117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6EC0D-3F41-4D06-AC27-58E0294F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90800"/>
            <a:ext cx="2798327" cy="1370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92C44-C143-4090-86A1-EAF7B78E9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87" y="609600"/>
            <a:ext cx="2596281" cy="1189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6E7AF-5E3B-4624-B2AB-D845F20B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214" y="609600"/>
            <a:ext cx="5771788" cy="731520"/>
          </a:xfrm>
        </p:spPr>
        <p:txBody>
          <a:bodyPr>
            <a:normAutofit/>
          </a:bodyPr>
          <a:lstStyle/>
          <a:p>
            <a:r>
              <a:rPr lang="en-GB" dirty="0"/>
              <a:t>Adding Vehicles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1864-CA39-47C8-94F2-2C674687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213" y="1341120"/>
            <a:ext cx="7451537" cy="47929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Adding more features can always increase the efficiency of the model. 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The main problem with the vehicles dataset is that it has </a:t>
            </a:r>
            <a:r>
              <a:rPr lang="en-US" sz="1600" b="1" dirty="0"/>
              <a:t>repeated records </a:t>
            </a:r>
            <a:r>
              <a:rPr lang="en-US" sz="1600" dirty="0"/>
              <a:t>for </a:t>
            </a:r>
            <a:r>
              <a:rPr lang="en-US" sz="1600" b="1" dirty="0" err="1"/>
              <a:t>Accident_Index</a:t>
            </a:r>
            <a:r>
              <a:rPr lang="en-US" sz="1600" b="1" dirty="0"/>
              <a:t> </a:t>
            </a:r>
            <a:r>
              <a:rPr lang="en-US" sz="1600" dirty="0"/>
              <a:t>representing both the accident causing parties (</a:t>
            </a:r>
            <a:r>
              <a:rPr lang="en-US" sz="1600" b="1" dirty="0" err="1"/>
              <a:t>Vehicle_Reference</a:t>
            </a:r>
            <a:r>
              <a:rPr lang="en-US" sz="1600" dirty="0"/>
              <a:t>) and so to overcome this problem, I have used </a:t>
            </a:r>
            <a:r>
              <a:rPr lang="en-US" sz="1600" b="1" dirty="0"/>
              <a:t>outer join </a:t>
            </a:r>
            <a:r>
              <a:rPr lang="en-US" sz="1600" dirty="0"/>
              <a:t>to combine both Accidents and Vehicles Dataset, which has increased the dataset size.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 have dropped insignificant features in this Vehicles dataset as well.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Using the same approach as before, I achieved an increased efficiency of </a:t>
            </a:r>
            <a:r>
              <a:rPr lang="en-US" sz="1600" b="1" dirty="0"/>
              <a:t>85%, </a:t>
            </a:r>
            <a:r>
              <a:rPr lang="en-US" sz="1600" dirty="0"/>
              <a:t>by adding new information.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 have validated the results by using </a:t>
            </a:r>
            <a:r>
              <a:rPr lang="en-US" sz="1600" b="1" dirty="0"/>
              <a:t>k-fold cross validation method </a:t>
            </a:r>
            <a:r>
              <a:rPr lang="en-US" sz="1600" dirty="0"/>
              <a:t>(fig.2)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Corresponding </a:t>
            </a:r>
            <a:r>
              <a:rPr lang="en-US" sz="1600" b="1" dirty="0"/>
              <a:t>Confusion Matrix </a:t>
            </a:r>
            <a:r>
              <a:rPr lang="en-US" sz="1600" dirty="0"/>
              <a:t>showing the increased accuracy in the diagonal is shown in the fig.1 &amp; fig.3.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 have used </a:t>
            </a:r>
            <a:r>
              <a:rPr lang="en-US" sz="1600" b="1" dirty="0"/>
              <a:t>Grid search </a:t>
            </a:r>
            <a:r>
              <a:rPr lang="en-US" sz="1600" dirty="0"/>
              <a:t>method to find the optimal parameters for the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8F3AF-CB26-47EF-BB1D-D769353F6DFC}"/>
              </a:ext>
            </a:extLst>
          </p:cNvPr>
          <p:cNvSpPr txBox="1"/>
          <p:nvPr/>
        </p:nvSpPr>
        <p:spPr>
          <a:xfrm>
            <a:off x="636493" y="2061989"/>
            <a:ext cx="2465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Fig1. Confusion Matrix before adding Vehicles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FE7CB-DE38-4858-88B3-E7F1665E3154}"/>
              </a:ext>
            </a:extLst>
          </p:cNvPr>
          <p:cNvSpPr txBox="1"/>
          <p:nvPr/>
        </p:nvSpPr>
        <p:spPr>
          <a:xfrm>
            <a:off x="636493" y="4040375"/>
            <a:ext cx="2465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Fig2. K-fold cross validation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09938-7D4D-464A-93D5-BB3154D174D1}"/>
              </a:ext>
            </a:extLst>
          </p:cNvPr>
          <p:cNvSpPr txBox="1"/>
          <p:nvPr/>
        </p:nvSpPr>
        <p:spPr>
          <a:xfrm>
            <a:off x="636493" y="5948438"/>
            <a:ext cx="2465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Fig3.Confusion Matrix after adding Vehicles Data</a:t>
            </a:r>
          </a:p>
        </p:txBody>
      </p:sp>
    </p:spTree>
    <p:extLst>
      <p:ext uri="{BB962C8B-B14F-4D97-AF65-F5344CB8AC3E}">
        <p14:creationId xmlns:p14="http://schemas.microsoft.com/office/powerpoint/2010/main" val="41230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AE7F-CD93-4A82-8BB3-44F4889E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381000"/>
          </a:xfrm>
        </p:spPr>
        <p:txBody>
          <a:bodyPr>
            <a:normAutofit fontScale="90000"/>
          </a:bodyPr>
          <a:lstStyle/>
          <a:p>
            <a:r>
              <a:rPr lang="en-GB" dirty="0"/>
              <a:t>Graphs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D11D9C-7CC5-4FF8-8352-01CE6D07E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138" y="201863"/>
            <a:ext cx="3856523" cy="2780284"/>
          </a:xfrm>
        </p:spPr>
      </p:pic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02F00F8-86BA-498B-BD9D-BC5D2AACA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4" y="248810"/>
            <a:ext cx="3856524" cy="2710011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A9EE044-A0DE-4DA0-8349-9B11E4FD9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710" y="304380"/>
            <a:ext cx="3763007" cy="2710145"/>
          </a:xfrm>
          <a:prstGeom prst="rect">
            <a:avLst/>
          </a:prstGeom>
        </p:spPr>
      </p:pic>
      <p:pic>
        <p:nvPicPr>
          <p:cNvPr id="15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ECA464-DFA9-4BFB-89E3-A48797BC0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2" y="3389885"/>
            <a:ext cx="3944590" cy="2829153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9017B0F-A6FB-4E74-97AF-E2A5F3A38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651" y="3324127"/>
            <a:ext cx="3856523" cy="28416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7E53CC-A392-42E3-B652-794A3B1CB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3459" y="3389885"/>
            <a:ext cx="3689257" cy="27101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9FA550-C701-4B20-AD0B-F9166745B1F2}"/>
              </a:ext>
            </a:extLst>
          </p:cNvPr>
          <p:cNvSpPr txBox="1"/>
          <p:nvPr/>
        </p:nvSpPr>
        <p:spPr>
          <a:xfrm>
            <a:off x="1996705" y="304925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5122B-12A6-49E0-AB95-5C66D5646B0C}"/>
              </a:ext>
            </a:extLst>
          </p:cNvPr>
          <p:cNvSpPr txBox="1"/>
          <p:nvPr/>
        </p:nvSpPr>
        <p:spPr>
          <a:xfrm>
            <a:off x="5868700" y="295882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3B0A9-CBDE-4209-8BA1-142ECBA2423D}"/>
              </a:ext>
            </a:extLst>
          </p:cNvPr>
          <p:cNvSpPr txBox="1"/>
          <p:nvPr/>
        </p:nvSpPr>
        <p:spPr>
          <a:xfrm>
            <a:off x="10068908" y="297900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6C3F3-D82A-4E6B-B6D8-5A2E4D0D6FB0}"/>
              </a:ext>
            </a:extLst>
          </p:cNvPr>
          <p:cNvSpPr txBox="1"/>
          <p:nvPr/>
        </p:nvSpPr>
        <p:spPr>
          <a:xfrm>
            <a:off x="2050740" y="625416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25679F-C90A-462E-8062-BB213D190EFF}"/>
              </a:ext>
            </a:extLst>
          </p:cNvPr>
          <p:cNvSpPr txBox="1"/>
          <p:nvPr/>
        </p:nvSpPr>
        <p:spPr>
          <a:xfrm>
            <a:off x="6095999" y="627640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A82373-ED3E-4F63-90DC-24D8D13AB70B}"/>
              </a:ext>
            </a:extLst>
          </p:cNvPr>
          <p:cNvSpPr txBox="1"/>
          <p:nvPr/>
        </p:nvSpPr>
        <p:spPr>
          <a:xfrm>
            <a:off x="10228675" y="623938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Fig.6</a:t>
            </a:r>
          </a:p>
        </p:txBody>
      </p:sp>
    </p:spTree>
    <p:extLst>
      <p:ext uri="{BB962C8B-B14F-4D97-AF65-F5344CB8AC3E}">
        <p14:creationId xmlns:p14="http://schemas.microsoft.com/office/powerpoint/2010/main" val="258960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478E-0322-4057-8861-C2A1FAE3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500"/>
          </a:xfrm>
        </p:spPr>
        <p:txBody>
          <a:bodyPr>
            <a:normAutofit fontScale="90000"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2CAF-889F-4A4F-98B4-F7C9DFC3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81101"/>
            <a:ext cx="9685867" cy="5067299"/>
          </a:xfrm>
        </p:spPr>
        <p:txBody>
          <a:bodyPr/>
          <a:lstStyle/>
          <a:p>
            <a:pPr algn="just"/>
            <a:r>
              <a:rPr lang="en-GB" dirty="0"/>
              <a:t>The Insurance company </a:t>
            </a:r>
            <a:r>
              <a:rPr lang="en-US" dirty="0"/>
              <a:t>must create more Life Insurance products for middle aged people (40-70 years) as they have more probability of Fatal accidents and </a:t>
            </a:r>
            <a:r>
              <a:rPr lang="en-US" b="1" dirty="0"/>
              <a:t>must charge more premium</a:t>
            </a:r>
            <a:r>
              <a:rPr lang="en-US" dirty="0"/>
              <a:t> for this category and </a:t>
            </a:r>
            <a:r>
              <a:rPr lang="en-US" b="1" dirty="0"/>
              <a:t>Reserves</a:t>
            </a:r>
            <a:r>
              <a:rPr lang="en-US" dirty="0"/>
              <a:t> should be maintained accordingly. (fig.1)</a:t>
            </a:r>
          </a:p>
          <a:p>
            <a:pPr algn="just"/>
            <a:r>
              <a:rPr lang="en-US" b="1" dirty="0"/>
              <a:t>New vehicles are more prone to fatal accidents </a:t>
            </a:r>
            <a:r>
              <a:rPr lang="en-US" dirty="0"/>
              <a:t>- so company must sell more  Motor Insurance products to new vehicles and charge more premium. More Claims can be expected from them (fig.2)</a:t>
            </a:r>
          </a:p>
          <a:p>
            <a:pPr algn="just"/>
            <a:r>
              <a:rPr lang="en-US" dirty="0"/>
              <a:t>People in the </a:t>
            </a:r>
            <a:r>
              <a:rPr lang="en-US" b="1" dirty="0"/>
              <a:t>southern part </a:t>
            </a:r>
            <a:r>
              <a:rPr lang="en-US" dirty="0"/>
              <a:t>of the UK are more prone to Accidents, so more premium must be charged in this area as well.(fig.3)</a:t>
            </a:r>
          </a:p>
          <a:p>
            <a:pPr algn="just"/>
            <a:r>
              <a:rPr lang="en-US" dirty="0"/>
              <a:t>Pedestrian crossings with High </a:t>
            </a:r>
            <a:r>
              <a:rPr lang="en-US" b="1" dirty="0"/>
              <a:t>physical facilities </a:t>
            </a:r>
            <a:r>
              <a:rPr lang="en-US" dirty="0"/>
              <a:t>are less prone to accident. So areas with no proper pedestrian crossing must be taken into account while </a:t>
            </a:r>
            <a:r>
              <a:rPr lang="en-US" b="1" dirty="0"/>
              <a:t>modelling products </a:t>
            </a:r>
            <a:r>
              <a:rPr lang="en-US" dirty="0"/>
              <a:t>(fig.4)</a:t>
            </a:r>
          </a:p>
          <a:p>
            <a:pPr algn="just"/>
            <a:r>
              <a:rPr lang="en-US" dirty="0"/>
              <a:t>When Road conditions are good, accidents are less. So, new insurance products for </a:t>
            </a:r>
            <a:r>
              <a:rPr lang="en-US" b="1" dirty="0"/>
              <a:t>Risky road Journeys</a:t>
            </a:r>
            <a:r>
              <a:rPr lang="en-US" dirty="0"/>
              <a:t> can be created(fig.5)</a:t>
            </a:r>
          </a:p>
          <a:p>
            <a:pPr algn="just"/>
            <a:r>
              <a:rPr lang="en-US" b="1" dirty="0"/>
              <a:t>Urban areas </a:t>
            </a:r>
            <a:r>
              <a:rPr lang="en-US" dirty="0"/>
              <a:t>have more </a:t>
            </a:r>
            <a:r>
              <a:rPr lang="en-US" b="1" dirty="0"/>
              <a:t>Fatal accidents </a:t>
            </a:r>
            <a:r>
              <a:rPr lang="en-US" dirty="0"/>
              <a:t>than rural areas, so more premiums must be charged in urban areas.(fig.5)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562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644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Road Safety Data-Accidents &amp; Vehicles</vt:lpstr>
      <vt:lpstr>Approach</vt:lpstr>
      <vt:lpstr>Adding Vehicles Data</vt:lpstr>
      <vt:lpstr>Graphs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Safety Data-Accidents &amp; Vehicles</dc:title>
  <dc:creator>Rubhan Ax</dc:creator>
  <cp:lastModifiedBy>Rubhan Ax</cp:lastModifiedBy>
  <cp:revision>32</cp:revision>
  <dcterms:created xsi:type="dcterms:W3CDTF">2017-11-13T02:30:54Z</dcterms:created>
  <dcterms:modified xsi:type="dcterms:W3CDTF">2017-11-16T17:02:44Z</dcterms:modified>
</cp:coreProperties>
</file>