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20" r:id="rId1"/>
  </p:sldMasterIdLst>
  <p:notesMasterIdLst>
    <p:notesMasterId r:id="rId40"/>
  </p:notesMasterIdLst>
  <p:sldIdLst>
    <p:sldId id="256" r:id="rId2"/>
    <p:sldId id="257" r:id="rId3"/>
    <p:sldId id="259" r:id="rId4"/>
    <p:sldId id="258" r:id="rId5"/>
    <p:sldId id="261" r:id="rId6"/>
    <p:sldId id="28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8" r:id="rId18"/>
    <p:sldId id="307" r:id="rId19"/>
    <p:sldId id="309" r:id="rId20"/>
    <p:sldId id="262" r:id="rId21"/>
    <p:sldId id="263" r:id="rId22"/>
    <p:sldId id="276" r:id="rId23"/>
    <p:sldId id="264" r:id="rId24"/>
    <p:sldId id="266" r:id="rId25"/>
    <p:sldId id="272" r:id="rId26"/>
    <p:sldId id="273" r:id="rId27"/>
    <p:sldId id="274" r:id="rId28"/>
    <p:sldId id="275" r:id="rId29"/>
    <p:sldId id="268" r:id="rId30"/>
    <p:sldId id="269" r:id="rId31"/>
    <p:sldId id="285" r:id="rId32"/>
    <p:sldId id="284" r:id="rId33"/>
    <p:sldId id="283" r:id="rId34"/>
    <p:sldId id="270" r:id="rId35"/>
    <p:sldId id="278" r:id="rId36"/>
    <p:sldId id="279" r:id="rId37"/>
    <p:sldId id="282" r:id="rId38"/>
    <p:sldId id="280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0F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G:\School\LOG792\doc\timing\timin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CA"/>
  <c:style val="3"/>
  <c:chart>
    <c:title>
      <c:tx>
        <c:rich>
          <a:bodyPr/>
          <a:lstStyle/>
          <a:p>
            <a:pPr algn="r">
              <a:defRPr/>
            </a:pPr>
            <a:r>
              <a:rPr lang="fr-CA" sz="1600" baseline="0" noProof="0" dirty="0" smtClean="0"/>
              <a:t>Cas idéal</a:t>
            </a:r>
            <a:endParaRPr lang="fr-CA" sz="1600" noProof="0" dirty="0"/>
          </a:p>
        </c:rich>
      </c:tx>
      <c:layout>
        <c:manualLayout>
          <c:xMode val="edge"/>
          <c:yMode val="edge"/>
          <c:x val="0.86666897540585208"/>
          <c:y val="1.9007229844174568E-2"/>
        </c:manualLayout>
      </c:layout>
      <c:overlay val="1"/>
    </c:title>
    <c:view3D>
      <c:rotX val="20"/>
      <c:rotY val="30"/>
      <c:perspective val="10"/>
    </c:view3D>
    <c:plotArea>
      <c:layout>
        <c:manualLayout>
          <c:layoutTarget val="inner"/>
          <c:xMode val="edge"/>
          <c:yMode val="edge"/>
          <c:x val="6.5038421738196892E-2"/>
          <c:y val="2.8856451423104282E-2"/>
          <c:w val="0.8633423425684984"/>
          <c:h val="0.89918537960532763"/>
        </c:manualLayout>
      </c:layout>
      <c:surface3DChart>
        <c:ser>
          <c:idx val="0"/>
          <c:order val="0"/>
          <c:tx>
            <c:strRef>
              <c:f>Sheet1!$E$2</c:f>
              <c:strCache>
                <c:ptCount val="1"/>
                <c:pt idx="0">
                  <c:v>0.5</c:v>
                </c:pt>
              </c:strCache>
            </c:strRef>
          </c:tx>
          <c:cat>
            <c:numRef>
              <c:f>Sheet1!$F$1:$AC$1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Sheet1!$F$2:$AC$2</c:f>
              <c:numCache>
                <c:formatCode>General</c:formatCode>
                <c:ptCount val="24"/>
                <c:pt idx="0">
                  <c:v>2811</c:v>
                </c:pt>
                <c:pt idx="1">
                  <c:v>2225</c:v>
                </c:pt>
                <c:pt idx="2">
                  <c:v>2210</c:v>
                </c:pt>
                <c:pt idx="3">
                  <c:v>3140</c:v>
                </c:pt>
                <c:pt idx="4">
                  <c:v>3986</c:v>
                </c:pt>
                <c:pt idx="5">
                  <c:v>5886</c:v>
                </c:pt>
                <c:pt idx="6">
                  <c:v>8136</c:v>
                </c:pt>
                <c:pt idx="7">
                  <c:v>9249</c:v>
                </c:pt>
                <c:pt idx="8">
                  <c:v>10395</c:v>
                </c:pt>
                <c:pt idx="9">
                  <c:v>13500</c:v>
                </c:pt>
                <c:pt idx="10">
                  <c:v>14600</c:v>
                </c:pt>
                <c:pt idx="11">
                  <c:v>13395</c:v>
                </c:pt>
                <c:pt idx="12">
                  <c:v>18886</c:v>
                </c:pt>
                <c:pt idx="13">
                  <c:v>20980</c:v>
                </c:pt>
                <c:pt idx="14">
                  <c:v>23055</c:v>
                </c:pt>
                <c:pt idx="15">
                  <c:v>24269</c:v>
                </c:pt>
                <c:pt idx="16">
                  <c:v>25738</c:v>
                </c:pt>
                <c:pt idx="17">
                  <c:v>27144</c:v>
                </c:pt>
                <c:pt idx="18">
                  <c:v>28297</c:v>
                </c:pt>
                <c:pt idx="19">
                  <c:v>34505</c:v>
                </c:pt>
                <c:pt idx="20">
                  <c:v>36044</c:v>
                </c:pt>
                <c:pt idx="21">
                  <c:v>38395</c:v>
                </c:pt>
                <c:pt idx="22">
                  <c:v>40222</c:v>
                </c:pt>
                <c:pt idx="23">
                  <c:v>38408</c:v>
                </c:pt>
              </c:numCache>
            </c:numRef>
          </c:val>
        </c:ser>
        <c:ser>
          <c:idx val="1"/>
          <c:order val="1"/>
          <c:tx>
            <c:strRef>
              <c:f>Sheet1!$E$3</c:f>
              <c:strCache>
                <c:ptCount val="1"/>
                <c:pt idx="0">
                  <c:v>1</c:v>
                </c:pt>
              </c:strCache>
            </c:strRef>
          </c:tx>
          <c:cat>
            <c:numRef>
              <c:f>Sheet1!$F$1:$AC$1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Sheet1!$F$3:$AC$3</c:f>
              <c:numCache>
                <c:formatCode>General</c:formatCode>
                <c:ptCount val="24"/>
                <c:pt idx="0">
                  <c:v>1000000</c:v>
                </c:pt>
                <c:pt idx="1">
                  <c:v>7367</c:v>
                </c:pt>
                <c:pt idx="2">
                  <c:v>5396</c:v>
                </c:pt>
                <c:pt idx="3">
                  <c:v>6502</c:v>
                </c:pt>
                <c:pt idx="4">
                  <c:v>8648</c:v>
                </c:pt>
                <c:pt idx="5">
                  <c:v>12703</c:v>
                </c:pt>
                <c:pt idx="6">
                  <c:v>15240</c:v>
                </c:pt>
                <c:pt idx="7">
                  <c:v>18673</c:v>
                </c:pt>
                <c:pt idx="8">
                  <c:v>21436</c:v>
                </c:pt>
                <c:pt idx="9">
                  <c:v>23484</c:v>
                </c:pt>
                <c:pt idx="10">
                  <c:v>25195</c:v>
                </c:pt>
                <c:pt idx="11">
                  <c:v>28238</c:v>
                </c:pt>
                <c:pt idx="12">
                  <c:v>32350</c:v>
                </c:pt>
                <c:pt idx="13">
                  <c:v>37529</c:v>
                </c:pt>
                <c:pt idx="14">
                  <c:v>40937</c:v>
                </c:pt>
                <c:pt idx="15">
                  <c:v>44104</c:v>
                </c:pt>
                <c:pt idx="16">
                  <c:v>51321</c:v>
                </c:pt>
                <c:pt idx="17">
                  <c:v>54078</c:v>
                </c:pt>
                <c:pt idx="18">
                  <c:v>58109</c:v>
                </c:pt>
                <c:pt idx="19">
                  <c:v>60668</c:v>
                </c:pt>
                <c:pt idx="20">
                  <c:v>62698</c:v>
                </c:pt>
                <c:pt idx="21">
                  <c:v>70484</c:v>
                </c:pt>
                <c:pt idx="22">
                  <c:v>69401</c:v>
                </c:pt>
                <c:pt idx="23">
                  <c:v>75154</c:v>
                </c:pt>
              </c:numCache>
            </c:numRef>
          </c:val>
        </c:ser>
        <c:ser>
          <c:idx val="2"/>
          <c:order val="2"/>
          <c:tx>
            <c:strRef>
              <c:f>Sheet1!$E$4</c:f>
              <c:strCache>
                <c:ptCount val="1"/>
                <c:pt idx="0">
                  <c:v>1.5</c:v>
                </c:pt>
              </c:strCache>
            </c:strRef>
          </c:tx>
          <c:cat>
            <c:numRef>
              <c:f>Sheet1!$F$1:$AC$1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Sheet1!$F$4:$AC$4</c:f>
              <c:numCache>
                <c:formatCode>General</c:formatCode>
                <c:ptCount val="24"/>
                <c:pt idx="0">
                  <c:v>1000000</c:v>
                </c:pt>
                <c:pt idx="1">
                  <c:v>22324</c:v>
                </c:pt>
                <c:pt idx="2">
                  <c:v>10159</c:v>
                </c:pt>
                <c:pt idx="3">
                  <c:v>9110</c:v>
                </c:pt>
                <c:pt idx="4">
                  <c:v>12466</c:v>
                </c:pt>
                <c:pt idx="5">
                  <c:v>16227</c:v>
                </c:pt>
                <c:pt idx="6">
                  <c:v>20561</c:v>
                </c:pt>
                <c:pt idx="7">
                  <c:v>26462</c:v>
                </c:pt>
                <c:pt idx="8">
                  <c:v>31045</c:v>
                </c:pt>
                <c:pt idx="9">
                  <c:v>32971</c:v>
                </c:pt>
                <c:pt idx="10">
                  <c:v>36285</c:v>
                </c:pt>
                <c:pt idx="11">
                  <c:v>38876</c:v>
                </c:pt>
                <c:pt idx="12">
                  <c:v>43072</c:v>
                </c:pt>
                <c:pt idx="13">
                  <c:v>49497</c:v>
                </c:pt>
                <c:pt idx="14">
                  <c:v>55324</c:v>
                </c:pt>
                <c:pt idx="15">
                  <c:v>59278</c:v>
                </c:pt>
                <c:pt idx="16">
                  <c:v>64724</c:v>
                </c:pt>
                <c:pt idx="17">
                  <c:v>71527</c:v>
                </c:pt>
                <c:pt idx="18">
                  <c:v>73255</c:v>
                </c:pt>
                <c:pt idx="19">
                  <c:v>79029</c:v>
                </c:pt>
                <c:pt idx="20">
                  <c:v>83620</c:v>
                </c:pt>
                <c:pt idx="21">
                  <c:v>89486</c:v>
                </c:pt>
                <c:pt idx="22">
                  <c:v>92305</c:v>
                </c:pt>
                <c:pt idx="23">
                  <c:v>98318</c:v>
                </c:pt>
              </c:numCache>
            </c:numRef>
          </c:val>
        </c:ser>
        <c:ser>
          <c:idx val="3"/>
          <c:order val="3"/>
          <c:tx>
            <c:strRef>
              <c:f>Sheet1!$E$5</c:f>
              <c:strCache>
                <c:ptCount val="1"/>
                <c:pt idx="0">
                  <c:v>2</c:v>
                </c:pt>
              </c:strCache>
            </c:strRef>
          </c:tx>
          <c:cat>
            <c:numRef>
              <c:f>Sheet1!$F$1:$AC$1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Sheet1!$F$5:$AC$5</c:f>
              <c:numCache>
                <c:formatCode>General</c:formatCode>
                <c:ptCount val="24"/>
                <c:pt idx="0">
                  <c:v>1000000</c:v>
                </c:pt>
                <c:pt idx="1">
                  <c:v>1000000</c:v>
                </c:pt>
                <c:pt idx="2">
                  <c:v>18265</c:v>
                </c:pt>
                <c:pt idx="3">
                  <c:v>13870</c:v>
                </c:pt>
                <c:pt idx="4">
                  <c:v>16882</c:v>
                </c:pt>
                <c:pt idx="5">
                  <c:v>20409</c:v>
                </c:pt>
                <c:pt idx="6">
                  <c:v>26884</c:v>
                </c:pt>
                <c:pt idx="7">
                  <c:v>32905</c:v>
                </c:pt>
                <c:pt idx="8">
                  <c:v>37505</c:v>
                </c:pt>
                <c:pt idx="9">
                  <c:v>42244</c:v>
                </c:pt>
                <c:pt idx="10">
                  <c:v>45822</c:v>
                </c:pt>
                <c:pt idx="11">
                  <c:v>50182</c:v>
                </c:pt>
                <c:pt idx="12">
                  <c:v>56311</c:v>
                </c:pt>
                <c:pt idx="13">
                  <c:v>62239</c:v>
                </c:pt>
                <c:pt idx="14">
                  <c:v>69686</c:v>
                </c:pt>
                <c:pt idx="15">
                  <c:v>73520</c:v>
                </c:pt>
                <c:pt idx="16">
                  <c:v>77869</c:v>
                </c:pt>
                <c:pt idx="17">
                  <c:v>85637</c:v>
                </c:pt>
                <c:pt idx="18">
                  <c:v>88876</c:v>
                </c:pt>
                <c:pt idx="19">
                  <c:v>94576</c:v>
                </c:pt>
                <c:pt idx="20">
                  <c:v>100926</c:v>
                </c:pt>
                <c:pt idx="21">
                  <c:v>104037</c:v>
                </c:pt>
                <c:pt idx="22">
                  <c:v>112588</c:v>
                </c:pt>
                <c:pt idx="23">
                  <c:v>116255</c:v>
                </c:pt>
              </c:numCache>
            </c:numRef>
          </c:val>
        </c:ser>
        <c:ser>
          <c:idx val="4"/>
          <c:order val="4"/>
          <c:tx>
            <c:strRef>
              <c:f>Sheet1!$E$6</c:f>
              <c:strCache>
                <c:ptCount val="1"/>
                <c:pt idx="0">
                  <c:v>2.5</c:v>
                </c:pt>
              </c:strCache>
            </c:strRef>
          </c:tx>
          <c:cat>
            <c:numRef>
              <c:f>Sheet1!$F$1:$AC$1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Sheet1!$F$6:$AC$6</c:f>
              <c:numCache>
                <c:formatCode>General</c:formatCode>
                <c:ptCount val="24"/>
                <c:pt idx="0">
                  <c:v>1000000</c:v>
                </c:pt>
                <c:pt idx="1">
                  <c:v>1000000</c:v>
                </c:pt>
                <c:pt idx="2">
                  <c:v>49006</c:v>
                </c:pt>
                <c:pt idx="3">
                  <c:v>22420</c:v>
                </c:pt>
                <c:pt idx="4">
                  <c:v>23173</c:v>
                </c:pt>
                <c:pt idx="5">
                  <c:v>28641</c:v>
                </c:pt>
                <c:pt idx="6">
                  <c:v>33116</c:v>
                </c:pt>
                <c:pt idx="7">
                  <c:v>39148</c:v>
                </c:pt>
                <c:pt idx="8">
                  <c:v>47188</c:v>
                </c:pt>
                <c:pt idx="9">
                  <c:v>53650</c:v>
                </c:pt>
                <c:pt idx="10">
                  <c:v>58274</c:v>
                </c:pt>
                <c:pt idx="11">
                  <c:v>61426</c:v>
                </c:pt>
                <c:pt idx="12">
                  <c:v>73479</c:v>
                </c:pt>
                <c:pt idx="13">
                  <c:v>81468</c:v>
                </c:pt>
                <c:pt idx="14">
                  <c:v>84344</c:v>
                </c:pt>
                <c:pt idx="15">
                  <c:v>89645</c:v>
                </c:pt>
                <c:pt idx="16">
                  <c:v>97104</c:v>
                </c:pt>
                <c:pt idx="17">
                  <c:v>99561</c:v>
                </c:pt>
                <c:pt idx="18">
                  <c:v>106446</c:v>
                </c:pt>
                <c:pt idx="19">
                  <c:v>111843</c:v>
                </c:pt>
                <c:pt idx="20">
                  <c:v>119332</c:v>
                </c:pt>
                <c:pt idx="21">
                  <c:v>123455</c:v>
                </c:pt>
                <c:pt idx="22">
                  <c:v>127884</c:v>
                </c:pt>
                <c:pt idx="23">
                  <c:v>133665</c:v>
                </c:pt>
              </c:numCache>
            </c:numRef>
          </c:val>
        </c:ser>
        <c:ser>
          <c:idx val="5"/>
          <c:order val="5"/>
          <c:tx>
            <c:strRef>
              <c:f>Sheet1!$E$7</c:f>
              <c:strCache>
                <c:ptCount val="1"/>
                <c:pt idx="0">
                  <c:v>3</c:v>
                </c:pt>
              </c:strCache>
            </c:strRef>
          </c:tx>
          <c:cat>
            <c:numRef>
              <c:f>Sheet1!$F$1:$AC$1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Sheet1!$F$7:$AC$7</c:f>
              <c:numCache>
                <c:formatCode>General</c:formatCode>
                <c:ptCount val="24"/>
                <c:pt idx="0">
                  <c:v>1000000</c:v>
                </c:pt>
                <c:pt idx="1">
                  <c:v>1000000</c:v>
                </c:pt>
                <c:pt idx="2">
                  <c:v>1000000</c:v>
                </c:pt>
                <c:pt idx="3">
                  <c:v>41352</c:v>
                </c:pt>
                <c:pt idx="4">
                  <c:v>30587</c:v>
                </c:pt>
                <c:pt idx="5">
                  <c:v>35111</c:v>
                </c:pt>
                <c:pt idx="6">
                  <c:v>38216</c:v>
                </c:pt>
                <c:pt idx="7">
                  <c:v>46567</c:v>
                </c:pt>
                <c:pt idx="8">
                  <c:v>54469</c:v>
                </c:pt>
                <c:pt idx="9">
                  <c:v>71091</c:v>
                </c:pt>
                <c:pt idx="10">
                  <c:v>72013</c:v>
                </c:pt>
                <c:pt idx="11">
                  <c:v>81452</c:v>
                </c:pt>
                <c:pt idx="12">
                  <c:v>93377</c:v>
                </c:pt>
                <c:pt idx="13">
                  <c:v>101899</c:v>
                </c:pt>
                <c:pt idx="14">
                  <c:v>104659</c:v>
                </c:pt>
                <c:pt idx="15">
                  <c:v>110575</c:v>
                </c:pt>
                <c:pt idx="16">
                  <c:v>114640</c:v>
                </c:pt>
                <c:pt idx="17">
                  <c:v>121458</c:v>
                </c:pt>
                <c:pt idx="18">
                  <c:v>126402</c:v>
                </c:pt>
                <c:pt idx="19">
                  <c:v>131009</c:v>
                </c:pt>
                <c:pt idx="20">
                  <c:v>138051</c:v>
                </c:pt>
                <c:pt idx="21">
                  <c:v>140625</c:v>
                </c:pt>
                <c:pt idx="22">
                  <c:v>146926</c:v>
                </c:pt>
                <c:pt idx="23">
                  <c:v>150741</c:v>
                </c:pt>
              </c:numCache>
            </c:numRef>
          </c:val>
        </c:ser>
        <c:ser>
          <c:idx val="6"/>
          <c:order val="6"/>
          <c:tx>
            <c:strRef>
              <c:f>Sheet1!$E$8</c:f>
              <c:strCache>
                <c:ptCount val="1"/>
                <c:pt idx="0">
                  <c:v>3.5</c:v>
                </c:pt>
              </c:strCache>
            </c:strRef>
          </c:tx>
          <c:cat>
            <c:numRef>
              <c:f>Sheet1!$F$1:$AC$1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Sheet1!$F$8:$AC$8</c:f>
              <c:numCache>
                <c:formatCode>General</c:formatCode>
                <c:ptCount val="24"/>
                <c:pt idx="0">
                  <c:v>1000000</c:v>
                </c:pt>
                <c:pt idx="1">
                  <c:v>1000000</c:v>
                </c:pt>
                <c:pt idx="2">
                  <c:v>1000000</c:v>
                </c:pt>
                <c:pt idx="3">
                  <c:v>144829</c:v>
                </c:pt>
                <c:pt idx="4">
                  <c:v>53256</c:v>
                </c:pt>
                <c:pt idx="5">
                  <c:v>46259</c:v>
                </c:pt>
                <c:pt idx="6">
                  <c:v>46558</c:v>
                </c:pt>
                <c:pt idx="7">
                  <c:v>60675</c:v>
                </c:pt>
                <c:pt idx="8">
                  <c:v>71211</c:v>
                </c:pt>
                <c:pt idx="9">
                  <c:v>88428</c:v>
                </c:pt>
                <c:pt idx="10">
                  <c:v>91663</c:v>
                </c:pt>
                <c:pt idx="11">
                  <c:v>132167</c:v>
                </c:pt>
                <c:pt idx="12">
                  <c:v>131288</c:v>
                </c:pt>
                <c:pt idx="13">
                  <c:v>140858</c:v>
                </c:pt>
                <c:pt idx="14">
                  <c:v>134586</c:v>
                </c:pt>
                <c:pt idx="15">
                  <c:v>150952</c:v>
                </c:pt>
                <c:pt idx="16">
                  <c:v>141767</c:v>
                </c:pt>
                <c:pt idx="17">
                  <c:v>155038</c:v>
                </c:pt>
                <c:pt idx="18">
                  <c:v>159788</c:v>
                </c:pt>
                <c:pt idx="19">
                  <c:v>152003</c:v>
                </c:pt>
                <c:pt idx="20">
                  <c:v>160165</c:v>
                </c:pt>
                <c:pt idx="21">
                  <c:v>166345</c:v>
                </c:pt>
                <c:pt idx="22">
                  <c:v>169627</c:v>
                </c:pt>
                <c:pt idx="23">
                  <c:v>171189</c:v>
                </c:pt>
              </c:numCache>
            </c:numRef>
          </c:val>
        </c:ser>
        <c:ser>
          <c:idx val="7"/>
          <c:order val="7"/>
          <c:tx>
            <c:strRef>
              <c:f>Sheet1!$E$9</c:f>
              <c:strCache>
                <c:ptCount val="1"/>
                <c:pt idx="0">
                  <c:v>4</c:v>
                </c:pt>
              </c:strCache>
            </c:strRef>
          </c:tx>
          <c:cat>
            <c:numRef>
              <c:f>Sheet1!$F$1:$AC$1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Sheet1!$F$9:$AC$9</c:f>
              <c:numCache>
                <c:formatCode>General</c:formatCode>
                <c:ptCount val="24"/>
                <c:pt idx="0">
                  <c:v>1000000</c:v>
                </c:pt>
                <c:pt idx="1">
                  <c:v>1000000</c:v>
                </c:pt>
                <c:pt idx="2">
                  <c:v>1000000</c:v>
                </c:pt>
                <c:pt idx="3">
                  <c:v>1000000</c:v>
                </c:pt>
                <c:pt idx="4">
                  <c:v>138220</c:v>
                </c:pt>
                <c:pt idx="5">
                  <c:v>77159</c:v>
                </c:pt>
                <c:pt idx="6">
                  <c:v>80388</c:v>
                </c:pt>
                <c:pt idx="7">
                  <c:v>97545</c:v>
                </c:pt>
                <c:pt idx="8">
                  <c:v>100744</c:v>
                </c:pt>
                <c:pt idx="9">
                  <c:v>310867</c:v>
                </c:pt>
                <c:pt idx="10">
                  <c:v>291484</c:v>
                </c:pt>
                <c:pt idx="11">
                  <c:v>433504</c:v>
                </c:pt>
                <c:pt idx="12">
                  <c:v>385642</c:v>
                </c:pt>
                <c:pt idx="13">
                  <c:v>342437</c:v>
                </c:pt>
                <c:pt idx="14">
                  <c:v>388291</c:v>
                </c:pt>
                <c:pt idx="15">
                  <c:v>465645</c:v>
                </c:pt>
                <c:pt idx="16">
                  <c:v>385893</c:v>
                </c:pt>
                <c:pt idx="17">
                  <c:v>436422</c:v>
                </c:pt>
                <c:pt idx="18">
                  <c:v>415960</c:v>
                </c:pt>
                <c:pt idx="19">
                  <c:v>404860</c:v>
                </c:pt>
                <c:pt idx="20">
                  <c:v>433342</c:v>
                </c:pt>
                <c:pt idx="21">
                  <c:v>253737</c:v>
                </c:pt>
                <c:pt idx="22">
                  <c:v>419537</c:v>
                </c:pt>
                <c:pt idx="23">
                  <c:v>415551</c:v>
                </c:pt>
              </c:numCache>
            </c:numRef>
          </c:val>
        </c:ser>
        <c:ser>
          <c:idx val="8"/>
          <c:order val="8"/>
          <c:tx>
            <c:strRef>
              <c:f>Sheet1!$E$10</c:f>
              <c:strCache>
                <c:ptCount val="1"/>
                <c:pt idx="0">
                  <c:v>4.5</c:v>
                </c:pt>
              </c:strCache>
            </c:strRef>
          </c:tx>
          <c:cat>
            <c:numRef>
              <c:f>Sheet1!$F$1:$AC$1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Sheet1!$F$10:$AC$10</c:f>
              <c:numCache>
                <c:formatCode>General</c:formatCode>
                <c:ptCount val="24"/>
                <c:pt idx="0">
                  <c:v>1000000</c:v>
                </c:pt>
                <c:pt idx="1">
                  <c:v>1000000</c:v>
                </c:pt>
                <c:pt idx="2">
                  <c:v>1000000</c:v>
                </c:pt>
                <c:pt idx="3">
                  <c:v>1000000</c:v>
                </c:pt>
                <c:pt idx="4">
                  <c:v>574862</c:v>
                </c:pt>
                <c:pt idx="5">
                  <c:v>174626</c:v>
                </c:pt>
                <c:pt idx="6">
                  <c:v>194545</c:v>
                </c:pt>
                <c:pt idx="7">
                  <c:v>142595</c:v>
                </c:pt>
                <c:pt idx="8">
                  <c:v>350605</c:v>
                </c:pt>
                <c:pt idx="9">
                  <c:v>591858</c:v>
                </c:pt>
                <c:pt idx="10">
                  <c:v>897308</c:v>
                </c:pt>
                <c:pt idx="11">
                  <c:v>977138</c:v>
                </c:pt>
                <c:pt idx="12">
                  <c:v>973286</c:v>
                </c:pt>
                <c:pt idx="13">
                  <c:v>1000000</c:v>
                </c:pt>
                <c:pt idx="14">
                  <c:v>1000000</c:v>
                </c:pt>
                <c:pt idx="15">
                  <c:v>1000000</c:v>
                </c:pt>
                <c:pt idx="16">
                  <c:v>1000000</c:v>
                </c:pt>
                <c:pt idx="17">
                  <c:v>986851</c:v>
                </c:pt>
                <c:pt idx="18">
                  <c:v>974226</c:v>
                </c:pt>
                <c:pt idx="19">
                  <c:v>939521</c:v>
                </c:pt>
                <c:pt idx="20">
                  <c:v>999811</c:v>
                </c:pt>
                <c:pt idx="21">
                  <c:v>879681</c:v>
                </c:pt>
                <c:pt idx="22">
                  <c:v>880698</c:v>
                </c:pt>
                <c:pt idx="23">
                  <c:v>991923</c:v>
                </c:pt>
              </c:numCache>
            </c:numRef>
          </c:val>
        </c:ser>
        <c:ser>
          <c:idx val="9"/>
          <c:order val="9"/>
          <c:tx>
            <c:strRef>
              <c:f>Sheet1!$E$11</c:f>
              <c:strCache>
                <c:ptCount val="1"/>
                <c:pt idx="0">
                  <c:v>5</c:v>
                </c:pt>
              </c:strCache>
            </c:strRef>
          </c:tx>
          <c:cat>
            <c:numRef>
              <c:f>Sheet1!$F$1:$AC$1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Sheet1!$F$11:$AC$11</c:f>
              <c:numCache>
                <c:formatCode>General</c:formatCode>
                <c:ptCount val="24"/>
                <c:pt idx="0">
                  <c:v>1000000</c:v>
                </c:pt>
                <c:pt idx="1">
                  <c:v>1000000</c:v>
                </c:pt>
                <c:pt idx="2">
                  <c:v>1000000</c:v>
                </c:pt>
                <c:pt idx="3">
                  <c:v>1000000</c:v>
                </c:pt>
                <c:pt idx="4">
                  <c:v>1000000</c:v>
                </c:pt>
                <c:pt idx="5">
                  <c:v>989920</c:v>
                </c:pt>
                <c:pt idx="6">
                  <c:v>553284</c:v>
                </c:pt>
                <c:pt idx="7">
                  <c:v>560985</c:v>
                </c:pt>
                <c:pt idx="8">
                  <c:v>931690</c:v>
                </c:pt>
                <c:pt idx="9">
                  <c:v>1000000</c:v>
                </c:pt>
                <c:pt idx="10">
                  <c:v>1000000</c:v>
                </c:pt>
                <c:pt idx="11">
                  <c:v>1000000</c:v>
                </c:pt>
                <c:pt idx="12">
                  <c:v>1000000</c:v>
                </c:pt>
                <c:pt idx="13">
                  <c:v>1000000</c:v>
                </c:pt>
                <c:pt idx="14">
                  <c:v>1000000</c:v>
                </c:pt>
                <c:pt idx="15">
                  <c:v>1000000</c:v>
                </c:pt>
                <c:pt idx="16">
                  <c:v>1000000</c:v>
                </c:pt>
                <c:pt idx="17">
                  <c:v>1000000</c:v>
                </c:pt>
                <c:pt idx="18">
                  <c:v>1000000</c:v>
                </c:pt>
                <c:pt idx="19">
                  <c:v>1000000</c:v>
                </c:pt>
                <c:pt idx="20">
                  <c:v>1000000</c:v>
                </c:pt>
                <c:pt idx="21">
                  <c:v>1000000</c:v>
                </c:pt>
                <c:pt idx="22">
                  <c:v>1000000</c:v>
                </c:pt>
                <c:pt idx="23">
                  <c:v>1000000</c:v>
                </c:pt>
              </c:numCache>
            </c:numRef>
          </c:val>
        </c:ser>
        <c:ser>
          <c:idx val="10"/>
          <c:order val="10"/>
          <c:tx>
            <c:strRef>
              <c:f>Sheet1!$E$12</c:f>
              <c:strCache>
                <c:ptCount val="1"/>
                <c:pt idx="0">
                  <c:v>5.5</c:v>
                </c:pt>
              </c:strCache>
            </c:strRef>
          </c:tx>
          <c:cat>
            <c:numRef>
              <c:f>Sheet1!$F$1:$AC$1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Sheet1!$F$12:$AC$12</c:f>
              <c:numCache>
                <c:formatCode>General</c:formatCode>
                <c:ptCount val="24"/>
                <c:pt idx="0">
                  <c:v>1000000</c:v>
                </c:pt>
                <c:pt idx="1">
                  <c:v>1000000</c:v>
                </c:pt>
                <c:pt idx="2">
                  <c:v>1000000</c:v>
                </c:pt>
                <c:pt idx="3">
                  <c:v>1000000</c:v>
                </c:pt>
                <c:pt idx="4">
                  <c:v>1000000</c:v>
                </c:pt>
                <c:pt idx="5">
                  <c:v>1000000</c:v>
                </c:pt>
                <c:pt idx="6">
                  <c:v>1000000</c:v>
                </c:pt>
                <c:pt idx="7">
                  <c:v>998348</c:v>
                </c:pt>
                <c:pt idx="8">
                  <c:v>999987</c:v>
                </c:pt>
                <c:pt idx="9">
                  <c:v>1000000</c:v>
                </c:pt>
                <c:pt idx="10">
                  <c:v>1000000</c:v>
                </c:pt>
                <c:pt idx="11">
                  <c:v>1000000</c:v>
                </c:pt>
                <c:pt idx="12">
                  <c:v>1000000</c:v>
                </c:pt>
                <c:pt idx="13">
                  <c:v>1000000</c:v>
                </c:pt>
                <c:pt idx="14">
                  <c:v>1000000</c:v>
                </c:pt>
                <c:pt idx="15">
                  <c:v>1000000</c:v>
                </c:pt>
                <c:pt idx="16">
                  <c:v>1000000</c:v>
                </c:pt>
                <c:pt idx="17">
                  <c:v>1000000</c:v>
                </c:pt>
                <c:pt idx="18">
                  <c:v>1000000</c:v>
                </c:pt>
                <c:pt idx="19">
                  <c:v>1000000</c:v>
                </c:pt>
                <c:pt idx="20">
                  <c:v>1000000</c:v>
                </c:pt>
                <c:pt idx="21">
                  <c:v>1000000</c:v>
                </c:pt>
                <c:pt idx="22">
                  <c:v>1000000</c:v>
                </c:pt>
                <c:pt idx="23">
                  <c:v>1000000</c:v>
                </c:pt>
              </c:numCache>
            </c:numRef>
          </c:val>
        </c:ser>
        <c:bandFmts/>
        <c:axId val="48827008"/>
        <c:axId val="48845568"/>
        <c:axId val="53011328"/>
      </c:surface3DChart>
      <c:catAx>
        <c:axId val="4882700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fr-CA" sz="1400" noProof="0" dirty="0" smtClean="0"/>
                  <a:t>Nombre de processeurs (P)</a:t>
                </a:r>
                <a:endParaRPr lang="fr-CA" sz="1400" noProof="0" dirty="0"/>
              </a:p>
            </c:rich>
          </c:tx>
          <c:layout>
            <c:manualLayout>
              <c:xMode val="edge"/>
              <c:yMode val="edge"/>
              <c:x val="0.1834626227277146"/>
              <c:y val="0.90509597738558123"/>
            </c:manualLayout>
          </c:layout>
        </c:title>
        <c:numFmt formatCode="General" sourceLinked="1"/>
        <c:tickLblPos val="nextTo"/>
        <c:crossAx val="48845568"/>
        <c:crosses val="autoZero"/>
        <c:auto val="1"/>
        <c:lblAlgn val="ctr"/>
        <c:lblOffset val="100"/>
      </c:catAx>
      <c:valAx>
        <c:axId val="48845568"/>
        <c:scaling>
          <c:orientation val="minMax"/>
          <c:max val="30000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CA" sz="1400" baseline="0" dirty="0" smtClean="0"/>
                  <a:t>Charge de travail </a:t>
                </a:r>
                <a:r>
                  <a:rPr lang="en-CA" sz="1400" baseline="0" dirty="0" smtClean="0"/>
                  <a:t>(W en ns</a:t>
                </a:r>
                <a:r>
                  <a:rPr lang="en-CA" sz="1400" baseline="0" dirty="0"/>
                  <a:t>)</a:t>
                </a:r>
                <a:endParaRPr lang="en-CA" sz="1400" dirty="0"/>
              </a:p>
            </c:rich>
          </c:tx>
          <c:layout>
            <c:manualLayout>
              <c:xMode val="edge"/>
              <c:yMode val="edge"/>
              <c:x val="1.5417881792553708E-2"/>
              <c:y val="0.15304635787927515"/>
            </c:manualLayout>
          </c:layout>
        </c:title>
        <c:numFmt formatCode="General" sourceLinked="1"/>
        <c:tickLblPos val="nextTo"/>
        <c:crossAx val="48827008"/>
        <c:crosses val="autoZero"/>
        <c:crossBetween val="midCat"/>
      </c:valAx>
      <c:serAx>
        <c:axId val="53011328"/>
        <c:scaling>
          <c:orientation val="minMax"/>
        </c:scaling>
        <c:axPos val="b"/>
        <c:title>
          <c:tx>
            <c:rich>
              <a:bodyPr rot="0" vert="horz"/>
              <a:lstStyle/>
              <a:p>
                <a:pPr>
                  <a:defRPr sz="1400"/>
                </a:pPr>
                <a:r>
                  <a:rPr lang="en-CA" sz="1400" dirty="0" smtClean="0"/>
                  <a:t>Speedup (S)</a:t>
                </a:r>
                <a:endParaRPr lang="en-CA" sz="1400" dirty="0"/>
              </a:p>
            </c:rich>
          </c:tx>
          <c:layout>
            <c:manualLayout>
              <c:xMode val="edge"/>
              <c:yMode val="edge"/>
              <c:x val="0.85845679012345677"/>
              <c:y val="0.81270280218879454"/>
            </c:manualLayout>
          </c:layout>
        </c:title>
        <c:tickLblPos val="nextTo"/>
        <c:crossAx val="48845568"/>
        <c:crosses val="autoZero"/>
      </c:serAx>
    </c:plotArea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00EA6-7720-42C4-9DDF-8643AB281C69}" type="datetimeFigureOut">
              <a:rPr lang="en-CA" smtClean="0"/>
              <a:pPr/>
              <a:t>03/08/2011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61CAD-CF70-48ED-8178-BAF42EC19C0E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61CAD-CF70-48ED-8178-BAF42EC19C0E}" type="slidenum">
              <a:rPr lang="en-CA" smtClean="0"/>
              <a:pPr/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61CAD-CF70-48ED-8178-BAF42EC19C0E}" type="slidenum">
              <a:rPr lang="en-CA" smtClean="0"/>
              <a:pPr/>
              <a:t>14</a:t>
            </a:fld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61CAD-CF70-48ED-8178-BAF42EC19C0E}" type="slidenum">
              <a:rPr lang="en-CA" smtClean="0"/>
              <a:pPr/>
              <a:t>15</a:t>
            </a:fld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61CAD-CF70-48ED-8178-BAF42EC19C0E}" type="slidenum">
              <a:rPr lang="en-CA" smtClean="0"/>
              <a:pPr/>
              <a:t>16</a:t>
            </a:fld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61CAD-CF70-48ED-8178-BAF42EC19C0E}" type="slidenum">
              <a:rPr lang="en-CA" smtClean="0"/>
              <a:pPr/>
              <a:t>17</a:t>
            </a:fld>
            <a:endParaRPr lang="en-C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61CAD-CF70-48ED-8178-BAF42EC19C0E}" type="slidenum">
              <a:rPr lang="en-CA" smtClean="0"/>
              <a:pPr/>
              <a:t>18</a:t>
            </a:fld>
            <a:endParaRPr lang="en-CA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61CAD-CF70-48ED-8178-BAF42EC19C0E}" type="slidenum">
              <a:rPr lang="en-CA" smtClean="0"/>
              <a:pPr/>
              <a:t>19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61CAD-CF70-48ED-8178-BAF42EC19C0E}" type="slidenum">
              <a:rPr lang="en-CA" smtClean="0"/>
              <a:pPr/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61CAD-CF70-48ED-8178-BAF42EC19C0E}" type="slidenum">
              <a:rPr lang="en-CA" smtClean="0"/>
              <a:pPr/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61CAD-CF70-48ED-8178-BAF42EC19C0E}" type="slidenum">
              <a:rPr lang="en-CA" smtClean="0"/>
              <a:pPr/>
              <a:t>8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61CAD-CF70-48ED-8178-BAF42EC19C0E}" type="slidenum">
              <a:rPr lang="en-CA" smtClean="0"/>
              <a:pPr/>
              <a:t>9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61CAD-CF70-48ED-8178-BAF42EC19C0E}" type="slidenum">
              <a:rPr lang="en-CA" smtClean="0"/>
              <a:pPr/>
              <a:t>10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61CAD-CF70-48ED-8178-BAF42EC19C0E}" type="slidenum">
              <a:rPr lang="en-CA" smtClean="0"/>
              <a:pPr/>
              <a:t>11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61CAD-CF70-48ED-8178-BAF42EC19C0E}" type="slidenum">
              <a:rPr lang="en-CA" smtClean="0"/>
              <a:pPr/>
              <a:t>12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61CAD-CF70-48ED-8178-BAF42EC19C0E}" type="slidenum">
              <a:rPr lang="en-CA" smtClean="0"/>
              <a:pPr/>
              <a:t>13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00839D4-3EA9-4B76-A61C-9E5BEFB28010}" type="datetime1">
              <a:rPr lang="en-CA" smtClean="0"/>
              <a:pPr/>
              <a:t>03/08/2011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AD31291-B000-482B-A9F2-DA1CB1143FD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76390C-AF29-481F-A700-D42CECC6EFC1}" type="datetime1">
              <a:rPr lang="en-CA" smtClean="0"/>
              <a:pPr/>
              <a:t>03/08/2011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D31291-B000-482B-A9F2-DA1CB1143FD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2D38AB-B459-49E2-B8F7-E45369E94CF6}" type="datetime1">
              <a:rPr lang="en-CA" smtClean="0"/>
              <a:pPr/>
              <a:t>03/08/2011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D31291-B000-482B-A9F2-DA1CB1143FD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87B993-E7E1-48BA-A1A0-A05FDB94B88C}" type="datetime1">
              <a:rPr lang="en-CA" smtClean="0"/>
              <a:pPr/>
              <a:t>03/08/2011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D31291-B000-482B-A9F2-DA1CB1143FDC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9CD2E-EBBE-4490-80B4-EDE141B2DD78}" type="datetime1">
              <a:rPr lang="en-CA" smtClean="0"/>
              <a:pPr/>
              <a:t>03/08/2011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D31291-B000-482B-A9F2-DA1CB1143FDC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0D9A95-0A30-4B56-9139-0471340E8551}" type="datetime1">
              <a:rPr lang="en-CA" smtClean="0"/>
              <a:pPr/>
              <a:t>03/08/2011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D31291-B000-482B-A9F2-DA1CB1143FDC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E48794-0188-4931-8AB6-90B6E8CE0AF7}" type="datetime1">
              <a:rPr lang="en-CA" smtClean="0"/>
              <a:pPr/>
              <a:t>03/08/2011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D31291-B000-482B-A9F2-DA1CB1143FD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E8B0A9-CC79-4A5A-B066-AC2AF8911FDF}" type="datetime1">
              <a:rPr lang="en-CA" smtClean="0"/>
              <a:pPr/>
              <a:t>03/08/2011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D31291-B000-482B-A9F2-DA1CB1143FDC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280CDA-A6CE-43E0-8020-E7BD30CB6F3C}" type="datetime1">
              <a:rPr lang="en-CA" smtClean="0"/>
              <a:pPr/>
              <a:t>03/08/2011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D31291-B000-482B-A9F2-DA1CB1143FD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292DE47-61CA-4C84-A96A-1F66147F563E}" type="datetime1">
              <a:rPr lang="en-CA" smtClean="0"/>
              <a:pPr/>
              <a:t>03/08/2011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D31291-B000-482B-A9F2-DA1CB1143FD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217473B-E8DE-4845-A4A0-68EFBC27AD2E}" type="datetime1">
              <a:rPr lang="en-CA" smtClean="0"/>
              <a:pPr/>
              <a:t>03/08/2011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AD31291-B000-482B-A9F2-DA1CB1143FDC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32C85AB-AF24-498F-B1B3-A8E21C78EA0A}" type="datetime1">
              <a:rPr lang="en-CA" smtClean="0"/>
              <a:pPr/>
              <a:t>03/08/2011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AD31291-B000-482B-A9F2-DA1CB1143FDC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ttab/yarn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smtClean="0"/>
              <a:t>Yarn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smtClean="0"/>
              <a:t>Parallélisation </a:t>
            </a:r>
            <a:r>
              <a:rPr lang="fr-CA" dirty="0" smtClean="0"/>
              <a:t>Spéculative Automatique</a:t>
            </a:r>
          </a:p>
          <a:p>
            <a:r>
              <a:rPr lang="en-CA" sz="1200" dirty="0" smtClean="0"/>
              <a:t>(Speculative Multithreading)</a:t>
            </a:r>
            <a:endParaRPr lang="en-CA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4581128"/>
            <a:ext cx="7876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2000" dirty="0" smtClean="0">
                <a:solidFill>
                  <a:schemeClr val="tx2"/>
                </a:solidFill>
              </a:rPr>
              <a:t>par Rémi Attab</a:t>
            </a:r>
            <a:endParaRPr lang="fr-CA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Parallélisation </a:t>
            </a:r>
            <a:r>
              <a:rPr lang="fr-CA" dirty="0" smtClean="0"/>
              <a:t>spéculative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1291-B000-482B-A9F2-DA1CB1143FDC}" type="slidenum">
              <a:rPr lang="en-CA" smtClean="0"/>
              <a:pPr/>
              <a:t>10</a:t>
            </a:fld>
            <a:endParaRPr lang="en-CA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196752"/>
            <a:ext cx="1485900" cy="2038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1836000"/>
            <a:ext cx="1257300" cy="1228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2124000"/>
            <a:ext cx="1257300" cy="1228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2412000"/>
            <a:ext cx="1257300" cy="1228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0" y="2700000"/>
            <a:ext cx="1257300" cy="1228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7546" y="4725144"/>
          <a:ext cx="799288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382"/>
                <a:gridCol w="1533101"/>
                <a:gridCol w="1533101"/>
                <a:gridCol w="1533101"/>
                <a:gridCol w="1533101"/>
                <a:gridCol w="1533101"/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Mémoire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 smtClean="0"/>
                        <a:t>Epoch</a:t>
                      </a:r>
                      <a:r>
                        <a:rPr lang="fr-CA" dirty="0" smtClean="0"/>
                        <a:t> 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 smtClean="0"/>
                        <a:t>Epoch</a:t>
                      </a:r>
                      <a:r>
                        <a:rPr lang="fr-CA" dirty="0" smtClean="0"/>
                        <a:t> 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 smtClean="0"/>
                        <a:t>Epoch</a:t>
                      </a:r>
                      <a:r>
                        <a:rPr lang="fr-CA" dirty="0" smtClean="0"/>
                        <a:t> 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 smtClean="0"/>
                        <a:t>Epoch</a:t>
                      </a:r>
                      <a:r>
                        <a:rPr lang="fr-CA" dirty="0" smtClean="0"/>
                        <a:t> 4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i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2267744" y="2268000"/>
            <a:ext cx="6192688" cy="1800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979712" y="5229200"/>
            <a:ext cx="64807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563888" y="5229200"/>
            <a:ext cx="64807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Parallélisation </a:t>
            </a:r>
            <a:r>
              <a:rPr lang="fr-CA" dirty="0" smtClean="0"/>
              <a:t>spéculative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1291-B000-482B-A9F2-DA1CB1143FDC}" type="slidenum">
              <a:rPr lang="en-CA" smtClean="0"/>
              <a:pPr/>
              <a:t>11</a:t>
            </a:fld>
            <a:endParaRPr lang="en-CA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196752"/>
            <a:ext cx="1485900" cy="2038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1836000"/>
            <a:ext cx="1257300" cy="1228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2124000"/>
            <a:ext cx="1257300" cy="1228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2412000"/>
            <a:ext cx="1257300" cy="1228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0" y="2700000"/>
            <a:ext cx="1257300" cy="1228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7546" y="4725144"/>
          <a:ext cx="799288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382"/>
                <a:gridCol w="1533101"/>
                <a:gridCol w="1533101"/>
                <a:gridCol w="1533101"/>
                <a:gridCol w="1533101"/>
                <a:gridCol w="1533101"/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Mémoire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 smtClean="0"/>
                        <a:t>Epoch</a:t>
                      </a:r>
                      <a:r>
                        <a:rPr lang="fr-CA" dirty="0" smtClean="0"/>
                        <a:t> 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 smtClean="0"/>
                        <a:t>Epoch</a:t>
                      </a:r>
                      <a:r>
                        <a:rPr lang="fr-CA" dirty="0" smtClean="0"/>
                        <a:t> 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 smtClean="0"/>
                        <a:t>Epoch</a:t>
                      </a:r>
                      <a:r>
                        <a:rPr lang="fr-CA" dirty="0" smtClean="0"/>
                        <a:t> 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 smtClean="0"/>
                        <a:t>Epoch</a:t>
                      </a:r>
                      <a:r>
                        <a:rPr lang="fr-CA" dirty="0" smtClean="0"/>
                        <a:t> 4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i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2267744" y="2412000"/>
            <a:ext cx="6192688" cy="1800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979712" y="5229200"/>
            <a:ext cx="64807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563888" y="5229200"/>
            <a:ext cx="64807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076056" y="5229200"/>
            <a:ext cx="648072" cy="1588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Parallélisation </a:t>
            </a:r>
            <a:r>
              <a:rPr lang="fr-CA" dirty="0" smtClean="0"/>
              <a:t>spéculative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1291-B000-482B-A9F2-DA1CB1143FDC}" type="slidenum">
              <a:rPr lang="en-CA" smtClean="0"/>
              <a:pPr/>
              <a:t>12</a:t>
            </a:fld>
            <a:endParaRPr lang="en-CA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196752"/>
            <a:ext cx="1485900" cy="2038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1836000"/>
            <a:ext cx="1257300" cy="1228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2124000"/>
            <a:ext cx="1257300" cy="1228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2412000"/>
            <a:ext cx="1257300" cy="1228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0" y="2700000"/>
            <a:ext cx="1257300" cy="1228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7546" y="4725144"/>
          <a:ext cx="799288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382"/>
                <a:gridCol w="1533101"/>
                <a:gridCol w="1533101"/>
                <a:gridCol w="1533101"/>
                <a:gridCol w="1533101"/>
                <a:gridCol w="1533101"/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Mémoire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 smtClean="0"/>
                        <a:t>Epoch</a:t>
                      </a:r>
                      <a:r>
                        <a:rPr lang="fr-CA" dirty="0" smtClean="0"/>
                        <a:t> 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 smtClean="0"/>
                        <a:t>Epoch</a:t>
                      </a:r>
                      <a:r>
                        <a:rPr lang="fr-CA" dirty="0" smtClean="0"/>
                        <a:t> 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 smtClean="0"/>
                        <a:t>Epoch</a:t>
                      </a:r>
                      <a:r>
                        <a:rPr lang="fr-CA" dirty="0" smtClean="0"/>
                        <a:t> 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 smtClean="0"/>
                        <a:t>Epoch</a:t>
                      </a:r>
                      <a:r>
                        <a:rPr lang="fr-CA" dirty="0" smtClean="0"/>
                        <a:t> 4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i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2267744" y="2556000"/>
            <a:ext cx="6192688" cy="1800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979712" y="5229200"/>
            <a:ext cx="64807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563888" y="5229200"/>
            <a:ext cx="64807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076056" y="5229200"/>
            <a:ext cx="64807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Parallélisation </a:t>
            </a:r>
            <a:r>
              <a:rPr lang="fr-CA" dirty="0" smtClean="0"/>
              <a:t>spéculative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1291-B000-482B-A9F2-DA1CB1143FDC}" type="slidenum">
              <a:rPr lang="en-CA" smtClean="0"/>
              <a:pPr/>
              <a:t>13</a:t>
            </a:fld>
            <a:endParaRPr lang="en-CA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196752"/>
            <a:ext cx="1485900" cy="2038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1836000"/>
            <a:ext cx="1257300" cy="1228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2124000"/>
            <a:ext cx="1257300" cy="1228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2412000"/>
            <a:ext cx="1257300" cy="1228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0" y="2700000"/>
            <a:ext cx="1257300" cy="1228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7546" y="4725144"/>
          <a:ext cx="799288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382"/>
                <a:gridCol w="1533101"/>
                <a:gridCol w="1533101"/>
                <a:gridCol w="1533101"/>
                <a:gridCol w="1533101"/>
                <a:gridCol w="1533101"/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Mémoire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 smtClean="0"/>
                        <a:t>Epoch</a:t>
                      </a:r>
                      <a:r>
                        <a:rPr lang="fr-CA" dirty="0" smtClean="0"/>
                        <a:t> 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 smtClean="0"/>
                        <a:t>Epoch</a:t>
                      </a:r>
                      <a:r>
                        <a:rPr lang="fr-CA" dirty="0" smtClean="0"/>
                        <a:t> 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 smtClean="0"/>
                        <a:t>Epoch</a:t>
                      </a:r>
                      <a:r>
                        <a:rPr lang="fr-CA" dirty="0" smtClean="0"/>
                        <a:t> 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 smtClean="0"/>
                        <a:t>Epoch</a:t>
                      </a:r>
                      <a:r>
                        <a:rPr lang="fr-CA" dirty="0" smtClean="0"/>
                        <a:t> 4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i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2267744" y="2700000"/>
            <a:ext cx="6192688" cy="1800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979712" y="5229200"/>
            <a:ext cx="64807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563888" y="5229200"/>
            <a:ext cx="64807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076056" y="5229200"/>
            <a:ext cx="64807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588224" y="5229200"/>
            <a:ext cx="648072" cy="1588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979712" y="5589240"/>
            <a:ext cx="648072" cy="1588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Parallélisation </a:t>
            </a:r>
            <a:r>
              <a:rPr lang="fr-CA" dirty="0" smtClean="0"/>
              <a:t>spéculative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1291-B000-482B-A9F2-DA1CB1143FDC}" type="slidenum">
              <a:rPr lang="en-CA" smtClean="0"/>
              <a:pPr/>
              <a:t>14</a:t>
            </a:fld>
            <a:endParaRPr lang="en-CA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196752"/>
            <a:ext cx="1485900" cy="2038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1836000"/>
            <a:ext cx="1257300" cy="1228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2124000"/>
            <a:ext cx="1257300" cy="1228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2412000"/>
            <a:ext cx="1257300" cy="1228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0" y="2700000"/>
            <a:ext cx="1257300" cy="1228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7546" y="4725144"/>
          <a:ext cx="799288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382"/>
                <a:gridCol w="1533101"/>
                <a:gridCol w="1533101"/>
                <a:gridCol w="1533101"/>
                <a:gridCol w="1533101"/>
                <a:gridCol w="1533101"/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Mémoire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 smtClean="0"/>
                        <a:t>Epoch</a:t>
                      </a:r>
                      <a:r>
                        <a:rPr lang="fr-CA" dirty="0" smtClean="0"/>
                        <a:t> 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 smtClean="0"/>
                        <a:t>Epoch</a:t>
                      </a:r>
                      <a:r>
                        <a:rPr lang="fr-CA" dirty="0" smtClean="0"/>
                        <a:t> 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 smtClean="0"/>
                        <a:t>Epoch</a:t>
                      </a:r>
                      <a:r>
                        <a:rPr lang="fr-CA" dirty="0" smtClean="0"/>
                        <a:t> 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 smtClean="0"/>
                        <a:t>Epoch</a:t>
                      </a:r>
                      <a:r>
                        <a:rPr lang="fr-CA" dirty="0" smtClean="0"/>
                        <a:t> 4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i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2267744" y="2844000"/>
            <a:ext cx="6192688" cy="1800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979712" y="5229200"/>
            <a:ext cx="64807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563888" y="5229200"/>
            <a:ext cx="64807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076056" y="5229200"/>
            <a:ext cx="64807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588224" y="5229200"/>
            <a:ext cx="64807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979712" y="5589240"/>
            <a:ext cx="64807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Parallélisation </a:t>
            </a:r>
            <a:r>
              <a:rPr lang="fr-CA" dirty="0" smtClean="0"/>
              <a:t>spéculative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1291-B000-482B-A9F2-DA1CB1143FDC}" type="slidenum">
              <a:rPr lang="en-CA" smtClean="0"/>
              <a:pPr/>
              <a:t>15</a:t>
            </a:fld>
            <a:endParaRPr lang="en-CA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196752"/>
            <a:ext cx="1485900" cy="2038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1836000"/>
            <a:ext cx="1257300" cy="1228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2124000"/>
            <a:ext cx="1257300" cy="1228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2412000"/>
            <a:ext cx="1257300" cy="1228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0" y="2700000"/>
            <a:ext cx="1257300" cy="1228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7546" y="4725144"/>
          <a:ext cx="799288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382"/>
                <a:gridCol w="1533101"/>
                <a:gridCol w="1533101"/>
                <a:gridCol w="1533101"/>
                <a:gridCol w="1533101"/>
                <a:gridCol w="1533101"/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Mémoire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 smtClean="0"/>
                        <a:t>Epoch</a:t>
                      </a:r>
                      <a:r>
                        <a:rPr lang="fr-CA" dirty="0" smtClean="0"/>
                        <a:t> 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 smtClean="0"/>
                        <a:t>Epoch</a:t>
                      </a:r>
                      <a:r>
                        <a:rPr lang="fr-CA" dirty="0" smtClean="0"/>
                        <a:t> 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 smtClean="0"/>
                        <a:t>Epoch</a:t>
                      </a:r>
                      <a:r>
                        <a:rPr lang="fr-CA" dirty="0" smtClean="0"/>
                        <a:t> 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 smtClean="0"/>
                        <a:t>Epoch</a:t>
                      </a:r>
                      <a:r>
                        <a:rPr lang="fr-CA" dirty="0" smtClean="0"/>
                        <a:t> 4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i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2267744" y="2988000"/>
            <a:ext cx="6192688" cy="1800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979712" y="5229200"/>
            <a:ext cx="64807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563888" y="5229200"/>
            <a:ext cx="64807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076056" y="5229200"/>
            <a:ext cx="64807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588224" y="5229200"/>
            <a:ext cx="64807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979712" y="5589240"/>
            <a:ext cx="64807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U-Turn Arrow 18"/>
          <p:cNvSpPr/>
          <p:nvPr/>
        </p:nvSpPr>
        <p:spPr>
          <a:xfrm flipV="1">
            <a:off x="3059832" y="5949280"/>
            <a:ext cx="3168352" cy="144016"/>
          </a:xfrm>
          <a:prstGeom prst="uturnArrow">
            <a:avLst/>
          </a:prstGeom>
          <a:solidFill>
            <a:srgbClr val="FF0000"/>
          </a:solidFill>
          <a:ln w="158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563888" y="5661248"/>
            <a:ext cx="648072" cy="1588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Parallélisation </a:t>
            </a:r>
            <a:r>
              <a:rPr lang="fr-CA" dirty="0" smtClean="0"/>
              <a:t>spéculative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1291-B000-482B-A9F2-DA1CB1143FDC}" type="slidenum">
              <a:rPr lang="en-CA" smtClean="0"/>
              <a:pPr/>
              <a:t>16</a:t>
            </a:fld>
            <a:endParaRPr lang="en-CA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196752"/>
            <a:ext cx="1485900" cy="2038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1836000"/>
            <a:ext cx="1257300" cy="1228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2124000"/>
            <a:ext cx="1257300" cy="1228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2412000"/>
            <a:ext cx="1257300" cy="1228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0" y="2700000"/>
            <a:ext cx="1257300" cy="1228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7546" y="4725144"/>
          <a:ext cx="799288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382"/>
                <a:gridCol w="1533101"/>
                <a:gridCol w="1533101"/>
                <a:gridCol w="1533101"/>
                <a:gridCol w="1533101"/>
                <a:gridCol w="1533101"/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Mémoire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 smtClean="0"/>
                        <a:t>Epoch</a:t>
                      </a:r>
                      <a:r>
                        <a:rPr lang="fr-CA" dirty="0" smtClean="0"/>
                        <a:t> 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 smtClean="0"/>
                        <a:t>Epoch</a:t>
                      </a:r>
                      <a:r>
                        <a:rPr lang="fr-CA" dirty="0" smtClean="0"/>
                        <a:t> 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 smtClean="0"/>
                        <a:t>Epoch</a:t>
                      </a:r>
                      <a:r>
                        <a:rPr lang="fr-CA" dirty="0" smtClean="0"/>
                        <a:t> 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 smtClean="0"/>
                        <a:t>Epoch</a:t>
                      </a:r>
                      <a:r>
                        <a:rPr lang="fr-CA" dirty="0" smtClean="0"/>
                        <a:t> 4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i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2267744" y="3132000"/>
            <a:ext cx="6192688" cy="1800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979712" y="5229200"/>
            <a:ext cx="64807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563888" y="5229200"/>
            <a:ext cx="64807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076056" y="5229200"/>
            <a:ext cx="64807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588224" y="5229200"/>
            <a:ext cx="64807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979712" y="5589240"/>
            <a:ext cx="64807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U-Turn Arrow 18"/>
          <p:cNvSpPr/>
          <p:nvPr/>
        </p:nvSpPr>
        <p:spPr>
          <a:xfrm flipV="1">
            <a:off x="3059832" y="5949280"/>
            <a:ext cx="3168352" cy="144016"/>
          </a:xfrm>
          <a:prstGeom prst="uturnArrow">
            <a:avLst/>
          </a:prstGeom>
          <a:solidFill>
            <a:srgbClr val="FF0000"/>
          </a:solidFill>
          <a:ln w="158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563888" y="5661248"/>
            <a:ext cx="64807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Parallélisation </a:t>
            </a:r>
            <a:r>
              <a:rPr lang="fr-CA" dirty="0" smtClean="0"/>
              <a:t>spéculative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1291-B000-482B-A9F2-DA1CB1143FDC}" type="slidenum">
              <a:rPr lang="en-CA" smtClean="0"/>
              <a:pPr/>
              <a:t>17</a:t>
            </a:fld>
            <a:endParaRPr lang="en-CA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196752"/>
            <a:ext cx="1485900" cy="2038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1836000"/>
            <a:ext cx="1257300" cy="1228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2124000"/>
            <a:ext cx="1257300" cy="1228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2412000"/>
            <a:ext cx="1257300" cy="1228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0" y="2700000"/>
            <a:ext cx="1257300" cy="1228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7546" y="4725144"/>
          <a:ext cx="799288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382"/>
                <a:gridCol w="1533101"/>
                <a:gridCol w="1533101"/>
                <a:gridCol w="1533101"/>
                <a:gridCol w="1533101"/>
                <a:gridCol w="1533101"/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Mémoire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 smtClean="0"/>
                        <a:t>Epoch</a:t>
                      </a:r>
                      <a:r>
                        <a:rPr lang="fr-CA" dirty="0" smtClean="0"/>
                        <a:t> 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 smtClean="0"/>
                        <a:t>Epoch</a:t>
                      </a:r>
                      <a:r>
                        <a:rPr lang="fr-CA" dirty="0" smtClean="0"/>
                        <a:t> 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 smtClean="0"/>
                        <a:t>Epoch</a:t>
                      </a:r>
                      <a:r>
                        <a:rPr lang="fr-CA" dirty="0" smtClean="0"/>
                        <a:t> 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 smtClean="0"/>
                        <a:t>Epoch</a:t>
                      </a:r>
                      <a:r>
                        <a:rPr lang="fr-CA" dirty="0" smtClean="0"/>
                        <a:t> 4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i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2267744" y="3132000"/>
            <a:ext cx="6192688" cy="1800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979712" y="5229200"/>
            <a:ext cx="64807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563888" y="5229200"/>
            <a:ext cx="64807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076056" y="5229200"/>
            <a:ext cx="64807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588224" y="5229200"/>
            <a:ext cx="64807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979712" y="5589240"/>
            <a:ext cx="64807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U-Turn Arrow 18"/>
          <p:cNvSpPr/>
          <p:nvPr/>
        </p:nvSpPr>
        <p:spPr>
          <a:xfrm flipV="1">
            <a:off x="3059832" y="5949280"/>
            <a:ext cx="3168352" cy="144016"/>
          </a:xfrm>
          <a:prstGeom prst="uturnArrow">
            <a:avLst/>
          </a:prstGeom>
          <a:solidFill>
            <a:srgbClr val="FF0000"/>
          </a:solidFill>
          <a:ln w="158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563888" y="5661248"/>
            <a:ext cx="64807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ultiply 20"/>
          <p:cNvSpPr/>
          <p:nvPr/>
        </p:nvSpPr>
        <p:spPr>
          <a:xfrm>
            <a:off x="5796136" y="4797152"/>
            <a:ext cx="792088" cy="1080120"/>
          </a:xfrm>
          <a:prstGeom prst="mathMultiply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Multiply 21"/>
          <p:cNvSpPr/>
          <p:nvPr/>
        </p:nvSpPr>
        <p:spPr>
          <a:xfrm>
            <a:off x="7308304" y="4797152"/>
            <a:ext cx="792088" cy="1080120"/>
          </a:xfrm>
          <a:prstGeom prst="mathMultiply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Multiply 22"/>
          <p:cNvSpPr/>
          <p:nvPr/>
        </p:nvSpPr>
        <p:spPr>
          <a:xfrm>
            <a:off x="5724128" y="2492896"/>
            <a:ext cx="792088" cy="1080120"/>
          </a:xfrm>
          <a:prstGeom prst="mathMultiply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Multiply 23"/>
          <p:cNvSpPr/>
          <p:nvPr/>
        </p:nvSpPr>
        <p:spPr>
          <a:xfrm>
            <a:off x="7308304" y="2780928"/>
            <a:ext cx="792088" cy="1080120"/>
          </a:xfrm>
          <a:prstGeom prst="mathMultiply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TextBox 25"/>
          <p:cNvSpPr txBox="1"/>
          <p:nvPr/>
        </p:nvSpPr>
        <p:spPr>
          <a:xfrm>
            <a:off x="6228184" y="407707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 smtClean="0"/>
              <a:t>Rollback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Parallélisation </a:t>
            </a:r>
            <a:r>
              <a:rPr lang="fr-CA" dirty="0" smtClean="0"/>
              <a:t>spéculative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1291-B000-482B-A9F2-DA1CB1143FDC}" type="slidenum">
              <a:rPr lang="en-CA" smtClean="0"/>
              <a:pPr/>
              <a:t>18</a:t>
            </a:fld>
            <a:endParaRPr lang="en-CA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196752"/>
            <a:ext cx="1485900" cy="2038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1836000"/>
            <a:ext cx="1257300" cy="1228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2124000"/>
            <a:ext cx="1257300" cy="1228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7546" y="4725144"/>
          <a:ext cx="799288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382"/>
                <a:gridCol w="1533101"/>
                <a:gridCol w="1533101"/>
                <a:gridCol w="1533101"/>
                <a:gridCol w="1533101"/>
                <a:gridCol w="1533101"/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Mémoire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 smtClean="0"/>
                        <a:t>Epoch</a:t>
                      </a:r>
                      <a:r>
                        <a:rPr lang="fr-CA" dirty="0" smtClean="0"/>
                        <a:t> 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 smtClean="0"/>
                        <a:t>Epoch</a:t>
                      </a:r>
                      <a:r>
                        <a:rPr lang="fr-CA" dirty="0" smtClean="0"/>
                        <a:t> 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 smtClean="0"/>
                        <a:t>Epoch</a:t>
                      </a:r>
                      <a:r>
                        <a:rPr lang="fr-CA" dirty="0" smtClean="0"/>
                        <a:t> 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 smtClean="0"/>
                        <a:t>Epoch</a:t>
                      </a:r>
                      <a:r>
                        <a:rPr lang="fr-CA" dirty="0" smtClean="0"/>
                        <a:t> 4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i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2267744" y="3132000"/>
            <a:ext cx="6192688" cy="1800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979712" y="5229200"/>
            <a:ext cx="64807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563888" y="5229200"/>
            <a:ext cx="64807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979712" y="5589240"/>
            <a:ext cx="64807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563888" y="5661248"/>
            <a:ext cx="64807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979712" y="5733256"/>
            <a:ext cx="648072" cy="1588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1979712" y="5373216"/>
            <a:ext cx="648072" cy="1588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63688" y="422108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Commit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Parallélisation </a:t>
            </a:r>
            <a:r>
              <a:rPr lang="fr-CA" dirty="0" smtClean="0"/>
              <a:t>spéculative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1291-B000-482B-A9F2-DA1CB1143FDC}" type="slidenum">
              <a:rPr lang="en-CA" smtClean="0"/>
              <a:pPr/>
              <a:t>19</a:t>
            </a:fld>
            <a:endParaRPr lang="en-CA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196752"/>
            <a:ext cx="1485900" cy="2038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2412000"/>
            <a:ext cx="1257300" cy="1228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0" y="2700000"/>
            <a:ext cx="1257300" cy="1228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7546" y="4725144"/>
          <a:ext cx="799288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382"/>
                <a:gridCol w="1533101"/>
                <a:gridCol w="1533101"/>
                <a:gridCol w="1533101"/>
                <a:gridCol w="1533101"/>
                <a:gridCol w="1533101"/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Mémoire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 smtClean="0"/>
                        <a:t>Epoch</a:t>
                      </a:r>
                      <a:r>
                        <a:rPr lang="fr-CA" dirty="0" smtClean="0"/>
                        <a:t> 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 smtClean="0"/>
                        <a:t>Epoch</a:t>
                      </a:r>
                      <a:r>
                        <a:rPr lang="fr-CA" dirty="0" smtClean="0"/>
                        <a:t> 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 smtClean="0"/>
                        <a:t>Epoch</a:t>
                      </a:r>
                      <a:r>
                        <a:rPr lang="fr-CA" dirty="0" smtClean="0"/>
                        <a:t> 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 smtClean="0"/>
                        <a:t>Epoch</a:t>
                      </a:r>
                      <a:r>
                        <a:rPr lang="fr-CA" dirty="0" smtClean="0"/>
                        <a:t> 4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i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2267744" y="2412000"/>
            <a:ext cx="6192688" cy="1800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123728" y="5229200"/>
            <a:ext cx="3600400" cy="1588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Concepts </a:t>
            </a:r>
            <a:r>
              <a:rPr lang="fr-CA" dirty="0" smtClean="0"/>
              <a:t>de base</a:t>
            </a:r>
          </a:p>
          <a:p>
            <a:pPr>
              <a:buNone/>
            </a:pPr>
            <a:endParaRPr lang="en-CA" dirty="0" smtClean="0"/>
          </a:p>
          <a:p>
            <a:r>
              <a:rPr lang="fr-CA" dirty="0" smtClean="0"/>
              <a:t>Module d’exécution </a:t>
            </a:r>
            <a:r>
              <a:rPr lang="fr-CA" dirty="0" smtClean="0"/>
              <a:t>spéculative</a:t>
            </a:r>
            <a:r>
              <a:rPr lang="fr-CA" dirty="0" smtClean="0"/>
              <a:t>	(</a:t>
            </a:r>
            <a:r>
              <a:rPr lang="fr-CA" dirty="0" err="1" smtClean="0"/>
              <a:t>libyarn</a:t>
            </a:r>
            <a:r>
              <a:rPr lang="fr-CA" dirty="0" smtClean="0"/>
              <a:t>)</a:t>
            </a:r>
          </a:p>
          <a:p>
            <a:endParaRPr lang="fr-CA" dirty="0" smtClean="0"/>
          </a:p>
          <a:p>
            <a:r>
              <a:rPr lang="fr-CA" dirty="0" smtClean="0"/>
              <a:t>Module d’instrumentation 		(</a:t>
            </a:r>
            <a:r>
              <a:rPr lang="fr-CA" dirty="0" err="1" smtClean="0"/>
              <a:t>yarnc</a:t>
            </a:r>
            <a:r>
              <a:rPr lang="fr-CA" dirty="0" smtClean="0"/>
              <a:t>)</a:t>
            </a:r>
          </a:p>
          <a:p>
            <a:endParaRPr lang="fr-CA" dirty="0" smtClean="0"/>
          </a:p>
          <a:p>
            <a:r>
              <a:rPr lang="fr-CA" dirty="0" smtClean="0"/>
              <a:t>Conclusion</a:t>
            </a:r>
            <a:endParaRPr lang="en-CA" dirty="0" smtClean="0"/>
          </a:p>
          <a:p>
            <a:pPr>
              <a:buNone/>
            </a:pP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Plan de </a:t>
            </a:r>
            <a:r>
              <a:rPr lang="en-CA" dirty="0" err="1" smtClean="0"/>
              <a:t>présentation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1291-B000-482B-A9F2-DA1CB1143FDC}" type="slidenum">
              <a:rPr lang="en-CA" smtClean="0"/>
              <a:pPr/>
              <a:t>2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Parallélisation traditionnelle</a:t>
            </a:r>
            <a:endParaRPr lang="fr-CA" dirty="0" smtClean="0"/>
          </a:p>
          <a:p>
            <a:pPr lvl="1"/>
            <a:r>
              <a:rPr lang="fr-CA" dirty="0" smtClean="0"/>
              <a:t>Difficile </a:t>
            </a:r>
            <a:r>
              <a:rPr lang="fr-CA" dirty="0" smtClean="0"/>
              <a:t>à faire manuellement</a:t>
            </a:r>
          </a:p>
          <a:p>
            <a:pPr lvl="1"/>
            <a:r>
              <a:rPr lang="fr-CA" dirty="0" smtClean="0"/>
              <a:t>Gain non-garanti</a:t>
            </a:r>
          </a:p>
          <a:p>
            <a:pPr lvl="1"/>
            <a:endParaRPr lang="fr-CA" dirty="0" smtClean="0"/>
          </a:p>
          <a:p>
            <a:r>
              <a:rPr lang="fr-CA" dirty="0" smtClean="0"/>
              <a:t>Parallélisation </a:t>
            </a:r>
            <a:r>
              <a:rPr lang="fr-CA" dirty="0" smtClean="0"/>
              <a:t>s</a:t>
            </a:r>
            <a:r>
              <a:rPr lang="fr-CA" dirty="0" smtClean="0"/>
              <a:t>péculative</a:t>
            </a:r>
            <a:endParaRPr lang="fr-CA" dirty="0" smtClean="0"/>
          </a:p>
          <a:p>
            <a:pPr lvl="1"/>
            <a:r>
              <a:rPr lang="fr-CA" dirty="0" smtClean="0"/>
              <a:t>Stade de recherche</a:t>
            </a:r>
          </a:p>
          <a:p>
            <a:pPr lvl="1"/>
            <a:r>
              <a:rPr lang="fr-CA" dirty="0" smtClean="0"/>
              <a:t>Dépend </a:t>
            </a:r>
            <a:r>
              <a:rPr lang="fr-CA" dirty="0" smtClean="0"/>
              <a:t>de matériel </a:t>
            </a:r>
            <a:r>
              <a:rPr lang="fr-CA" dirty="0" smtClean="0"/>
              <a:t>spécialisé</a:t>
            </a:r>
          </a:p>
          <a:p>
            <a:pPr lvl="1">
              <a:buFont typeface="Wingdings" pitchFamily="2" charset="2"/>
              <a:buChar char="v"/>
            </a:pPr>
            <a:r>
              <a:rPr lang="fr-CA" dirty="0" smtClean="0"/>
              <a:t>Est-ce que c’est viable dans le monde réel</a:t>
            </a:r>
            <a:r>
              <a:rPr lang="en-CA" dirty="0" smtClean="0"/>
              <a:t>?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Problématique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1291-B000-482B-A9F2-DA1CB1143FDC}" type="slidenum">
              <a:rPr lang="en-CA" smtClean="0"/>
              <a:pPr/>
              <a:t>20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Paralléliser un </a:t>
            </a:r>
            <a:r>
              <a:rPr lang="fr-CA" dirty="0" smtClean="0"/>
              <a:t>programme </a:t>
            </a:r>
            <a:r>
              <a:rPr lang="fr-CA" dirty="0" smtClean="0"/>
              <a:t>séquentiel</a:t>
            </a:r>
          </a:p>
          <a:p>
            <a:pPr lvl="1"/>
            <a:endParaRPr lang="fr-CA" dirty="0" smtClean="0"/>
          </a:p>
          <a:p>
            <a:pPr lvl="1"/>
            <a:r>
              <a:rPr lang="fr-CA" dirty="0" smtClean="0"/>
              <a:t>Gain de performance</a:t>
            </a:r>
          </a:p>
          <a:p>
            <a:pPr lvl="1"/>
            <a:r>
              <a:rPr lang="fr-CA" dirty="0" smtClean="0"/>
              <a:t>Parallélisation </a:t>
            </a:r>
            <a:r>
              <a:rPr lang="fr-CA" dirty="0" smtClean="0"/>
              <a:t>automatique</a:t>
            </a:r>
          </a:p>
          <a:p>
            <a:pPr lvl="1"/>
            <a:endParaRPr lang="fr-CA" dirty="0" smtClean="0"/>
          </a:p>
          <a:p>
            <a:pPr lvl="1"/>
            <a:r>
              <a:rPr lang="fr-CA" dirty="0" smtClean="0"/>
              <a:t>Facile à utiliser</a:t>
            </a:r>
          </a:p>
          <a:p>
            <a:pPr lvl="1"/>
            <a:r>
              <a:rPr lang="fr-CA" dirty="0" smtClean="0"/>
              <a:t>Extensible </a:t>
            </a:r>
          </a:p>
          <a:p>
            <a:pPr lvl="1"/>
            <a:r>
              <a:rPr lang="fr-CA" dirty="0" smtClean="0"/>
              <a:t>Portable</a:t>
            </a:r>
          </a:p>
          <a:p>
            <a:pPr lvl="1"/>
            <a:r>
              <a:rPr lang="fr-CA" dirty="0" smtClean="0"/>
              <a:t>Purement </a:t>
            </a:r>
            <a:r>
              <a:rPr lang="fr-CA" dirty="0" smtClean="0"/>
              <a:t>logiciel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Objectifs </a:t>
            </a:r>
            <a:r>
              <a:rPr lang="fr-CA" dirty="0" smtClean="0"/>
              <a:t>du projet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1291-B000-482B-A9F2-DA1CB1143FDC}" type="slidenum">
              <a:rPr lang="en-CA" smtClean="0"/>
              <a:pPr/>
              <a:t>21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Développement agile</a:t>
            </a:r>
          </a:p>
          <a:p>
            <a:pPr lvl="1"/>
            <a:r>
              <a:rPr lang="fr-CA" dirty="0" smtClean="0"/>
              <a:t>Une itération par semaine</a:t>
            </a:r>
          </a:p>
          <a:p>
            <a:pPr lvl="1"/>
            <a:r>
              <a:rPr lang="fr-CA" dirty="0" smtClean="0"/>
              <a:t>Un composant par itération</a:t>
            </a:r>
          </a:p>
          <a:p>
            <a:pPr lvl="1"/>
            <a:endParaRPr lang="fr-CA" dirty="0" smtClean="0"/>
          </a:p>
          <a:p>
            <a:r>
              <a:rPr lang="fr-CA" dirty="0" smtClean="0"/>
              <a:t>Emphase sur les tests</a:t>
            </a:r>
          </a:p>
          <a:p>
            <a:pPr lvl="1"/>
            <a:r>
              <a:rPr lang="fr-CA" dirty="0" smtClean="0"/>
              <a:t>Tests </a:t>
            </a:r>
            <a:r>
              <a:rPr lang="fr-CA" dirty="0" smtClean="0"/>
              <a:t>fonctionnels</a:t>
            </a:r>
            <a:endParaRPr lang="fr-CA" dirty="0" smtClean="0"/>
          </a:p>
          <a:p>
            <a:pPr lvl="1"/>
            <a:r>
              <a:rPr lang="fr-CA" dirty="0" smtClean="0"/>
              <a:t>Tests de performance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1291-B000-482B-A9F2-DA1CB1143FDC}" type="slidenum">
              <a:rPr lang="en-CA" smtClean="0"/>
              <a:pPr/>
              <a:t>22</a:t>
            </a:fld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Méthodologie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800" dirty="0" smtClean="0"/>
              <a:t>Module d’exécution </a:t>
            </a:r>
            <a:r>
              <a:rPr lang="fr-CA" sz="3800" dirty="0" smtClean="0"/>
              <a:t>spéculative</a:t>
            </a:r>
            <a:endParaRPr lang="en-CA" sz="3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 smtClean="0"/>
              <a:t>libyarn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1291-B000-482B-A9F2-DA1CB1143FDC}" type="slidenum">
              <a:rPr lang="en-CA" smtClean="0"/>
              <a:pPr/>
              <a:t>23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Le noyau du système</a:t>
            </a:r>
          </a:p>
          <a:p>
            <a:pPr lvl="1"/>
            <a:r>
              <a:rPr lang="fr-CA" dirty="0" smtClean="0"/>
              <a:t>Exécute le code en parallèle</a:t>
            </a:r>
          </a:p>
          <a:p>
            <a:pPr lvl="1"/>
            <a:r>
              <a:rPr lang="fr-CA" dirty="0" smtClean="0"/>
              <a:t>S’assure de la cohérence des </a:t>
            </a:r>
            <a:r>
              <a:rPr lang="fr-CA" dirty="0" smtClean="0"/>
              <a:t>calculs</a:t>
            </a:r>
            <a:endParaRPr lang="fr-CA" dirty="0" smtClean="0"/>
          </a:p>
          <a:p>
            <a:pPr lvl="1"/>
            <a:endParaRPr lang="fr-CA" dirty="0" smtClean="0"/>
          </a:p>
          <a:p>
            <a:r>
              <a:rPr lang="fr-CA" dirty="0" smtClean="0"/>
              <a:t>Performant et </a:t>
            </a:r>
            <a:r>
              <a:rPr lang="fr-CA" dirty="0" smtClean="0"/>
              <a:t>extensible</a:t>
            </a:r>
            <a:endParaRPr lang="fr-CA" dirty="0" smtClean="0"/>
          </a:p>
          <a:p>
            <a:pPr lvl="1"/>
            <a:r>
              <a:rPr lang="fr-CA" dirty="0" smtClean="0"/>
              <a:t>Algorithme </a:t>
            </a:r>
            <a:r>
              <a:rPr lang="fr-CA" i="1" dirty="0" err="1" smtClean="0"/>
              <a:t>lock</a:t>
            </a:r>
            <a:r>
              <a:rPr lang="fr-CA" i="1" dirty="0" smtClean="0"/>
              <a:t>-free</a:t>
            </a:r>
          </a:p>
          <a:p>
            <a:pPr lvl="1"/>
            <a:endParaRPr lang="fr-CA" dirty="0" smtClean="0"/>
          </a:p>
          <a:p>
            <a:r>
              <a:rPr lang="fr-CA" dirty="0" smtClean="0"/>
              <a:t>Robuste</a:t>
            </a:r>
          </a:p>
          <a:p>
            <a:pPr lvl="1"/>
            <a:r>
              <a:rPr lang="fr-CA" dirty="0" smtClean="0"/>
              <a:t>Tests séquentiels </a:t>
            </a:r>
            <a:r>
              <a:rPr lang="fr-CA" dirty="0" smtClean="0"/>
              <a:t>et </a:t>
            </a:r>
            <a:r>
              <a:rPr lang="fr-CA" u="sng" dirty="0" smtClean="0"/>
              <a:t>parallèles</a:t>
            </a:r>
            <a:endParaRPr lang="fr-CA" u="sng" dirty="0" smtClean="0"/>
          </a:p>
          <a:p>
            <a:pPr lvl="1"/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Objectifs </a:t>
            </a:r>
            <a:r>
              <a:rPr lang="fr-CA" dirty="0" smtClean="0"/>
              <a:t>du module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1291-B000-482B-A9F2-DA1CB1143FDC}" type="slidenum">
              <a:rPr lang="en-CA" smtClean="0"/>
              <a:pPr/>
              <a:t>24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1291-B000-482B-A9F2-DA1CB1143FDC}" type="slidenum">
              <a:rPr lang="en-CA" smtClean="0"/>
              <a:pPr/>
              <a:t>25</a:t>
            </a:fld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Architecture</a:t>
            </a:r>
            <a:endParaRPr lang="en-CA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340324"/>
            <a:ext cx="6120680" cy="4798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Objectif</a:t>
            </a:r>
          </a:p>
          <a:p>
            <a:pPr lvl="1"/>
            <a:r>
              <a:rPr lang="fr-CA" dirty="0" smtClean="0"/>
              <a:t>Déterminer dans quelle situation </a:t>
            </a:r>
            <a:r>
              <a:rPr lang="fr-CA" dirty="0" smtClean="0"/>
              <a:t>la </a:t>
            </a:r>
            <a:r>
              <a:rPr lang="fr-CA" dirty="0" smtClean="0"/>
              <a:t>p</a:t>
            </a:r>
            <a:r>
              <a:rPr lang="fr-CA" dirty="0" smtClean="0"/>
              <a:t>arallélisation </a:t>
            </a:r>
            <a:r>
              <a:rPr lang="fr-CA" dirty="0" smtClean="0"/>
              <a:t>spéculative est </a:t>
            </a:r>
            <a:r>
              <a:rPr lang="fr-CA" dirty="0" smtClean="0"/>
              <a:t>appropriée</a:t>
            </a:r>
            <a:r>
              <a:rPr lang="en-CA" dirty="0" smtClean="0"/>
              <a:t>.</a:t>
            </a:r>
            <a:endParaRPr lang="en-CA" dirty="0" smtClean="0"/>
          </a:p>
          <a:p>
            <a:pPr lvl="1"/>
            <a:endParaRPr lang="en-CA" dirty="0" smtClean="0"/>
          </a:p>
          <a:p>
            <a:r>
              <a:rPr lang="en-CA" dirty="0" smtClean="0"/>
              <a:t>Solution</a:t>
            </a:r>
          </a:p>
          <a:p>
            <a:pPr lvl="1"/>
            <a:r>
              <a:rPr lang="en-CA" dirty="0" smtClean="0"/>
              <a:t>Programme </a:t>
            </a:r>
            <a:r>
              <a:rPr lang="en-CA" dirty="0" smtClean="0"/>
              <a:t>de benchmark </a:t>
            </a:r>
            <a:r>
              <a:rPr lang="en-CA" dirty="0" err="1" smtClean="0"/>
              <a:t>yarnb</a:t>
            </a:r>
            <a:endParaRPr lang="en-CA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1291-B000-482B-A9F2-DA1CB1143FDC}" type="slidenum">
              <a:rPr lang="en-CA" smtClean="0"/>
              <a:pPr/>
              <a:t>26</a:t>
            </a:fld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Tests </a:t>
            </a:r>
            <a:r>
              <a:rPr lang="fr-CA" dirty="0" smtClean="0"/>
              <a:t>de performance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Charge de travail </a:t>
            </a:r>
            <a:r>
              <a:rPr lang="fr-CA" dirty="0" smtClean="0"/>
              <a:t>(</a:t>
            </a:r>
            <a:r>
              <a:rPr lang="fr-CA" dirty="0" smtClean="0">
                <a:cs typeface="Cordia New" pitchFamily="34" charset="-34"/>
              </a:rPr>
              <a:t>W</a:t>
            </a:r>
            <a:r>
              <a:rPr lang="fr-CA" dirty="0" smtClean="0"/>
              <a:t>)</a:t>
            </a:r>
            <a:endParaRPr lang="en-CA" dirty="0" smtClean="0"/>
          </a:p>
          <a:p>
            <a:pPr lvl="1"/>
            <a:r>
              <a:rPr lang="fr-CA" dirty="0" smtClean="0"/>
              <a:t>Quantité de travail par itération (en nanoseconde</a:t>
            </a:r>
            <a:r>
              <a:rPr lang="fr-CA" dirty="0" smtClean="0"/>
              <a:t>)</a:t>
            </a:r>
            <a:endParaRPr lang="fr-CA" dirty="0" smtClean="0"/>
          </a:p>
          <a:p>
            <a:endParaRPr lang="fr-CA" dirty="0" smtClean="0"/>
          </a:p>
          <a:p>
            <a:r>
              <a:rPr lang="fr-CA" dirty="0" err="1" smtClean="0"/>
              <a:t>Speedup</a:t>
            </a:r>
            <a:r>
              <a:rPr lang="fr-CA" dirty="0" smtClean="0"/>
              <a:t> </a:t>
            </a:r>
            <a:r>
              <a:rPr lang="fr-CA" dirty="0" smtClean="0"/>
              <a:t>(</a:t>
            </a:r>
            <a:r>
              <a:rPr lang="fr-CA" dirty="0" smtClean="0">
                <a:cs typeface="Cordia New" pitchFamily="34" charset="-34"/>
              </a:rPr>
              <a:t>S</a:t>
            </a:r>
            <a:r>
              <a:rPr lang="fr-CA" dirty="0" smtClean="0"/>
              <a:t>)</a:t>
            </a:r>
          </a:p>
          <a:p>
            <a:pPr lvl="1"/>
            <a:r>
              <a:rPr lang="fr-CA" dirty="0" smtClean="0"/>
              <a:t>Gain de performance du </a:t>
            </a:r>
            <a:r>
              <a:rPr lang="fr-CA" dirty="0" smtClean="0"/>
              <a:t>programme </a:t>
            </a:r>
            <a:r>
              <a:rPr lang="fr-CA" dirty="0" smtClean="0"/>
              <a:t>parallèle</a:t>
            </a:r>
          </a:p>
          <a:p>
            <a:pPr lvl="1"/>
            <a:r>
              <a:rPr lang="fr-CA" dirty="0" smtClean="0">
                <a:cs typeface="Cordia New" pitchFamily="34" charset="-34"/>
              </a:rPr>
              <a:t>S = </a:t>
            </a:r>
            <a:r>
              <a:rPr lang="fr-CA" dirty="0" smtClean="0">
                <a:cs typeface="Cordia New" pitchFamily="34" charset="-34"/>
              </a:rPr>
              <a:t>temps(séquentiel</a:t>
            </a:r>
            <a:r>
              <a:rPr lang="fr-CA" dirty="0" smtClean="0">
                <a:cs typeface="Cordia New" pitchFamily="34" charset="-34"/>
              </a:rPr>
              <a:t>) / </a:t>
            </a:r>
            <a:r>
              <a:rPr lang="fr-CA" dirty="0" smtClean="0">
                <a:cs typeface="Cordia New" pitchFamily="34" charset="-34"/>
              </a:rPr>
              <a:t>temps(parallèle)</a:t>
            </a:r>
            <a:endParaRPr lang="fr-CA" dirty="0" smtClean="0"/>
          </a:p>
          <a:p>
            <a:endParaRPr lang="fr-CA" dirty="0" smtClean="0"/>
          </a:p>
          <a:p>
            <a:r>
              <a:rPr lang="fr-CA" dirty="0" smtClean="0"/>
              <a:t>Nombre de </a:t>
            </a:r>
            <a:r>
              <a:rPr lang="fr-CA" dirty="0" smtClean="0"/>
              <a:t>processeurs </a:t>
            </a:r>
            <a:r>
              <a:rPr lang="fr-CA" dirty="0" smtClean="0"/>
              <a:t>(P)</a:t>
            </a:r>
          </a:p>
          <a:p>
            <a:pPr lvl="1"/>
            <a:endParaRPr lang="fr-CA" dirty="0" smtClean="0"/>
          </a:p>
          <a:p>
            <a:r>
              <a:rPr lang="fr-CA" dirty="0" smtClean="0">
                <a:cs typeface="Cordia New" pitchFamily="34" charset="-34"/>
              </a:rPr>
              <a:t>∀S,P ⇒ </a:t>
            </a:r>
            <a:r>
              <a:rPr lang="fr-CA" dirty="0" err="1" smtClean="0">
                <a:cs typeface="Cordia New" pitchFamily="34" charset="-34"/>
              </a:rPr>
              <a:t>W</a:t>
            </a:r>
            <a:r>
              <a:rPr lang="fr-CA" baseline="-25000" dirty="0" err="1" smtClean="0">
                <a:cs typeface="Cordia New" pitchFamily="34" charset="-34"/>
              </a:rPr>
              <a:t>s,p</a:t>
            </a:r>
            <a:r>
              <a:rPr lang="fr-CA" dirty="0" smtClean="0">
                <a:cs typeface="Cordia New" pitchFamily="34" charset="-34"/>
              </a:rPr>
              <a:t> = </a:t>
            </a:r>
            <a:r>
              <a:rPr lang="fr-CA" dirty="0" err="1" smtClean="0">
                <a:cs typeface="Cordia New" pitchFamily="34" charset="-34"/>
              </a:rPr>
              <a:t>yarnb</a:t>
            </a:r>
            <a:r>
              <a:rPr lang="fr-CA" dirty="0" smtClean="0">
                <a:cs typeface="Cordia New" pitchFamily="34" charset="-34"/>
              </a:rPr>
              <a:t>(S, P)</a:t>
            </a:r>
          </a:p>
          <a:p>
            <a:pPr lvl="1"/>
            <a:endParaRPr lang="fr-CA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1291-B000-482B-A9F2-DA1CB1143FDC}" type="slidenum">
              <a:rPr lang="en-CA" smtClean="0"/>
              <a:pPr/>
              <a:t>27</a:t>
            </a:fld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Calcul </a:t>
            </a:r>
            <a:r>
              <a:rPr lang="fr-CA" dirty="0" smtClean="0"/>
              <a:t>de la charge de travail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1291-B000-482B-A9F2-DA1CB1143FDC}" type="slidenum">
              <a:rPr lang="fr-CA" smtClean="0"/>
              <a:pPr/>
              <a:t>28</a:t>
            </a:fld>
            <a:endParaRPr lang="fr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Mesures de performance</a:t>
            </a:r>
            <a:endParaRPr lang="fr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47864" y="6165304"/>
            <a:ext cx="550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smtClean="0"/>
              <a:t>10 </a:t>
            </a:r>
            <a:r>
              <a:rPr lang="el-GR" sz="1400" dirty="0" smtClean="0"/>
              <a:t>μ</a:t>
            </a:r>
            <a:r>
              <a:rPr lang="fr-CA" sz="1400" dirty="0" smtClean="0"/>
              <a:t>s ≈ entre 10 et 100 divisions à virgule flottante</a:t>
            </a:r>
            <a:endParaRPr lang="en-CA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4400" dirty="0" smtClean="0"/>
              <a:t>Module d’instrumentation</a:t>
            </a:r>
            <a:endParaRPr lang="en-CA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 smtClean="0"/>
              <a:t>yarnc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1291-B000-482B-A9F2-DA1CB1143FDC}" type="slidenum">
              <a:rPr lang="en-CA" smtClean="0"/>
              <a:pPr/>
              <a:t>29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Concepts </a:t>
            </a:r>
            <a:r>
              <a:rPr lang="fr-CA" dirty="0" smtClean="0"/>
              <a:t>de base</a:t>
            </a:r>
            <a:endParaRPr lang="en-CA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Qu’est-ce que la </a:t>
            </a:r>
            <a:r>
              <a:rPr lang="fr-CA" dirty="0" smtClean="0"/>
              <a:t>parallélisation </a:t>
            </a:r>
            <a:r>
              <a:rPr lang="fr-CA" dirty="0" smtClean="0"/>
              <a:t>spéculative</a:t>
            </a:r>
            <a:r>
              <a:rPr lang="en-CA" dirty="0" smtClean="0"/>
              <a:t>?</a:t>
            </a:r>
            <a:endParaRPr lang="en-CA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1291-B000-482B-A9F2-DA1CB1143FDC}" type="slidenum">
              <a:rPr lang="en-CA" smtClean="0"/>
              <a:pPr/>
              <a:t>3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Automatiser </a:t>
            </a:r>
            <a:r>
              <a:rPr lang="fr-CA" dirty="0" smtClean="0"/>
              <a:t>la </a:t>
            </a:r>
            <a:r>
              <a:rPr lang="fr-CA" dirty="0" smtClean="0"/>
              <a:t>p</a:t>
            </a:r>
            <a:r>
              <a:rPr lang="fr-CA" dirty="0" smtClean="0"/>
              <a:t>arallélisation</a:t>
            </a:r>
            <a:endParaRPr lang="fr-CA" dirty="0" smtClean="0"/>
          </a:p>
          <a:p>
            <a:pPr lvl="1"/>
            <a:r>
              <a:rPr lang="fr-CA" dirty="0" smtClean="0"/>
              <a:t>Facile à </a:t>
            </a:r>
            <a:r>
              <a:rPr lang="fr-CA" dirty="0" smtClean="0"/>
              <a:t>utiliser</a:t>
            </a:r>
            <a:endParaRPr lang="fr-CA" dirty="0" smtClean="0"/>
          </a:p>
          <a:p>
            <a:pPr lvl="1"/>
            <a:r>
              <a:rPr lang="fr-CA" dirty="0" smtClean="0"/>
              <a:t>Robuste et générique</a:t>
            </a:r>
          </a:p>
          <a:p>
            <a:pPr lvl="1"/>
            <a:endParaRPr lang="fr-CA" dirty="0" smtClean="0"/>
          </a:p>
          <a:p>
            <a:r>
              <a:rPr lang="fr-CA" dirty="0" smtClean="0"/>
              <a:t>Solution</a:t>
            </a:r>
          </a:p>
          <a:p>
            <a:pPr lvl="1"/>
            <a:r>
              <a:rPr lang="fr-CA" dirty="0" smtClean="0"/>
              <a:t>Paralléliser durant la compilation</a:t>
            </a:r>
          </a:p>
          <a:p>
            <a:pPr lvl="1"/>
            <a:r>
              <a:rPr lang="fr-CA" dirty="0" smtClean="0"/>
              <a:t>Passes d’optimisations </a:t>
            </a:r>
            <a:r>
              <a:rPr lang="fr-CA" dirty="0" smtClean="0"/>
              <a:t>LLVM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Objectifs </a:t>
            </a:r>
            <a:r>
              <a:rPr lang="fr-CA" dirty="0" smtClean="0"/>
              <a:t>du module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1291-B000-482B-A9F2-DA1CB1143FDC}" type="slidenum">
              <a:rPr lang="en-CA" smtClean="0"/>
              <a:pPr/>
              <a:t>30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1291-B000-482B-A9F2-DA1CB1143FDC}" type="slidenum">
              <a:rPr lang="en-CA" smtClean="0"/>
              <a:pPr/>
              <a:t>31</a:t>
            </a:fld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Passe d’optimisation LLVM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 smtClean="0"/>
              <a:t>LLVM</a:t>
            </a:r>
          </a:p>
          <a:p>
            <a:pPr lvl="1"/>
            <a:r>
              <a:rPr lang="fr-CA" dirty="0" smtClean="0"/>
              <a:t>Infrastructure de compilateur</a:t>
            </a:r>
          </a:p>
          <a:p>
            <a:pPr lvl="1"/>
            <a:r>
              <a:rPr lang="fr-CA" dirty="0" smtClean="0"/>
              <a:t>Facilement extensible</a:t>
            </a:r>
          </a:p>
          <a:p>
            <a:pPr lvl="1"/>
            <a:endParaRPr lang="fr-CA" dirty="0" smtClean="0"/>
          </a:p>
          <a:p>
            <a:r>
              <a:rPr lang="fr-CA" dirty="0" smtClean="0"/>
              <a:t>Avantages</a:t>
            </a:r>
            <a:endParaRPr lang="fr-CA" dirty="0" smtClean="0"/>
          </a:p>
          <a:p>
            <a:pPr lvl="1"/>
            <a:r>
              <a:rPr lang="fr-CA" dirty="0" smtClean="0"/>
              <a:t>Représentation </a:t>
            </a:r>
            <a:r>
              <a:rPr lang="fr-CA" dirty="0" smtClean="0"/>
              <a:t>intermédiaire </a:t>
            </a:r>
            <a:r>
              <a:rPr lang="fr-CA" dirty="0" smtClean="0"/>
              <a:t>malléable</a:t>
            </a:r>
          </a:p>
          <a:p>
            <a:pPr lvl="1"/>
            <a:r>
              <a:rPr lang="fr-CA" dirty="0" smtClean="0"/>
              <a:t>Beaucoup d’outils d’analyse</a:t>
            </a:r>
          </a:p>
          <a:p>
            <a:pPr lvl="1"/>
            <a:r>
              <a:rPr lang="fr-CA" dirty="0" smtClean="0"/>
              <a:t>Support pour plusieurs </a:t>
            </a:r>
            <a:r>
              <a:rPr lang="fr-CA" dirty="0" smtClean="0"/>
              <a:t>langages</a:t>
            </a:r>
            <a:endParaRPr lang="fr-CA" dirty="0" smtClean="0"/>
          </a:p>
          <a:p>
            <a:pPr lvl="1"/>
            <a:endParaRPr lang="fr-CA" dirty="0" smtClean="0"/>
          </a:p>
          <a:p>
            <a:r>
              <a:rPr lang="fr-CA" dirty="0" smtClean="0"/>
              <a:t>Désavantage </a:t>
            </a:r>
          </a:p>
          <a:p>
            <a:pPr lvl="1"/>
            <a:r>
              <a:rPr lang="fr-CA" dirty="0" smtClean="0"/>
              <a:t>Dépendance sur LLVM</a:t>
            </a:r>
          </a:p>
          <a:p>
            <a:pPr lvl="1"/>
            <a:endParaRPr lang="fr-CA" dirty="0" smtClean="0"/>
          </a:p>
          <a:p>
            <a:endParaRPr lang="fr-CA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4653136"/>
            <a:ext cx="1844824" cy="184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1291-B000-482B-A9F2-DA1CB1143FDC}" type="slidenum">
              <a:rPr lang="en-CA" smtClean="0"/>
              <a:pPr/>
              <a:t>32</a:t>
            </a:fld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Processus de compilation (1)</a:t>
            </a:r>
            <a:endParaRPr lang="en-CA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9984" y="1772816"/>
            <a:ext cx="6088360" cy="4011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1291-B000-482B-A9F2-DA1CB1143FDC}" type="slidenum">
              <a:rPr lang="en-CA" smtClean="0"/>
              <a:pPr/>
              <a:t>33</a:t>
            </a:fld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Processus de compilation (2)</a:t>
            </a:r>
            <a:endParaRPr lang="en-CA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704322"/>
            <a:ext cx="5472608" cy="3974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1291-B000-482B-A9F2-DA1CB1143FDC}" type="slidenum">
              <a:rPr lang="en-CA" smtClean="0"/>
              <a:pPr/>
              <a:t>34</a:t>
            </a:fld>
            <a:endParaRPr lang="en-CA"/>
          </a:p>
        </p:txBody>
      </p:sp>
      <p:sp>
        <p:nvSpPr>
          <p:cNvPr id="7" name="Title 7"/>
          <p:cNvSpPr txBox="1">
            <a:spLocks/>
          </p:cNvSpPr>
          <p:nvPr/>
        </p:nvSpPr>
        <p:spPr>
          <a:xfrm>
            <a:off x="722376" y="1059712"/>
            <a:ext cx="7772400" cy="1828800"/>
          </a:xfrm>
          <a:prstGeom prst="rect">
            <a:avLst/>
          </a:prstGeom>
        </p:spPr>
        <p:txBody>
          <a:bodyPr vert="horz" rtlCol="0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Conclusion</a:t>
            </a:r>
            <a:endParaRPr kumimoji="0" lang="en-CA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Char char=""/>
            </a:pPr>
            <a:r>
              <a:rPr lang="fr-CA" dirty="0" smtClean="0"/>
              <a:t>Paralléliser un </a:t>
            </a:r>
            <a:r>
              <a:rPr lang="fr-CA" dirty="0" smtClean="0"/>
              <a:t>programme </a:t>
            </a:r>
            <a:r>
              <a:rPr lang="fr-CA" dirty="0" smtClean="0"/>
              <a:t>séquentiel</a:t>
            </a:r>
          </a:p>
          <a:p>
            <a:pPr lvl="1"/>
            <a:endParaRPr lang="fr-CA" dirty="0" smtClean="0"/>
          </a:p>
          <a:p>
            <a:pPr lvl="1">
              <a:buFont typeface="Lucida Sans Unicode" pitchFamily="34" charset="0"/>
              <a:buChar char="∼"/>
            </a:pPr>
            <a:r>
              <a:rPr lang="fr-CA" dirty="0" smtClean="0"/>
              <a:t>Gain de performance</a:t>
            </a:r>
          </a:p>
          <a:p>
            <a:pPr lvl="1">
              <a:buFont typeface="Wingdings 2" pitchFamily="18" charset="2"/>
              <a:buChar char="P"/>
            </a:pPr>
            <a:r>
              <a:rPr lang="fr-CA" dirty="0" smtClean="0"/>
              <a:t>Parallélisation </a:t>
            </a:r>
            <a:r>
              <a:rPr lang="fr-CA" dirty="0" smtClean="0"/>
              <a:t>automatique</a:t>
            </a:r>
          </a:p>
          <a:p>
            <a:pPr lvl="1">
              <a:buFont typeface="Wingdings 2" pitchFamily="18" charset="2"/>
              <a:buChar char="P"/>
            </a:pPr>
            <a:endParaRPr lang="fr-CA" dirty="0" smtClean="0"/>
          </a:p>
          <a:p>
            <a:pPr lvl="1">
              <a:buFont typeface="Wingdings 2" pitchFamily="18" charset="2"/>
              <a:buChar char="P"/>
            </a:pPr>
            <a:r>
              <a:rPr lang="fr-CA" dirty="0" smtClean="0"/>
              <a:t>Facile à utiliser</a:t>
            </a:r>
          </a:p>
          <a:p>
            <a:pPr lvl="1">
              <a:buFont typeface="Wingdings 2" pitchFamily="18" charset="2"/>
              <a:buChar char=""/>
            </a:pPr>
            <a:r>
              <a:rPr lang="fr-CA" dirty="0" smtClean="0"/>
              <a:t>Extensible </a:t>
            </a:r>
          </a:p>
          <a:p>
            <a:pPr lvl="1">
              <a:buFont typeface="Wingdings 2" pitchFamily="18" charset="2"/>
              <a:buChar char=""/>
            </a:pPr>
            <a:r>
              <a:rPr lang="fr-CA" dirty="0" smtClean="0"/>
              <a:t>Portable</a:t>
            </a:r>
          </a:p>
          <a:p>
            <a:pPr lvl="1">
              <a:buFont typeface="Wingdings 2" pitchFamily="18" charset="2"/>
              <a:buChar char="P"/>
            </a:pPr>
            <a:r>
              <a:rPr lang="fr-CA" dirty="0" smtClean="0"/>
              <a:t>Purement </a:t>
            </a:r>
            <a:r>
              <a:rPr lang="fr-CA" dirty="0" smtClean="0"/>
              <a:t>logiciel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Objectifs </a:t>
            </a:r>
            <a:r>
              <a:rPr lang="fr-CA" dirty="0" smtClean="0"/>
              <a:t>du projet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1291-B000-482B-A9F2-DA1CB1143FDC}" type="slidenum">
              <a:rPr lang="en-CA" smtClean="0"/>
              <a:pPr/>
              <a:t>35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 err="1" smtClean="0"/>
              <a:t>libyarn</a:t>
            </a:r>
            <a:endParaRPr lang="fr-CA" dirty="0" smtClean="0"/>
          </a:p>
          <a:p>
            <a:pPr lvl="1"/>
            <a:r>
              <a:rPr lang="fr-CA" dirty="0" smtClean="0"/>
              <a:t>Correction du goulot d’étranglement</a:t>
            </a:r>
          </a:p>
          <a:p>
            <a:pPr lvl="1"/>
            <a:r>
              <a:rPr lang="fr-CA" dirty="0" smtClean="0"/>
              <a:t>Tests de performance</a:t>
            </a:r>
          </a:p>
          <a:p>
            <a:pPr lvl="1"/>
            <a:r>
              <a:rPr lang="fr-CA" dirty="0" smtClean="0"/>
              <a:t>Support pour: appel </a:t>
            </a:r>
            <a:r>
              <a:rPr lang="fr-CA" dirty="0" smtClean="0"/>
              <a:t>de fonction, IO, vecteur…</a:t>
            </a:r>
          </a:p>
          <a:p>
            <a:pPr lvl="1"/>
            <a:endParaRPr lang="fr-CA" dirty="0" smtClean="0"/>
          </a:p>
          <a:p>
            <a:r>
              <a:rPr lang="fr-CA" dirty="0" err="1" smtClean="0"/>
              <a:t>yarnc</a:t>
            </a:r>
            <a:endParaRPr lang="fr-CA" dirty="0" smtClean="0"/>
          </a:p>
          <a:p>
            <a:pPr lvl="1"/>
            <a:r>
              <a:rPr lang="fr-CA" dirty="0" smtClean="0"/>
              <a:t>Reprise d’erreur</a:t>
            </a:r>
          </a:p>
          <a:p>
            <a:pPr lvl="1"/>
            <a:r>
              <a:rPr lang="fr-CA" dirty="0" smtClean="0"/>
              <a:t>Meilleure </a:t>
            </a:r>
            <a:r>
              <a:rPr lang="fr-CA" dirty="0" smtClean="0"/>
              <a:t>heuristique de détection</a:t>
            </a:r>
          </a:p>
          <a:p>
            <a:pPr lvl="1"/>
            <a:r>
              <a:rPr lang="fr-CA" dirty="0" smtClean="0"/>
              <a:t>Tests de fonctionnalité</a:t>
            </a:r>
          </a:p>
          <a:p>
            <a:pPr lvl="1"/>
            <a:r>
              <a:rPr lang="fr-CA" dirty="0" smtClean="0"/>
              <a:t>Optimisation: Variable d’induction, </a:t>
            </a:r>
            <a:r>
              <a:rPr lang="fr-CA" dirty="0" err="1" smtClean="0"/>
              <a:t>load</a:t>
            </a:r>
            <a:r>
              <a:rPr lang="fr-CA" dirty="0" smtClean="0"/>
              <a:t>/store dans des branches </a:t>
            </a:r>
            <a:r>
              <a:rPr lang="fr-CA" dirty="0" smtClean="0"/>
              <a:t>parallèles, </a:t>
            </a:r>
            <a:r>
              <a:rPr lang="fr-CA" dirty="0" smtClean="0"/>
              <a:t>déplacement de </a:t>
            </a:r>
            <a:r>
              <a:rPr lang="fr-CA" dirty="0" err="1" smtClean="0"/>
              <a:t>load</a:t>
            </a:r>
            <a:r>
              <a:rPr lang="fr-CA" dirty="0" smtClean="0"/>
              <a:t>/store…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1291-B000-482B-A9F2-DA1CB1143FDC}" type="slidenum">
              <a:rPr lang="en-CA" smtClean="0"/>
              <a:pPr/>
              <a:t>36</a:t>
            </a:fld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Travail </a:t>
            </a:r>
            <a:r>
              <a:rPr lang="fr-CA" dirty="0" smtClean="0"/>
              <a:t>futur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Disponible sur </a:t>
            </a:r>
            <a:r>
              <a:rPr lang="fr-CA" dirty="0" err="1" smtClean="0"/>
              <a:t>GitHub</a:t>
            </a:r>
            <a:endParaRPr lang="fr-CA" dirty="0" smtClean="0"/>
          </a:p>
          <a:p>
            <a:pPr lvl="1"/>
            <a:r>
              <a:rPr lang="fr-CA" dirty="0" smtClean="0">
                <a:hlinkClick r:id="rId2"/>
              </a:rPr>
              <a:t>https://github.com/RAttab/yarn</a:t>
            </a:r>
            <a:endParaRPr lang="fr-CA" dirty="0" smtClean="0"/>
          </a:p>
          <a:p>
            <a:pPr lvl="1"/>
            <a:endParaRPr lang="fr-CA" dirty="0" smtClean="0"/>
          </a:p>
          <a:p>
            <a:r>
              <a:rPr lang="fr-CA" dirty="0" smtClean="0"/>
              <a:t>Projet code source libre</a:t>
            </a:r>
          </a:p>
          <a:p>
            <a:endParaRPr lang="fr-CA" dirty="0" smtClean="0"/>
          </a:p>
          <a:p>
            <a:r>
              <a:rPr lang="fr-CA" dirty="0" smtClean="0"/>
              <a:t>License </a:t>
            </a:r>
            <a:r>
              <a:rPr lang="fr-CA" dirty="0" err="1" smtClean="0"/>
              <a:t>FreeBSD</a:t>
            </a:r>
            <a:endParaRPr lang="fr-CA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1291-B000-482B-A9F2-DA1CB1143FDC}" type="slidenum">
              <a:rPr lang="en-CA" smtClean="0"/>
              <a:pPr/>
              <a:t>37</a:t>
            </a:fld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Autres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1291-B000-482B-A9F2-DA1CB1143FDC}" type="slidenum">
              <a:rPr lang="en-CA" smtClean="0"/>
              <a:pPr/>
              <a:t>38</a:t>
            </a:fld>
            <a:endParaRPr lang="en-CA"/>
          </a:p>
        </p:txBody>
      </p:sp>
      <p:sp>
        <p:nvSpPr>
          <p:cNvPr id="7" name="Title 7"/>
          <p:cNvSpPr txBox="1">
            <a:spLocks/>
          </p:cNvSpPr>
          <p:nvPr/>
        </p:nvSpPr>
        <p:spPr>
          <a:xfrm>
            <a:off x="722376" y="1059712"/>
            <a:ext cx="7772400" cy="1828800"/>
          </a:xfrm>
          <a:prstGeom prst="rect">
            <a:avLst/>
          </a:prstGeom>
        </p:spPr>
        <p:txBody>
          <a:bodyPr vert="horz" rtlCol="0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Démo</a:t>
            </a:r>
            <a:endParaRPr kumimoji="0" lang="en-CA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Spéculation</a:t>
            </a:r>
          </a:p>
          <a:p>
            <a:pPr lvl="1"/>
            <a:r>
              <a:rPr lang="fr-CA" dirty="0" smtClean="0"/>
              <a:t>Faire un pari sur le </a:t>
            </a:r>
            <a:r>
              <a:rPr lang="fr-CA" dirty="0" smtClean="0"/>
              <a:t>futur </a:t>
            </a:r>
            <a:r>
              <a:rPr lang="fr-CA" dirty="0" smtClean="0"/>
              <a:t>dans l’espoir de faire un </a:t>
            </a:r>
            <a:r>
              <a:rPr lang="fr-CA" dirty="0" smtClean="0"/>
              <a:t>gain.</a:t>
            </a:r>
            <a:endParaRPr lang="fr-CA" dirty="0" smtClean="0"/>
          </a:p>
          <a:p>
            <a:endParaRPr lang="fr-CA" dirty="0" smtClean="0"/>
          </a:p>
          <a:p>
            <a:r>
              <a:rPr lang="fr-CA" dirty="0" smtClean="0"/>
              <a:t>Parallélisation</a:t>
            </a:r>
            <a:endParaRPr lang="fr-CA" dirty="0" smtClean="0"/>
          </a:p>
          <a:p>
            <a:pPr lvl="1"/>
            <a:r>
              <a:rPr lang="fr-CA" dirty="0" smtClean="0"/>
              <a:t>Transformation d’un </a:t>
            </a:r>
            <a:r>
              <a:rPr lang="fr-CA" dirty="0" smtClean="0"/>
              <a:t>programme </a:t>
            </a:r>
            <a:r>
              <a:rPr lang="fr-CA" dirty="0" smtClean="0"/>
              <a:t>séquentiel </a:t>
            </a:r>
            <a:r>
              <a:rPr lang="fr-CA" dirty="0" smtClean="0"/>
              <a:t>en un programme </a:t>
            </a:r>
            <a:r>
              <a:rPr lang="fr-CA" dirty="0" smtClean="0"/>
              <a:t>parallèle qui exécute plusieurs </a:t>
            </a:r>
            <a:r>
              <a:rPr lang="fr-CA" dirty="0" smtClean="0"/>
              <a:t>tâches </a:t>
            </a:r>
            <a:r>
              <a:rPr lang="fr-CA" dirty="0" smtClean="0"/>
              <a:t>en même </a:t>
            </a:r>
            <a:r>
              <a:rPr lang="fr-CA" dirty="0" smtClean="0"/>
              <a:t>temps.</a:t>
            </a:r>
            <a:endParaRPr lang="fr-CA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</a:t>
            </a:r>
            <a:r>
              <a:rPr lang="fr-CA" dirty="0" err="1" smtClean="0"/>
              <a:t>éfinitions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1291-B000-482B-A9F2-DA1CB1143FDC}" type="slidenum">
              <a:rPr lang="en-CA" smtClean="0"/>
              <a:pPr/>
              <a:t>4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Parallélisation </a:t>
            </a:r>
            <a:r>
              <a:rPr lang="fr-CA" dirty="0" smtClean="0"/>
              <a:t>spéculative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1291-B000-482B-A9F2-DA1CB1143FDC}" type="slidenum">
              <a:rPr lang="en-CA" smtClean="0"/>
              <a:pPr/>
              <a:t>5</a:t>
            </a:fld>
            <a:endParaRPr lang="en-CA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196752"/>
            <a:ext cx="1485900" cy="2038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Parallélisation </a:t>
            </a:r>
            <a:r>
              <a:rPr lang="fr-CA" dirty="0" smtClean="0"/>
              <a:t>spéculative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1291-B000-482B-A9F2-DA1CB1143FDC}" type="slidenum">
              <a:rPr lang="en-CA" smtClean="0"/>
              <a:pPr/>
              <a:t>6</a:t>
            </a:fld>
            <a:endParaRPr lang="en-CA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196752"/>
            <a:ext cx="1485900" cy="2038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1836000"/>
            <a:ext cx="1257300" cy="1228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2124000"/>
            <a:ext cx="1257300" cy="1228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2412000"/>
            <a:ext cx="1257300" cy="1228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0" y="2700000"/>
            <a:ext cx="1257300" cy="1228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7546" y="4725144"/>
          <a:ext cx="799288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382"/>
                <a:gridCol w="1533101"/>
                <a:gridCol w="1533101"/>
                <a:gridCol w="1533101"/>
                <a:gridCol w="1533101"/>
                <a:gridCol w="1533101"/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Mémoire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 smtClean="0"/>
                        <a:t>Epoch</a:t>
                      </a:r>
                      <a:r>
                        <a:rPr lang="fr-CA" dirty="0" smtClean="0"/>
                        <a:t> 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 smtClean="0"/>
                        <a:t>Epoch</a:t>
                      </a:r>
                      <a:r>
                        <a:rPr lang="fr-CA" dirty="0" smtClean="0"/>
                        <a:t> 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 smtClean="0"/>
                        <a:t>Epoch</a:t>
                      </a:r>
                      <a:r>
                        <a:rPr lang="fr-CA" dirty="0" smtClean="0"/>
                        <a:t> 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 smtClean="0"/>
                        <a:t>Epoch</a:t>
                      </a:r>
                      <a:r>
                        <a:rPr lang="fr-CA" dirty="0" smtClean="0"/>
                        <a:t> 4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i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876256" y="1196752"/>
            <a:ext cx="85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 smtClean="0"/>
              <a:t>Epoch</a:t>
            </a:r>
            <a:endParaRPr lang="en-CA" dirty="0"/>
          </a:p>
        </p:txBody>
      </p:sp>
      <p:cxnSp>
        <p:nvCxnSpPr>
          <p:cNvPr id="16" name="Straight Arrow Connector 15"/>
          <p:cNvCxnSpPr/>
          <p:nvPr/>
        </p:nvCxnSpPr>
        <p:spPr>
          <a:xfrm rot="10800000" flipV="1">
            <a:off x="3707904" y="1556792"/>
            <a:ext cx="3600400" cy="36004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 flipV="1">
            <a:off x="5220072" y="1556792"/>
            <a:ext cx="2088232" cy="50405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6588224" y="1628800"/>
            <a:ext cx="792088" cy="64807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6804248" y="2060848"/>
            <a:ext cx="100811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Parallélisation </a:t>
            </a:r>
            <a:r>
              <a:rPr lang="fr-CA" dirty="0" smtClean="0"/>
              <a:t>spéculative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1291-B000-482B-A9F2-DA1CB1143FDC}" type="slidenum">
              <a:rPr lang="en-CA" smtClean="0"/>
              <a:pPr/>
              <a:t>7</a:t>
            </a:fld>
            <a:endParaRPr lang="en-CA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196752"/>
            <a:ext cx="1485900" cy="2038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1836000"/>
            <a:ext cx="1257300" cy="1228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2124000"/>
            <a:ext cx="1257300" cy="1228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2412000"/>
            <a:ext cx="1257300" cy="1228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0" y="2700000"/>
            <a:ext cx="1257300" cy="1228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7546" y="4725144"/>
          <a:ext cx="799288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382"/>
                <a:gridCol w="1533101"/>
                <a:gridCol w="1533101"/>
                <a:gridCol w="1533101"/>
                <a:gridCol w="1533101"/>
                <a:gridCol w="1533101"/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Mémoire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 smtClean="0"/>
                        <a:t>Epoch</a:t>
                      </a:r>
                      <a:r>
                        <a:rPr lang="fr-CA" dirty="0" smtClean="0"/>
                        <a:t> 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 smtClean="0"/>
                        <a:t>Epoch</a:t>
                      </a:r>
                      <a:r>
                        <a:rPr lang="fr-CA" dirty="0" smtClean="0"/>
                        <a:t> 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 smtClean="0"/>
                        <a:t>Epoch</a:t>
                      </a:r>
                      <a:r>
                        <a:rPr lang="fr-CA" dirty="0" smtClean="0"/>
                        <a:t> 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 smtClean="0"/>
                        <a:t>Epoch</a:t>
                      </a:r>
                      <a:r>
                        <a:rPr lang="fr-CA" dirty="0" smtClean="0"/>
                        <a:t> 4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i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2267744" y="1836000"/>
            <a:ext cx="6192688" cy="1800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979712" y="5229200"/>
            <a:ext cx="648072" cy="1588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07704" y="429309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 smtClean="0"/>
              <a:t>Load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Parallélisation </a:t>
            </a:r>
            <a:r>
              <a:rPr lang="fr-CA" dirty="0" smtClean="0"/>
              <a:t>spéculative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1291-B000-482B-A9F2-DA1CB1143FDC}" type="slidenum">
              <a:rPr lang="en-CA" smtClean="0"/>
              <a:pPr/>
              <a:t>8</a:t>
            </a:fld>
            <a:endParaRPr lang="en-CA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196752"/>
            <a:ext cx="1485900" cy="2038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1836000"/>
            <a:ext cx="1257300" cy="1228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2124000"/>
            <a:ext cx="1257300" cy="1228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2412000"/>
            <a:ext cx="1257300" cy="1228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0" y="2700000"/>
            <a:ext cx="1257300" cy="1228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7546" y="4725144"/>
          <a:ext cx="799288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382"/>
                <a:gridCol w="1533101"/>
                <a:gridCol w="1533101"/>
                <a:gridCol w="1533101"/>
                <a:gridCol w="1533101"/>
                <a:gridCol w="1533101"/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Mémoire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 smtClean="0"/>
                        <a:t>Epoch</a:t>
                      </a:r>
                      <a:r>
                        <a:rPr lang="fr-CA" dirty="0" smtClean="0"/>
                        <a:t> 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 smtClean="0"/>
                        <a:t>Epoch</a:t>
                      </a:r>
                      <a:r>
                        <a:rPr lang="fr-CA" dirty="0" smtClean="0"/>
                        <a:t> 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 smtClean="0"/>
                        <a:t>Epoch</a:t>
                      </a:r>
                      <a:r>
                        <a:rPr lang="fr-CA" dirty="0" smtClean="0"/>
                        <a:t> 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 smtClean="0"/>
                        <a:t>Epoch</a:t>
                      </a:r>
                      <a:r>
                        <a:rPr lang="fr-CA" dirty="0" smtClean="0"/>
                        <a:t> 4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i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2267744" y="1980000"/>
            <a:ext cx="6192688" cy="1800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979712" y="5229200"/>
            <a:ext cx="64807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99792" y="4293096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Store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Parallélisation </a:t>
            </a:r>
            <a:r>
              <a:rPr lang="fr-CA" dirty="0" smtClean="0"/>
              <a:t>spéculative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1291-B000-482B-A9F2-DA1CB1143FDC}" type="slidenum">
              <a:rPr lang="en-CA" smtClean="0"/>
              <a:pPr/>
              <a:t>9</a:t>
            </a:fld>
            <a:endParaRPr lang="en-CA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196752"/>
            <a:ext cx="1485900" cy="2038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1836000"/>
            <a:ext cx="1257300" cy="1228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2124000"/>
            <a:ext cx="1257300" cy="1228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2412000"/>
            <a:ext cx="1257300" cy="1228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0" y="2700000"/>
            <a:ext cx="1257300" cy="1228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7546" y="4725144"/>
          <a:ext cx="799288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382"/>
                <a:gridCol w="1533101"/>
                <a:gridCol w="1533101"/>
                <a:gridCol w="1533101"/>
                <a:gridCol w="1533101"/>
                <a:gridCol w="1533101"/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Mémoire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 smtClean="0"/>
                        <a:t>Epoch</a:t>
                      </a:r>
                      <a:r>
                        <a:rPr lang="fr-CA" dirty="0" smtClean="0"/>
                        <a:t> 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 smtClean="0"/>
                        <a:t>Epoch</a:t>
                      </a:r>
                      <a:r>
                        <a:rPr lang="fr-CA" dirty="0" smtClean="0"/>
                        <a:t> 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 smtClean="0"/>
                        <a:t>Epoch</a:t>
                      </a:r>
                      <a:r>
                        <a:rPr lang="fr-CA" dirty="0" smtClean="0"/>
                        <a:t> 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 smtClean="0"/>
                        <a:t>Epoch</a:t>
                      </a:r>
                      <a:r>
                        <a:rPr lang="fr-CA" dirty="0" smtClean="0"/>
                        <a:t> 4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i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2267744" y="2124000"/>
            <a:ext cx="6192688" cy="1800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979712" y="5229200"/>
            <a:ext cx="64807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563888" y="5229200"/>
            <a:ext cx="648072" cy="1588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1895</TotalTime>
  <Words>714</Words>
  <Application>Microsoft Office PowerPoint</Application>
  <PresentationFormat>On-screen Show (4:3)</PresentationFormat>
  <Paragraphs>373</Paragraphs>
  <Slides>38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Concourse</vt:lpstr>
      <vt:lpstr>Yarn</vt:lpstr>
      <vt:lpstr>Plan de présentation</vt:lpstr>
      <vt:lpstr>Concepts de base</vt:lpstr>
      <vt:lpstr>Définitions</vt:lpstr>
      <vt:lpstr>Parallélisation spéculative</vt:lpstr>
      <vt:lpstr>Parallélisation spéculative</vt:lpstr>
      <vt:lpstr>Parallélisation spéculative</vt:lpstr>
      <vt:lpstr>Parallélisation spéculative</vt:lpstr>
      <vt:lpstr>Parallélisation spéculative</vt:lpstr>
      <vt:lpstr>Parallélisation spéculative</vt:lpstr>
      <vt:lpstr>Parallélisation spéculative</vt:lpstr>
      <vt:lpstr>Parallélisation spéculative</vt:lpstr>
      <vt:lpstr>Parallélisation spéculative</vt:lpstr>
      <vt:lpstr>Parallélisation spéculative</vt:lpstr>
      <vt:lpstr>Parallélisation spéculative</vt:lpstr>
      <vt:lpstr>Parallélisation spéculative</vt:lpstr>
      <vt:lpstr>Parallélisation spéculative</vt:lpstr>
      <vt:lpstr>Parallélisation spéculative</vt:lpstr>
      <vt:lpstr>Parallélisation spéculative</vt:lpstr>
      <vt:lpstr>Problématique</vt:lpstr>
      <vt:lpstr>Objectifs du projet</vt:lpstr>
      <vt:lpstr>Méthodologie</vt:lpstr>
      <vt:lpstr>Module d’exécution spéculative</vt:lpstr>
      <vt:lpstr>Objectifs du module</vt:lpstr>
      <vt:lpstr>Architecture</vt:lpstr>
      <vt:lpstr>Tests de performance</vt:lpstr>
      <vt:lpstr>Calcul de la charge de travail</vt:lpstr>
      <vt:lpstr>Mesures de performance</vt:lpstr>
      <vt:lpstr>Module d’instrumentation</vt:lpstr>
      <vt:lpstr>Objectifs du module</vt:lpstr>
      <vt:lpstr>Passe d’optimisation LLVM</vt:lpstr>
      <vt:lpstr>Processus de compilation (1)</vt:lpstr>
      <vt:lpstr>Processus de compilation (2)</vt:lpstr>
      <vt:lpstr>Slide 34</vt:lpstr>
      <vt:lpstr>Objectifs du projet</vt:lpstr>
      <vt:lpstr>Travail futur</vt:lpstr>
      <vt:lpstr>Autres</vt:lpstr>
      <vt:lpstr>Slide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Yarn</dc:title>
  <dc:creator>Me</dc:creator>
  <cp:lastModifiedBy>Me</cp:lastModifiedBy>
  <cp:revision>146</cp:revision>
  <dcterms:created xsi:type="dcterms:W3CDTF">2011-08-02T19:14:51Z</dcterms:created>
  <dcterms:modified xsi:type="dcterms:W3CDTF">2011-08-04T04:23:34Z</dcterms:modified>
</cp:coreProperties>
</file>