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7" r:id="rId3"/>
    <p:sldId id="257" r:id="rId4"/>
    <p:sldId id="268" r:id="rId5"/>
    <p:sldId id="269" r:id="rId6"/>
    <p:sldId id="270" r:id="rId7"/>
    <p:sldId id="271" r:id="rId8"/>
    <p:sldId id="272" r:id="rId9"/>
    <p:sldId id="278" r:id="rId10"/>
    <p:sldId id="276" r:id="rId11"/>
    <p:sldId id="279" r:id="rId12"/>
    <p:sldId id="275" r:id="rId13"/>
    <p:sldId id="280" r:id="rId14"/>
    <p:sldId id="281" r:id="rId15"/>
    <p:sldId id="282" r:id="rId16"/>
    <p:sldId id="283" r:id="rId17"/>
    <p:sldId id="284" r:id="rId18"/>
    <p:sldId id="277" r:id="rId19"/>
    <p:sldId id="285" r:id="rId20"/>
    <p:sldId id="286" r:id="rId21"/>
    <p:sldId id="287" r:id="rId22"/>
    <p:sldId id="288" r:id="rId23"/>
    <p:sldId id="289"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2" autoAdjust="0"/>
  </p:normalViewPr>
  <p:slideViewPr>
    <p:cSldViewPr>
      <p:cViewPr>
        <p:scale>
          <a:sx n="70" d="100"/>
          <a:sy n="70" d="100"/>
        </p:scale>
        <p:origin x="-1386"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27BEBAAC-C6F6-4716-898A-EB85E4F114A0}" type="datetimeFigureOut">
              <a:rPr lang="en-IN" smtClean="0"/>
              <a:t>22-02-2023</a:t>
            </a:fld>
            <a:endParaRPr lang="en-IN"/>
          </a:p>
        </p:txBody>
      </p:sp>
      <p:sp>
        <p:nvSpPr>
          <p:cNvPr id="17" name="Footer Placeholder 16"/>
          <p:cNvSpPr>
            <a:spLocks noGrp="1"/>
          </p:cNvSpPr>
          <p:nvPr>
            <p:ph type="ftr" sz="quarter" idx="11"/>
          </p:nvPr>
        </p:nvSpPr>
        <p:spPr/>
        <p:txBody>
          <a:bodyPr/>
          <a:lstStyle>
            <a:extLst/>
          </a:lstStyle>
          <a:p>
            <a:endParaRPr lang="en-IN"/>
          </a:p>
        </p:txBody>
      </p:sp>
      <p:sp>
        <p:nvSpPr>
          <p:cNvPr id="29" name="Slide Number Placeholder 28"/>
          <p:cNvSpPr>
            <a:spLocks noGrp="1"/>
          </p:cNvSpPr>
          <p:nvPr>
            <p:ph type="sldNum" sz="quarter" idx="12"/>
          </p:nvPr>
        </p:nvSpPr>
        <p:spPr/>
        <p:txBody>
          <a:bodyPr/>
          <a:lstStyle>
            <a:extLst/>
          </a:lstStyle>
          <a:p>
            <a:fld id="{EEA704FE-4630-4743-996D-74E68015D478}" type="slidenum">
              <a:rPr lang="en-IN" smtClean="0"/>
              <a:t>‹#›</a:t>
            </a:fld>
            <a:endParaRPr lang="en-IN"/>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7BEBAAC-C6F6-4716-898A-EB85E4F114A0}" type="datetimeFigureOut">
              <a:rPr lang="en-IN" smtClean="0"/>
              <a:t>22-02-2023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EA704FE-4630-4743-996D-74E68015D478}"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7BEBAAC-C6F6-4716-898A-EB85E4F114A0}" type="datetimeFigureOut">
              <a:rPr lang="en-IN" smtClean="0"/>
              <a:t>22-02-2023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EA704FE-4630-4743-996D-74E68015D478}"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7BEBAAC-C6F6-4716-898A-EB85E4F114A0}" type="datetimeFigureOut">
              <a:rPr lang="en-IN" smtClean="0"/>
              <a:t>22-02-2023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EA704FE-4630-4743-996D-74E68015D478}"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27BEBAAC-C6F6-4716-898A-EB85E4F114A0}" type="datetimeFigureOut">
              <a:rPr lang="en-IN" smtClean="0"/>
              <a:t>22-02-2023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EA704FE-4630-4743-996D-74E68015D478}" type="slidenum">
              <a:rPr lang="en-IN" smtClean="0"/>
              <a:t>‹#›</a:t>
            </a:fld>
            <a:endParaRPr lang="en-IN"/>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7BEBAAC-C6F6-4716-898A-EB85E4F114A0}" type="datetimeFigureOut">
              <a:rPr lang="en-IN" smtClean="0"/>
              <a:t>22-02-2023</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EEA704FE-4630-4743-996D-74E68015D478}"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7BEBAAC-C6F6-4716-898A-EB85E4F114A0}" type="datetimeFigureOut">
              <a:rPr lang="en-IN" smtClean="0"/>
              <a:t>22-02-2023</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EEA704FE-4630-4743-996D-74E68015D478}" type="slidenum">
              <a:rPr lang="en-IN" smtClean="0"/>
              <a:t>‹#›</a:t>
            </a:fld>
            <a:endParaRPr lang="en-IN"/>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27BEBAAC-C6F6-4716-898A-EB85E4F114A0}" type="datetimeFigureOut">
              <a:rPr lang="en-IN" smtClean="0"/>
              <a:t>22-02-2023</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EEA704FE-4630-4743-996D-74E68015D478}"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27BEBAAC-C6F6-4716-898A-EB85E4F114A0}" type="datetimeFigureOut">
              <a:rPr lang="en-IN" smtClean="0"/>
              <a:t>22-02-2023</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EEA704FE-4630-4743-996D-74E68015D478}"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7BEBAAC-C6F6-4716-898A-EB85E4F114A0}" type="datetimeFigureOut">
              <a:rPr lang="en-IN" smtClean="0"/>
              <a:t>22-02-2023</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EEA704FE-4630-4743-996D-74E68015D478}"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27BEBAAC-C6F6-4716-898A-EB85E4F114A0}" type="datetimeFigureOut">
              <a:rPr lang="en-IN" smtClean="0"/>
              <a:t>22-02-2023</a:t>
            </a:fld>
            <a:endParaRPr lang="en-IN"/>
          </a:p>
        </p:txBody>
      </p:sp>
      <p:sp>
        <p:nvSpPr>
          <p:cNvPr id="6" name="Footer Placeholder 5"/>
          <p:cNvSpPr>
            <a:spLocks noGrp="1"/>
          </p:cNvSpPr>
          <p:nvPr>
            <p:ph type="ftr" sz="quarter" idx="11"/>
          </p:nvPr>
        </p:nvSpPr>
        <p:spPr>
          <a:xfrm>
            <a:off x="914400" y="55499"/>
            <a:ext cx="5562600" cy="365125"/>
          </a:xfrm>
        </p:spPr>
        <p:txBody>
          <a:bodyPr/>
          <a:lstStyle>
            <a:extLst/>
          </a:lstStyle>
          <a:p>
            <a:endParaRPr lang="en-IN"/>
          </a:p>
        </p:txBody>
      </p:sp>
      <p:sp>
        <p:nvSpPr>
          <p:cNvPr id="7" name="Slide Number Placeholder 6"/>
          <p:cNvSpPr>
            <a:spLocks noGrp="1"/>
          </p:cNvSpPr>
          <p:nvPr>
            <p:ph type="sldNum" sz="quarter" idx="12"/>
          </p:nvPr>
        </p:nvSpPr>
        <p:spPr>
          <a:xfrm>
            <a:off x="8610600" y="55499"/>
            <a:ext cx="457200" cy="365125"/>
          </a:xfrm>
        </p:spPr>
        <p:txBody>
          <a:bodyPr/>
          <a:lstStyle>
            <a:extLst/>
          </a:lstStyle>
          <a:p>
            <a:fld id="{EEA704FE-4630-4743-996D-74E68015D478}"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27BEBAAC-C6F6-4716-898A-EB85E4F114A0}" type="datetimeFigureOut">
              <a:rPr lang="en-IN" smtClean="0"/>
              <a:t>22-02-2023</a:t>
            </a:fld>
            <a:endParaRPr lang="en-IN"/>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IN"/>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EEA704FE-4630-4743-996D-74E68015D478}"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5158751"/>
            <a:ext cx="5184576" cy="1271483"/>
          </a:xfrm>
        </p:spPr>
        <p:txBody>
          <a:bodyPr/>
          <a:lstStyle/>
          <a:p>
            <a:r>
              <a:rPr lang="en-IN" sz="3600" dirty="0" err="1" smtClean="0">
                <a:solidFill>
                  <a:schemeClr val="accent2">
                    <a:lumMod val="40000"/>
                    <a:lumOff val="60000"/>
                  </a:schemeClr>
                </a:solidFill>
                <a:latin typeface="Bahnschrift" pitchFamily="34" charset="0"/>
              </a:rPr>
              <a:t>Ad_Hoc</a:t>
            </a:r>
            <a:r>
              <a:rPr lang="en-IN" sz="3600" dirty="0" smtClean="0">
                <a:solidFill>
                  <a:schemeClr val="accent2">
                    <a:lumMod val="40000"/>
                    <a:lumOff val="60000"/>
                  </a:schemeClr>
                </a:solidFill>
                <a:latin typeface="Bahnschrift" pitchFamily="34" charset="0"/>
              </a:rPr>
              <a:t> Insights</a:t>
            </a:r>
            <a:endParaRPr lang="en-IN" sz="3600" dirty="0">
              <a:solidFill>
                <a:schemeClr val="accent2">
                  <a:lumMod val="40000"/>
                  <a:lumOff val="60000"/>
                </a:schemeClr>
              </a:solidFill>
              <a:latin typeface="Bahnschrift" pitchFamily="34" charset="0"/>
            </a:endParaRPr>
          </a:p>
        </p:txBody>
      </p:sp>
      <p:sp>
        <p:nvSpPr>
          <p:cNvPr id="3" name="Subtitle 2"/>
          <p:cNvSpPr>
            <a:spLocks noGrp="1"/>
          </p:cNvSpPr>
          <p:nvPr>
            <p:ph type="subTitle" idx="1"/>
          </p:nvPr>
        </p:nvSpPr>
        <p:spPr>
          <a:xfrm>
            <a:off x="755576" y="4293096"/>
            <a:ext cx="6435278" cy="864096"/>
          </a:xfrm>
        </p:spPr>
        <p:txBody>
          <a:bodyPr>
            <a:normAutofit/>
          </a:bodyPr>
          <a:lstStyle/>
          <a:p>
            <a:r>
              <a:rPr lang="en-IN" sz="3200" b="1" dirty="0" smtClean="0">
                <a:solidFill>
                  <a:schemeClr val="accent2">
                    <a:lumMod val="40000"/>
                    <a:lumOff val="60000"/>
                  </a:schemeClr>
                </a:solidFill>
                <a:latin typeface="Bahnschrift" pitchFamily="34" charset="0"/>
              </a:rPr>
              <a:t>CONSUMER GOODS</a:t>
            </a:r>
            <a:endParaRPr lang="en-IN" sz="3200" b="1" dirty="0">
              <a:solidFill>
                <a:schemeClr val="accent2">
                  <a:lumMod val="40000"/>
                  <a:lumOff val="60000"/>
                </a:schemeClr>
              </a:solidFill>
              <a:latin typeface="Bahnschrift"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0"/>
            <a:ext cx="8754698" cy="4084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2320" y="6140643"/>
            <a:ext cx="1691680" cy="717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400" y="0"/>
            <a:ext cx="1617312" cy="598760"/>
          </a:xfrm>
          <a:prstGeom prst="rect">
            <a:avLst/>
          </a:prstGeom>
          <a:solidFill>
            <a:schemeClr val="bg2"/>
          </a:solidFill>
          <a:ln>
            <a:noFill/>
          </a:ln>
          <a:effectLst/>
          <a:extLst/>
        </p:spPr>
      </p:pic>
    </p:spTree>
    <p:extLst>
      <p:ext uri="{BB962C8B-B14F-4D97-AF65-F5344CB8AC3E}">
        <p14:creationId xmlns:p14="http://schemas.microsoft.com/office/powerpoint/2010/main" val="2936401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2" descr="data:image/png;base64,iVBORw0KGgoAAAANSUhEUgAAAo4AAAFNCAYAAACOmu5nAAAAOXRFWHRTb2Z0d2FyZQBNYXRwbG90bGliIHZlcnNpb24zLjUuMSwgaHR0cHM6Ly9tYXRwbG90bGliLm9yZy/YYfK9AAAACXBIWXMAAAsTAAALEwEAmpwYAAAtGElEQVR4nO3deZglVX3/8fdHUAcEQQWRQWREjaigyIxEFhGVuAVFlCiLAtEILnGNJDHxJ2DUaDSLiopgEBEEEZcgouKGC5v0wLAjURZRXABFNiEs398fdVoubfd0zdLdt3ver+e5z9Q9darqW6erb3/nnFO3UlVIkiRJk7nPTAcgSZKk2cHEUZIkSb2YOEqSJKkXE0dJkiT1YuIoSZKkXkwcJUmS1IuJo6RxJVmQpJKsPtOxzFVJdk1ydZKbkzx5JexvxyQ/H3h/UZIdV3S/K8PKup6SfC3JPisrroH93pxk05W9X2muMXGUZrkkVyb5vyTrjSk/t/2hXjDN8UyaICQ5KMkd7Y/1DUlOT7LNdMY5JD4I/G1VrVVV545XIZ3Lk1w8zrpK8uiJdl5VT6iqU5cnsLbvW9rPaPT198uzr5Wpqp5XVZ+egv2uVVWXL+/2SdZqbfS1cdZdmeQPbf2vkxyZZK2B9fu29n7ZONv+WZLPJ7kuye+TnJ/krUlWW95YpRVh4ijNDVcAe4y+SbIFsOby7myaehk/V1VrAesDPwS+mCTjxDKX/0BuAlw0SZ0dgIcCmyZ5ytSHdC9PagnV6Ovfpvn4s8lLgNuBv0jysHHWv6Bd71sBi4B3DKzbB/gtsPfgBkkeBZwFXA1sUVXrAH/Vtl97pZ+B1IOJozQ3fIZ7/9HZBzhqsEKSv2y9kDe24dGDBtaN9hK+KsnPgO+MPUCSl7Sek82T3CfJPyb5aZLrkxyf5MGt6vfbvze0Hpal9iRW1R3Ap4GHAQ9pvTEfT3JykluAZySZn+QLSa5NckWSNw7EtXWSkXZev07yHwPrntp6M29Ict7gsG2SU5P8S5LTktyU5JTBXtsk2w9se3WSfVv5/ZN8MMnP2vEOTbLGeOfW2ukdSa5K8pskRyVZp+3jZmA14LwkP11KE+0D/A9wclse3fdoO5/X2nm83qork+zUltdobfu7JBcnOSADw9rLov1s/n3g/XFJjhg4zr+3c/59kh+O1z6DsbX3ByU5ui3PS3J0u7ZuSHJ2kg3aulOT/E1rwxuSbD6wj/XT9ew9tL3fOcmS3NOr/cSlnNMfe29bO300yVfbtXFWS+KWZh/gUOB84OUTVaqqXwBfAzZvx9oEeDqwH/CcMUnnwcDpVfXWqvpl2/7HVbVnVd0wSTzSlDBxlOaGM4EHJnlcuh663YGjx9S5hS65XBf4S+C1SV40ps7TgccBzxksTPLXwPuBnarqQuANwIta/fnA74CPtuo7tH/Xbb1UZywt8CT3B/YFrq6q61rxnsB76HpVTge+ApwHbAQ8C3hzktEYPwR8qKoeCDwKOL7tdyPgq8C7gQcDbwO+kGT9gcPvCfw1XY/e/Vqd0T/mXwM+QtcjuiWwpG3zPuDPWtmjW0zvnOD09m2vZwCbAmsBh1TV7a33CbpevXGTkiRrArsBx7TX7knuB1BVOwxsv1ZVfW6CGEYdSNc+j6L7+a7IPMFXAq9I8swkewFbA29q6z4ILAS2pWv3vwfuXsb97wOsA2wMPAR4DfCHwQpVdTvwRQZ62oGXAt+rqt+kmzN6BLB/28cngBPb9dbH7nSJ24OAn9Bdj+Nq18uO3PNz2nspdTcGng+MTk3YGxipqi8AlwB7DVTfCTihZ7zStDBxlOaO0V7Hv6D7A/SLwZVVdWpVXVBVd1fV+cCxdInfoIOq6paqGvwj/WbgAGDHqvpJK3sN8M9V9fP2B/wgYLcs2xD3S5PcQDcMtxDYdWDd/1TVaVV1N7AFsH5Vvauq/q/NQzuc7g87wB3Ao5OsV1U3V9WZrfzlwMlVdXI7528CI3R/tEd9qqoua+d7PF0yCF1C+a2qOraq7qiq66tqSZLQ9Qy9pap+W1U3Ae8diGWsvYD/qKrLq+pm4O10yV/fdnox3fDnKXRJ8H3pkv7l8VLgPS3uq4EP99jmnNZbN/p6DkBV/Qp4LV1P8YeAvavqpiT3oUsq31RVv6iqu6rq9HaNLIs76JK9R7d9LK6qG8ep91nu3fZ7tjLofk6fqKqz2j4+TdeWT+0Zw5eq6kdVdSddMrjlUuq+Aji/qi4GjgOekD+92enL7Xr/IfA9uusGut/Z0Zg/y72TzocAv+wZrzQtTBylueMzdH8492XMMDVAkj9P8t10w72/p0v+1htT7epx9nsA8NGqGhzW3AT40mhCQZeo3gVssAzxHl9V61bVQ6vqmVW1eII4NgHmDyYwwD8NHOtVdD2Al7YhzZ0HtvurMdttD2w4sO9fDSzfStcjCF1P13jDx+vTzR1dPLDPr7fy8cwHrhp4fxWwOv3baR+6drqzqm4DvsDy9xTO597tetVEFQds1X5Go69vDKz7Ct1Q+4+r6oetbD1gHuO33bL4DPAN4Lgk1yT5tyT3Hafed4E127W9gC65+1Jbtwnwd2N+/hvTtUMfE10b49mbLrkcHYr+Hn/6c3pRa8NNqup1VfWHJNsBj6RLNqFLHLdIsmV7fz33vl6lGWfiKM0RVXUV3U0yz6cbwhvrs8CJwMZtkv2hwNibUWqc7Z4NvCPJSwbKrgaeNyapmNf+aI63j2U1uI+rgSvGHGvtqno+QFX9b1XtQTfc/H7ghCQPaNt9Zsx2D6iq9/U4/tV0Q7pjXUc3ZPqEgX2uMzDsPNY1dAnMqEcAdwK/niyAJA8Hngm8PMmvkvyKbtj6+RlzB31Pv6RLnAZjWRHvofsPw4ZJRoeLrwNuY/y2G+sW7n0D1x/n9rVe3oOr6vF0Q947M87wb1XdRddTvEd7ndR6gaH7Gb5nzM9/zao6dpnOchJJtgUeA7x94Of058CePXqW96H7HVzStjtroBzgW3Q33UhDw8RRmlteBTyzqm4ZZ93awG+r6rYkW9P1TvZxEfBc4KNJXtjKDgXe0+Z2jd6UsEtbdy3dnLaV9Z14PwJuSvIP7caL1dLdoPOUduyXJ1m/DWvf0La5m26O5wuSPKdtMy/d9xw+vMcxjwF2SvLSJKsneUiSLdsxDgf+c+AGjI0G5luOdSzwliSPTPf1K++lu5v8zh4xvAK4DHgsXU/alnQ9qz/nnnl9v6Z/Ox9Pl9w8qLXBG3pu9yeS7EA3N3RvuiTnI0k2au1zBPAf6W5oWi3JNhPMK1xCN2x/3ySL6JLi0f0/I8kWbb7ujXRD1xPNk/ws8DK6aQGfHSg/HHhN641Mkgeku0FsZd+NvA/wTeDx3PNz2hxYA3jeRBslmUc3fWC/ge22pPu5jCadBwLbJvnA6E0zSR6d7sahdVfyeUi9mDhKc0hV/bSqRiZY/TrgXUluoruZ4/hl2O95dL0+hyd5Ht28thOBU9r+zqTrZaGqbqXrjTqtDRH2nVM20bHvasfekq5H9Trgk3Q3T0CX1F6U7i7lDwG7V9Uf2jy+XeiGta+l64E6gB6fe1X1M7qe27+j+5qUJcCT2up/oLtZ4swkN9L1Cj12gl0dQTfs+v0W+230T9j2AT5WVb8afNEl7aM9UgcBn27t/NJJ9ncw3fD0FXRzJj/TI4bzcu/vcfyvJA+kmwrxt20e4w+A/wY+1eaAvg24ADibru3ez/ht/v/oeiZ/12IbTPoeRndTyI10vZrfmyjeqjqLrvdyPt0NTaPlI8CrgUPaMX5CN41jpRlI/j4y5ud0RYt3adMKXkTXe33UmJ/vEXTTGZ5bVT8FtgEW0F3jv6ebrjAC3DTuXqUplqqVMaokSZpN0n010dFV1acHVpIAexwlSZLUk4mjJEmSenGoWpIkSb3Y4yhJkqReTBwlSZLUy7I8HkzLab311qsFCxbMdBiSJEmTWrx48XVVNe4TsUwcp8GCBQsYGZnoq/UkSZKGR5IJH0nqULUkSZJ6MXGUJElSLyaOkiRJ6sXEUZIkSb2YOEqSJKkXE0dJkiT14tfxTIPFiyGZ6SgkDTOf/ippNrDHUZIkSb2YOEqSJKkXE0dJkiT1YuIoSZKkXqY8cUxyV5IlSc5Lck6SbafgGDsmOWkZtzk1yaLlONaRSXZb1u0kSZJmu+m4q/oPVbUlQJLnAP8KPH0ajitJkqSVaLqHqh8I/A4gyVpJvt16IS9IsksrX5DkkiSHJ7koySlJ1mjrnpLk/NaD+YEkF449QJKtk5yR5Nwkpyd5bCtfI8lxbd9fAtYY2ObZbZtzknw+yVqt/H1JLm7H/ODAYXZo+77c3kdJkrSqmI4exzWSLAHmARsCz2zltwG7VtWNSdYDzkxyYlv3GGCPqnp1kuOBlwBHA58CXl1VZyR53wTHuxR4WlXdmWQn4L1t+9cCt1bV45I8ETgHoB37HcBOVXVLkn8A3prko8CuwGZVVUnWHTjGhsD2wGbAicAJK9RCkiRJs8B0D1VvAxyVZHMgwHuT7ADcDWwEbNC2uaKqlrTlxcCClritXVVntPLPAjuPc7x1gE8neQxQwH1b+Q7AhwGq6vwk57fypwKPB05L9y3d9wPOAH5Pl9z+d5s/OTiH8stVdTdwcZINGEeS/YD9unePmLh1JEmSZolpfXJM6ylcD1gfeH77d2FV3ZHkSrpeSYDbBza7i4Fh5R7+BfhuVe2aZAFw6iT1A3yzqvb4kxXJ1sCzgN2Av+We3tLB+MZ9JkxVHQYc1u1nkc+EkCRJs960znFMshmwGnA9Xc/gb1rS+Axgk6VtW1U3ADcl+fNWtPsEVdcBftGW9x0o/z6wZ4tjc+CJrfxMYLskj27rHpDkz9o8x3Wq6mTgLcCT+p6nJEnSXDSdcxyh653bp6ruSnIM8JUkFwAjdHMTJ/Mq4PAkdwPfoxtOHuvf6Iaq3wF8daD848CnklwCXEI3BE5VXZtkX+DYJPdvdd8B3AT8T5J5Le639j1hSZKkuShVs2cUNclaVXVzW/5HYMOqetMMhzWpbqh6ZKbDkDTEZtFHsaQ5Lsniqhr3u66ndY7jSvCXSd5OF/dV3HsoWpIkSVNoViWOVfU54HMzHYckSdKqyGdVS5IkqZdZ1eM4Wy1cCCNOcZQkSbOcPY6SJEnqxcRRkiRJvZg4SpIkqRcTR0mSJPVi4ihJkqReTBwlSZLUi4mjJEmSejFxlCRJUi8mjpIkSerFxFGSJEm9mDhKkiSpFxNHSZIk9WLiKEmSpF5MHCVJktSLiaMkSZJ6MXGUJElSL6vPdACrgmuuuYaDDz54psOQNMQOPPDAmQ5BkiZlj6MkSZJ6MXGUJElSLyaOkiRJ6sXEUZIkSb1MWeKYpJL8+8D7tyU5aKqOtyySXJlkvZW0r5tXxn4kSZKG3VT2ON4OvHhlJWiSJEmaWVOZON4JHAa8ZeyKJOsn+UKSs9tru1Z+QZJ107k+yd6t/Kgkf5Hkk0mWtNe1SQ5s6w9o+zk/ycEDx/lyksVJLkqy33hBTlQnyc1J3pPkvCRnJtmglT8yyRkt1nevzAaTJEkaZlM9x/GjwF5J1hlT/iHgP6vqKcBLgE+28tOA7YAnAJcDT2vl2wCnV9XfVNWWwC7AdcCRSZ4NPAbYGtgSWJhkh7bdK6tqIbAIeGOSh4wT40R1HgCcWVVPAr4PvHog9o9X1RbAL5e1QSRJkmarKU0cq+pG4CjgjWNW7QQckmQJcCLwwCRrAT8AdmivjwNbJNkI+F1V3QKQZB7weeANVXUV8Oz2Ohc4B9iMLpGELhE8DzgT2HigfNBEdf4POKktLwYWtOXtgGPb8mcmOvck+yUZSTJy6623TlRNkiRp1piOJ8f8F11C96mBsvsAT62q2wYrJvk+8HrgEcA/A7sCu9EllKMOBb5YVd8a3Qz416r6xJh97UiXoG5TVbcmORWYtwx17qiqast3ce+2KiZRVYfRDdUzf/78SetLkiQNuyn/Op6q+i1wPPCqgeJTgDeMvkmyZat7NbAe8Jiquhz4IfA2uqFikrweWLuq3jewr28Ar2w9liTZKMlDgXXoeipvTbIZ8NRxwutTZ6zTgN3b8l496kuSJM0J0/U9jv9OlxCOeiOwqN3McjHwmoF1ZwGXteUfABvRJZDQJZFbDNwg85qqOgX4LHBGkguAE4C1ga8Dqye5BHgf3VD0WH3qjPUm4PXtWBv1qC9JkjQn5J7RWE2V+fPn1/777z/TYUgaYgceeOBMhyBJACRZXFWLxlvnk2MkSZLUi4mjJEmSejFxlCRJUi/OcZwGixYtqpGRkZkOQ5IkaVLOcZQkSdIKM3GUJElSLyaOkiRJ6sXEUZIkSb2YOEqSJKkXE0dJkiT1YuIoSZKkXkwcJUmS1IuJoyRJknoxcZQkSVIvJo6SJEnqxcRRkiRJvZg4SpIkqRcTR0mSJPVi4ihJkqReTBwlSZLUy+ozHcAq4beL4bOZ6SgkDbM9a6YjkKRJ2eMoSZKkXkwcJUmS1IuJoyRJknoxcZQkSVIvQ584JnlRkkqy2Qps//jl2G7fJIe05dck2Xt5ji9JkjRXDH3iCOwB/LD9uzxeBIybOCbpdVd5VR1aVUct5/ElSZLmhKFOHJOsBWwPvArYvZXtmOSkgTqHJNm3Lb8vycVJzk/ywSTbAi8EPpBkSZJHJTk1yX8lGQHelOQFSc5Kcm6SbyXZYJw4Dkrytrb86iRnJzkvyReSrDnlDSFJkjQEhv17HHcBvl5VlyW5PsnCiSomeQiwK7BZVVWSdavqhiQnAidV1QmtHsD9qmpRe/8g4Kltm78B/h74u6XE9MWqOrxt+266pPYjK36qkiRJw22oexzphqePa8vHsfTh6t8DtwH/neTFwK1Lqfu5geWHA99IcgFwAPCESWLaPMkPWv29JqqfZL8kI0lGrr1pkj1KkiTNAkObOCZ5MPBM4JNJrqRL6l4K3MW9454HUFV3AlsDJwA7A19fyu5vGVj+CHBIVW0B7D+6v6U4EvjbVv/giepX1WFVtaiqFq2/9iR7lCRJmgWGNnEEdgM+U1WbVNWCqtoYuIIu5scnuX+SdYFnwR/nQ65TVScDbwGe1PZzE7C01G0d4BdteZ8eca0N/DLJfel6HCVJklYJw5w47gF8aUzZF+hukjkeuLD9e25btzZwUpLz6e7CfmsrPw44oN388qhxjnMQ8Pkki4HresT1/4CzgNOAS3ufjSRJ0iyXqprpGOa8RZumRt4901FIGmp7+lksaTgkWTx6E/FYw9zjKEmSpCFi4ihJkqReTBwlSZLUy7B/Afjc8OCFsOfITEchSZK0QuxxlCRJUi8mjpIkSerFxFGSJEm9mDhKkiSpFxNHSZIk9WLiKEmSpF5MHCVJktSLiaMkSZJ6MXGUJElSLyaOkiRJ6sXEUZIkSb2YOEqSJKkXE0dJkiT1YuIoSZKkXkwcJUmS1IuJoyRJknpZfaYDWDUsBjLTQUgaajXTAUjSpOxxlCRJUi8mjpIkSerFxFGSJEm9mDhKkiSplylNHJP8c5KLkpyfZEmSP1/O/eyYZNuB90cm2a3HdjcPLD8/yWVJNlmeGCRJklZ1U3ZXdZJtgJ2Brarq9iTrAfdbzt3tCNwMnL6csTwL+DDwnKq6qkf9AKmqu5fneJIkSXPRVPY4bghcV1W3A1TVdVV1DXSJXJJzk1yQ5Igk92/lV7YEkySLkpyaZAHwGuAtrdfyaW3/OyQ5PcnlS+t9TLIDcDiwc1X9tJW9NcmF7fXmVrYgyY+THAVcCGyc5IAkZ7ce04MH9vnlJItbb+p+K7PRJEmShtVUJo6n0CVflyX5WJKnAySZBxwJvKyqtqDr9XztRDupqiuBQ4H/rKotq+oHbdWGwPZ0vZrvm2Dz+wNfBl5UVZe24y8E/hr4c+CpwKuTPLnVfwzwsap6AvDY9n5rYEtgYUtCAV5ZVQuBRcAbkzykb6NIkiTNVlOWOFbVzcBCYD/gWuBzSfalS8iuqKrLWtVPAzuMu5Ol+3JV3V1VFwMbTFDnDrrh7VcNlG0PfKmqbmkxfhEY7cW8qqrObMvPbq9zgXOAzegSSeiSxfOAM4GNB8r/KMl+SUaSjFx77XKcnSRJ0pCZ0ifHVNVdwKnAqUkuAPahS8Qmcif3JLPzJtn97QPLEz2W5W7gpcC3k/xTVb13kn3eMmaf/1pVnxiskGRHYCdgm6q6Ncmp48VaVYcBhwEsWhQfCSFJkma9KetxTPLYJIM9cVsCVwE/BhYkeXQrfwXwvbZ8JV0vJcBLBra9CVh7eeKoqluBvwT2SvIq4AfAi5KsmeQBwK6tbKxvAK9MslY7n42SPBRYB/hdSxo3oxvuliRJmvOmco7jWsCnk1yc5Hzg8cBBVXUb3RzDz7deyLvp5jACHAx8KMkIcNfAvr4C7Drm5pjequq3wHOBdwAPp5tj+SPgLOCTVfUnvaBVdQrwWeCMFucJdMnr14HVk1xCN7fyzLHbSpIkzUWpmnwUNcl2VXXaZGUa36JFqZGRmY5C0nBzRouk4ZBkcVUtGm9d3x7Hj/QskyRJ0hy11Jtj2pd4bwusn+StA6seCKw2lYFJkiRpuEx2V/X96OYqrs69b065EZj0kX+SJEmaO5aaOFbV94DvJTmyz6P6NJGFgJMcJUnS7Nb3exzvn+QwYMHgNlX1zKkISpIkScOnb+L4ebqvzPkk9/6aHEmSJK0i+iaOd1bVx6c0EkmSJA21vl/H85Ukr0uyYZIHj76mNDJJkiQNlb49jvu0fw8YKCtg05UbjiRJkoZVr8Sxqh451YFIkiRpuPVKHJPsPV55VR21csORJEnSsOo7VP2UgeV5wLOAcwATR0mSpFVE36HqNwy+T7IucNxUBCRJkqTh1Peu6rFuAZz3KEmStArpO8fxK3R3UQOsBjwOOH6qgpIkSdLw6TvH8YMDy3cCV1XVz6cgHkmSJA2pXkPVVfU94FJgbeBBwP9NZVCSJEkaPr0SxyQvBX4E/BXwUuCsJLtNZWCSJEkaLn2Hqv8ZeEpV/QYgyfrAt4ATpiowSZIkDZe+d1XfZzRpbK5fhm0lSZI0B/Ttcfx6km8Ax7b3LwNOnpqQ5p5rFl/DwTl4psOQNMQOrANnOgRJmtRSE8ckjwY2qKoDkrwY2L6tOgM4ZqqDkyRJ0vCYrMfxv4C3A1TVF4EvAiTZoq17wRTGJkmSpCEy2TzFDarqgrGFrWzBlEQkSZKkoTRZ4rjuUtatsRLjkCRJ0pCbLHEcSfLqsYVJ/gZYvLwHTXJXkiVJLkzy+SRrJlmQ5MIJ6r8ryU5t+dQki9ryyUnWneRYVyZZb5zyFyb5x+U9B0mSpFXNZHMc3wx8Kcle3JMoLgLuB+y6Asf9Q1VtCZDkGOA1tPmT46mqd05Q/vzlDaCqTgROXN7tJUmSVjVL7XGsql9X1bbAwcCV7XVwVW1TVb9aSTH8AHh0W14tyeFJLkpySpI1AJIcOd6TakZ7E1tv5aVJjklySZITkqw5UPUNSc5JckGSzdq2+yY5ZGD/H05yepLLB4+V5IAkZyc5P+m+UyfJA5J8Ncl5rdf0ZSupLSRJkoZW32dVf7eqPtJe31lZB0+yOvA8YPQGnMcAH62qJwA3AC9Zht09FvhYVT0OuBF43cC666pqK+DjwNsm2H5Duq8b2hl4X4vv2S2mrYEtgYVJdgCeC1xTVU+qqs2Bry9DnJIkSbPSTD39ZY0kS4AR4GfAf7fyK6pqSVtezLLduX11VZ3Wlo/mnu+chHuGwZe2zy9X1d1VdTGwQSt7dnudC5wDbEaXSF4A/EWS9yd5WlX9fuzOkuyXZCTJyK3cugynIUmSNJz6PjlmZfvjHMdRSQBuHyi6i2W7c7uW8n50v3cx8TkPHjsD//5rVX1ibOUkWwHPB96d5NtV9a57HbzqMOAwgPmZPzY2SZKkWWcuPW/6EUm2act7Aj9cCfv8BvDKJGsBJNkoyUOTzAduraqjgQ8AW62EY0mSJA21mepxnAo/Bl6f5AjgYrr5jCukqk5J8jjgjNYjejPwcrqbeT6Q5G7gDuC1K3osSZKkYZeq2T+KmmQBcFK7UWXozM/82p/9ZzoMSUPswDpwpkOQJACSLK6qReOtm0tD1ZIkSZpCc2KouqquBIayt1GSJGmusMdRkiRJvcyJHsdhN3/hfA4ccf6SJEma3exxlCRJUi8mjpIkSerFxFGSJEm9mDhKkiSpFxNHSZIk9WLiKEmSpF5MHCVJktSLiaMkSZJ6MXGUJElSLyaOkiRJ6sXEUZIkSb2YOEqSJKkXE0dJkiT1YuIoSZKkXkwcJUmS1IuJoyRJknpZfaYDWCUsXgzJTEchaZhVzXQEkjQpexwlSZLUi4mjJEmSejFxlCRJUi8mjpIkSeplzieOSW6e6RgkSZLmgjmfOEqSJGnlWCUSxyRrJfl2knOSXJBkl1a+IMmlSY5JckmSE5Ks2da9M8nZSS5McljSfZ9OklOTvD/Jj5JcluRpM3lukiRJ02WVSByB24Bdq2or4BnAv48mgsBjgY9V1eOAG4HXtfJDquopVbU5sAaw88D+Vq+qrYE3AwdOxwlIkiTNtFUlcQzw3iTnA98CNgI2aOuurqrT2vLRwPZt+RlJzkpyAfBM4AkD+/ti+3cxsGDcAyb7JRlJMnLtyjsPSZKkGbOqPDlmL2B9YGFV3ZHkSmBeWzf2cQ2VZB7wMWBRVV2d5KCB+gC3t3/vYoI2rKrDgMMAFiU+EkKSJM16q0qP4zrAb1rS+Axgk4F1j0iyTVveE/gh9ySJ1yVZC9ht+kKVJEkaTnM6cUyyOl3v4DHAojbsvDdw6UC1HwOvT3IJ8CDg41V1A3A4cCHwDeDs6YxbkiRpGKVq7o6iJnkScHi7kWW89QuAk9oNMFNmUVIjU3kASbPfHP4sljS7JFlcVYvGWzdnexyTvAY4FnjHTMciSZI0F8zpHsdhYY+jpEn5WSxpSKySPY6SJElauVaVr+OZWQsXwoh9jpIkaXazx1GSJEm9mDhKkiSpFxNHSZIk9WLiKEmSpF5MHCVJktSLiaMkSZJ6MXGUJElSLyaOkiRJ6sXEUZIkSb2YOEqSJKkXE0dJkiT1YuIoSZKkXkwcJUmS1IuJoyRJknoxcZQkSVIvJo6SJEnqJVU10zHMeZmfYv+ZjkLSMKsD/SyWNBySLK6qReOts8dRkiRJvZg4SpIkqRcTR0mSJPVi4ihJkqRehipxTHLzMtbfMclJUxXPmGO9K8lO03EsSZKkYbT6TAcwW1TVO2c6BkmSpJk0VD2Oo1pP4qlJTkhyaZJjkqSte24rOwd48cA2D07y5STnJzkzyRNb+UFJjmj7uzzJGwe2eXmSHyVZkuQTSVZrryOTXJjkgiRvaXWPTLJbW35nkrNbncNGY5MkSZrLhjJxbJ4MvBl4PLApsF2SecDhwAuAhcDDBuofDJxbVU8E/gk4amDdZsBzgK2BA5PcN8njgJcB21XVlsBdwF7AlsBGVbV5VW0BfGqc2A6pqqdU1ebAGsDOK+WMJUmShtgwJ44/qqqfV9XdwBJgAV0CeEVV/W9131x+9ED97YHPAFTVd4CHJHlgW/fVqrq9qq4DfgNsADyLLvk8O8mS9n5T4HJg0yQfSfJc4MZxYntGkrOSXAA8E3jC2ApJ9ksykmSEW1eoHSRJkobCMM9xvH1g+S5WLNbx9hXg01X19rGVkzyJrofyNcBLgVcOrJsHfAxYVFVXJzkImDd2H1V1GHAYtCfHSJIkzXLD3OM4nkuBBUke1d7vMbDuB3RDzSTZEbiuqsbrLRz1bWC3JA9t2zw4ySZJ1gPuU1VfAN4BbDVmu9Ek8bokawG7rcD5SJIkzRrD3OP4J6rqtiT7AV9Ncitdsrh2W30QcESS84FbgX0m2dfFSd4BnJLkPsAdwOuBPwCfamUAbx+z3Q1JDgcuBH4FnL1STk6SJGnIpZsqqKmU+Sn2n+koJA2zOtDPYknDIcniqlo03rrZNlQtSZKkGWLiKEmSpF5MHCVJktTLrLo5ZrZaOH8hIweOzHQYkiRJK8QeR0mSJPVi4ihJkqReTBwlSZLUi4mjJEmSejFxlCRJUi8mjpIkSerFxFGSJEm9mDhKkiSpFxNHSZIk9WLiKEmSpF5MHCVJktSLiaMkSZJ6MXGUJElSLyaOkiRJ6sXEUZIkSb2YOEqSJKmX1Wc6gFXB4sWQzHQUkiRpNqua6QjscZQkSVJPJo6SJEnqxcRRkiRJvZg4SpIkqZdVJnFMcvMy1t8xyUlt+YVJ/nFqIpMkSZodvKu6h6o6EThxpuOQJEmaSatMj+Oo1pN4apITklya5Jik+7KcJM9tZecALx7YZt8kh7TlFyQ5K8m5Sb6VZIMZOhVJkqRptcoljs2TgTcDjwc2BbZLMg84HHgBsBB42ATb/hB4alU9GTgO+Pspj1aSJGkIrKpD1T+qqp8DJFkCLABuBq6oqv9t5UcD+42z7cOBzyXZELgfcMV4B0iy3z3bP2KlBi9JkjQTVtUex9sHlu9i2RLojwCHVNUWwP7AvPEqVdVhVbWoqhbB+ssfqSRJ0pBYVRPH8VwKLEjyqPZ+jwnqrQP8oi3vM+VRSZIkDQkTx6aqbqMbWv5quznmNxNUPQj4fJLFwHXTFJ4kSdKMSw3DE7PnuGRRwchMhyFJkmax6UrZkizuptr9KXscJUmS1IuJoyRJknoxcZQkSVIvq+r3OE6rhQthxCmOkiRplrPHUZIkSb2YOEqSJKkXE0dJkiT1YuIoSZKkXkwcJUmS1IuJoyRJknoxcZQkSVIvJo6SJEnqJTVdT8xehSW5CfjxTMcxJNYDrpvpIIaA7dCxHe5hW3Rsh3vYFh3b4R7T1RabVNX6463wyTHT48dVtWimgxgGSUZsC9thlO1wD9uiYzvcw7bo2A73GIa2cKhakiRJvZg4SpIkqRcTx+lx2EwHMERsi47t0LEd7mFbdGyHe9gWHdvhHjPeFt4cI0mSpF7scZQkSVIvJo4rKMlzk/w4yU+S/OM46++f5HNt/VlJFgyse3sr/3GS50xr4CtZj3Z4a5KLk5yf5NtJNhlYd1eSJe114vRGvnL1aId9k1w7cL5/M7BunyT/2177TG/kK1+PtvjPgXa4LMkNA+vm0jVxRJLfJLlwgvVJ8uHWTucn2Wpg3Zy5Jnq0w17t/C9IcnqSJw2su7KVL0kyMn1RT40ebbFjkt8P/A68c2DdUn+vZpMe7XDAQBtc2D4XHtzWzZlrIsnGSb7b/kZelORN49QZns+JqvK1nC9gNeCnwKbA/YDzgMePqfM64NC2vDvwubb8+Fb//sAj235Wm+lzmsJ2eAawZlt+7Wg7tPc3z/Q5TGM77AscMs62DwYub/8+qC0/aKbPaSrbYkz9NwBHzLVrop3LDsBWwIUTrH8+8DUgwFOBs+boNTFZO2w7en7A80bbob2/Elhvps9hGttiR+CkccqX6fdq2F+TtcOYui8AvjMXrwlgQ2Crtrw2cNk4fzuG5nPCHscVszXwk6q6vKr+DzgO2GVMnV2AT7flE4BnJUkrP66qbq+qK4CftP3NRpO2Q1V9t6pubW/PBB4+zTFOhz7Xw0SeA3yzqn5bVb8Dvgk8d4rinA7L2hZ7AMdOS2TTrKq+D/x2KVV2AY6qzpnAukk2ZI5dE5O1Q1Wd3s4T5u5nBNDrmpjIinzGDJ1lbIe5/Bnxy6o6py3fBFwCbDSm2tB8Tpg4rpiNgKsH3v+cP/1h/7FOVd0J/B54SM9tZ4tlPZdX0f3PadS8JCNJzkzyoimIb7r0bYeXtKGGE5JsvIzbzha9z6dNW3gk8J2B4rlyTfQxUVvNtWtiWYz9jCjglCSLk+w3QzFNt22SnJfka0me0MpWyWsiyZp0ydAXBorn5DWRbjrbk4Gzxqwams8JnxyjaZXk5cAi4OkDxZtU1S+SbAp8J8kFVfXTmYlwyn0FOLaqbk+yP11v9DNnOKaZtjtwQlXdNVC2Kl0TGpDkGXSJ4/YDxdu36+GhwDeTXNp6q+aqc+h+B25O8nzgy8BjZjakGfUC4LSqGuydnHPXRJK16JLjN1fVjTMdz0TscVwxvwA2Hnj/8FY2bp0kqwPrANf33Ha26HUuSXYC/hl4YVXdPlpeVb9o/14OnEr3v63ZaNJ2qKrrB879k8DCvtvOMstyPrszZghqDl0TfUzUVnPtmphUkifS/V7sUlXXj5YPXA+/Ab7E7J3W00tV3VhVN7flk4H7JlmPVfCaaJb2GTEnrokk96VLGo+pqi+OU2VoPidMHFfM2cBjkjwyyf3oLu6xd4CeCIze5bQb3eTeauW7p7vr+pF0/5v80TTFvbJN2g5Jngx8gi5p/M1A+YOS3L8trwdsB1w8bZGvXH3aYcOBty+km8sC8A3g2a09HgQ8u5XNVn1+N0iyGd2E7jMGyubSNdHHicDe7a7JpwK/r6pfMveuiaVK8gjgi8ArquqygfIHJFl7dJmuHca9C3euSPKwNheeJFvT/a2+np6/V3NJknXoRqj+Z6BsTl0T7Wf938AlVfUfE1Qbms8Jh6pXQFXdmeRv6X5Iq9HdFXpRkncBI1V1It3F8JkkP6GbBLx72/aiJMfT/UG8E3j9mKG6WaNnO3wAWAv4fPs8/FlVvRB4HPCJJHfTfTi+r6pmZZLQsx3emOSFdD/z39LdZU1V/TbJv9D9YQB415hhmVmlZ1tA9/twXPvP1Kg5c00AJDmW7i7Z9ZL8HDgQuC9AVR0KnEx3x+RPgFuBv27r5tQ10aMd3kk3//tj7TPizqpaBGwAfKmVrQ58tqq+Pu0nsBL1aIvdgNcmuRP4A7B7+x0Z9/dqBk5hpejRDgC7AqdU1S0Dm861a2I74BXABUmWtLJ/Ah4Bw/c54ZNjJEmS1ItD1ZIkSerFxFGSJEm9mDhKkiSpFxNHSZIk9WLiKEmSpF5MHCVphiSpJEcPvF89ybVJTlrG/ey4LNsk2TfJ/GU5hiSBiaMkzaRbgM2TrNHe/wXL+NSH9kSqZbUvYOIoaZmZOErSzDoZ+Mu2vAcDj1ZLsnWSM5Kcm+T0JI9t5fsmOTHJd4BvD+4syVNa/UclWZjke0kWJ/lGkg2T7Eb3vPhjkiwZSFolaVImjpI0s46je/zoPOCJwFkD6y4FnlZVT6Z7ssp7B9ZtBexWVU8fLUiyLXAosAvwM+Ajrc5C4AjgPVV1AjAC7FVVW1bVH6bu1CTNNT5yUJJmUFWdn2QBXW/jyWNWrwN8OsljgKI9jq355phHiz0OOAx4dlVdk2RzYHPgm+3RbKsBv5yas5C0qjBxlKSZdyLwQbrn9j5koPxfgO9W1a4tuTx1YN3gs3uhSwrnAU8GrgECXFRV20xNyJJWRSaOkjTzjgBuqKoLkuw4UL4O99wss+8k+7gBeBVdD+MtwOnA+km2qaozktwX+LOqugi4CVh75YUvaVXhHEdJmmFV9fOq+vA4q/4N+Nck59LjP/pV9WtgZ+CjdD2PuwHvT3IesATYtlU9EjjUm2MkLatU1UzHIEmSpFnAHkdJkiT1YuIoSZKkXkwcJUmS1IuJoyRJknoxcZQkSVIvJo6SJEnqxcRRkiRJvZg4SpIkqZf/Dya4W7zloq9+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4" descr="data:image/png;base64,iVBORw0KGgoAAAANSUhEUgAAAo4AAAFNCAYAAACOmu5nAAAAOXRFWHRTb2Z0d2FyZQBNYXRwbG90bGliIHZlcnNpb24zLjUuMSwgaHR0cHM6Ly9tYXRwbG90bGliLm9yZy/YYfK9AAAACXBIWXMAAAsTAAALEwEAmpwYAAAtGElEQVR4nO3deZglVX3/8fdHUAcEQQWRQWREjaigyIxEFhGVuAVFlCiLAtEILnGNJDHxJ2DUaDSLiopgEBEEEZcgouKGC5v0wLAjURZRXABFNiEs398fdVoubfd0zdLdt3ver+e5z9Q9darqW6erb3/nnFO3UlVIkiRJk7nPTAcgSZKk2cHEUZIkSb2YOEqSJKkXE0dJkiT1YuIoSZKkXkwcJUmS1IuJo6RxJVmQpJKsPtOxzFVJdk1ydZKbkzx5JexvxyQ/H3h/UZIdV3S/K8PKup6SfC3JPisrroH93pxk05W9X2muMXGUZrkkVyb5vyTrjSk/t/2hXjDN8UyaICQ5KMkd7Y/1DUlOT7LNdMY5JD4I/G1VrVVV545XIZ3Lk1w8zrpK8uiJdl5VT6iqU5cnsLbvW9rPaPT198uzr5Wpqp5XVZ+egv2uVVWXL+/2SdZqbfS1cdZdmeQPbf2vkxyZZK2B9fu29n7ZONv+WZLPJ7kuye+TnJ/krUlWW95YpRVh4ijNDVcAe4y+SbIFsOby7myaehk/V1VrAesDPwS+mCTjxDKX/0BuAlw0SZ0dgIcCmyZ5ytSHdC9PagnV6Ovfpvn4s8lLgNuBv0jysHHWv6Bd71sBi4B3DKzbB/gtsPfgBkkeBZwFXA1sUVXrAH/Vtl97pZ+B1IOJozQ3fIZ7/9HZBzhqsEKSv2y9kDe24dGDBtaN9hK+KsnPgO+MPUCSl7Sek82T3CfJPyb5aZLrkxyf5MGt6vfbvze0Hpal9iRW1R3Ap4GHAQ9pvTEfT3JykluAZySZn+QLSa5NckWSNw7EtXWSkXZev07yHwPrntp6M29Ict7gsG2SU5P8S5LTktyU5JTBXtsk2w9se3WSfVv5/ZN8MMnP2vEOTbLGeOfW2ukdSa5K8pskRyVZp+3jZmA14LwkP11KE+0D/A9wclse3fdoO5/X2nm83qork+zUltdobfu7JBcnOSADw9rLov1s/n3g/XFJjhg4zr+3c/59kh+O1z6DsbX3ByU5ui3PS3J0u7ZuSHJ2kg3aulOT/E1rwxuSbD6wj/XT9ew9tL3fOcmS3NOr/cSlnNMfe29bO300yVfbtXFWS+KWZh/gUOB84OUTVaqqXwBfAzZvx9oEeDqwH/CcMUnnwcDpVfXWqvpl2/7HVbVnVd0wSTzSlDBxlOaGM4EHJnlcuh663YGjx9S5hS65XBf4S+C1SV40ps7TgccBzxksTPLXwPuBnarqQuANwIta/fnA74CPtuo7tH/Xbb1UZywt8CT3B/YFrq6q61rxnsB76HpVTge+ApwHbAQ8C3hzktEYPwR8qKoeCDwKOL7tdyPgq8C7gQcDbwO+kGT9gcPvCfw1XY/e/Vqd0T/mXwM+QtcjuiWwpG3zPuDPWtmjW0zvnOD09m2vZwCbAmsBh1TV7a33CbpevXGTkiRrArsBx7TX7knuB1BVOwxsv1ZVfW6CGEYdSNc+j6L7+a7IPMFXAq9I8swkewFbA29q6z4ILAS2pWv3vwfuXsb97wOsA2wMPAR4DfCHwQpVdTvwRQZ62oGXAt+rqt+kmzN6BLB/28cngBPb9dbH7nSJ24OAn9Bdj+Nq18uO3PNz2nspdTcGng+MTk3YGxipqi8AlwB7DVTfCTihZ7zStDBxlOaO0V7Hv6D7A/SLwZVVdWpVXVBVd1fV+cCxdInfoIOq6paqGvwj/WbgAGDHqvpJK3sN8M9V9fP2B/wgYLcs2xD3S5PcQDcMtxDYdWDd/1TVaVV1N7AFsH5Vvauq/q/NQzuc7g87wB3Ao5OsV1U3V9WZrfzlwMlVdXI7528CI3R/tEd9qqoua+d7PF0yCF1C+a2qOraq7qiq66tqSZLQ9Qy9pap+W1U3Ae8diGWsvYD/qKrLq+pm4O10yV/fdnox3fDnKXRJ8H3pkv7l8VLgPS3uq4EP99jmnNZbN/p6DkBV/Qp4LV1P8YeAvavqpiT3oUsq31RVv6iqu6rq9HaNLIs76JK9R7d9LK6qG8ep91nu3fZ7tjLofk6fqKqz2j4+TdeWT+0Zw5eq6kdVdSddMrjlUuq+Aji/qi4GjgOekD+92enL7Xr/IfA9uusGut/Z0Zg/y72TzocAv+wZrzQtTBylueMzdH8492XMMDVAkj9P8t10w72/p0v+1htT7epx9nsA8NGqGhzW3AT40mhCQZeo3gVssAzxHl9V61bVQ6vqmVW1eII4NgHmDyYwwD8NHOtVdD2Al7YhzZ0HtvurMdttD2w4sO9fDSzfStcjCF1P13jDx+vTzR1dPLDPr7fy8cwHrhp4fxWwOv3baR+6drqzqm4DvsDy9xTO597tetVEFQds1X5Go69vDKz7Ct1Q+4+r6oetbD1gHuO33bL4DPAN4Lgk1yT5tyT3Hafed4E127W9gC65+1Jbtwnwd2N+/hvTtUMfE10b49mbLrkcHYr+Hn/6c3pRa8NNqup1VfWHJNsBj6RLNqFLHLdIsmV7fz33vl6lGWfiKM0RVXUV3U0yz6cbwhvrs8CJwMZtkv2hwNibUWqc7Z4NvCPJSwbKrgaeNyapmNf+aI63j2U1uI+rgSvGHGvtqno+QFX9b1XtQTfc/H7ghCQPaNt9Zsx2D6iq9/U4/tV0Q7pjXUc3ZPqEgX2uMzDsPNY1dAnMqEcAdwK/niyAJA8Hngm8PMmvkvyKbtj6+RlzB31Pv6RLnAZjWRHvofsPw4ZJRoeLrwNuY/y2G+sW7n0D1x/n9rVe3oOr6vF0Q947M87wb1XdRddTvEd7ndR6gaH7Gb5nzM9/zao6dpnOchJJtgUeA7x94Of058CePXqW96H7HVzStjtroBzgW3Q33UhDw8RRmlteBTyzqm4ZZ93awG+r6rYkW9P1TvZxEfBc4KNJXtjKDgXe0+Z2jd6UsEtbdy3dnLaV9Z14PwJuSvIP7caL1dLdoPOUduyXJ1m/DWvf0La5m26O5wuSPKdtMy/d9xw+vMcxjwF2SvLSJKsneUiSLdsxDgf+c+AGjI0G5luOdSzwliSPTPf1K++lu5v8zh4xvAK4DHgsXU/alnQ9qz/nnnl9v6Z/Ox9Pl9w8qLXBG3pu9yeS7EA3N3RvuiTnI0k2au1zBPAf6W5oWi3JNhPMK1xCN2x/3ySL6JLi0f0/I8kWbb7ujXRD1xPNk/ws8DK6aQGfHSg/HHhN641Mkgeku0FsZd+NvA/wTeDx3PNz2hxYA3jeRBslmUc3fWC/ge22pPu5jCadBwLbJvnA6E0zSR6d7sahdVfyeUi9mDhKc0hV/bSqRiZY/TrgXUluoruZ4/hl2O95dL0+hyd5Ht28thOBU9r+zqTrZaGqbqXrjTqtDRH2nVM20bHvasfekq5H9Trgk3Q3T0CX1F6U7i7lDwG7V9Uf2jy+XeiGta+l64E6gB6fe1X1M7qe27+j+5qUJcCT2up/oLtZ4swkN9L1Cj12gl0dQTfs+v0W+230T9j2AT5WVb8afNEl7aM9UgcBn27t/NJJ9ncw3fD0FXRzJj/TI4bzcu/vcfyvJA+kmwrxt20e4w+A/wY+1eaAvg24ADibru3ez/ht/v/oeiZ/12IbTPoeRndTyI10vZrfmyjeqjqLrvdyPt0NTaPlI8CrgUPaMX5CN41jpRlI/j4y5ud0RYt3adMKXkTXe33UmJ/vEXTTGZ5bVT8FtgEW0F3jv6ebrjAC3DTuXqUplqqVMaokSZpN0n010dFV1acHVpIAexwlSZLUk4mjJEmSenGoWpIkSb3Y4yhJkqReTBwlSZLUy7I8HkzLab311qsFCxbMdBiSJEmTWrx48XVVNe4TsUwcp8GCBQsYGZnoq/UkSZKGR5IJH0nqULUkSZJ6MXGUJElSLyaOkiRJ6sXEUZIkSb2YOEqSJKkXE0dJkiT14tfxTIPFiyGZ6SgkDTOf/ippNrDHUZIkSb2YOEqSJKkXE0dJkiT1YuIoSZKkXqY8cUxyV5IlSc5Lck6SbafgGDsmOWkZtzk1yaLlONaRSXZb1u0kSZJmu+m4q/oPVbUlQJLnAP8KPH0ajitJkqSVaLqHqh8I/A4gyVpJvt16IS9IsksrX5DkkiSHJ7koySlJ1mjrnpLk/NaD+YEkF449QJKtk5yR5Nwkpyd5bCtfI8lxbd9fAtYY2ObZbZtzknw+yVqt/H1JLm7H/ODAYXZo+77c3kdJkrSqmI4exzWSLAHmARsCz2zltwG7VtWNSdYDzkxyYlv3GGCPqnp1kuOBlwBHA58CXl1VZyR53wTHuxR4WlXdmWQn4L1t+9cCt1bV45I8ETgHoB37HcBOVXVLkn8A3prko8CuwGZVVUnWHTjGhsD2wGbAicAJK9RCkiRJs8B0D1VvAxyVZHMgwHuT7ADcDWwEbNC2uaKqlrTlxcCClritXVVntPLPAjuPc7x1gE8neQxQwH1b+Q7AhwGq6vwk57fypwKPB05L9y3d9wPOAH5Pl9z+d5s/OTiH8stVdTdwcZINGEeS/YD9unePmLh1JEmSZolpfXJM6ylcD1gfeH77d2FV3ZHkSrpeSYDbBza7i4Fh5R7+BfhuVe2aZAFw6iT1A3yzqvb4kxXJ1sCzgN2Av+We3tLB+MZ9JkxVHQYc1u1nkc+EkCRJs960znFMshmwGnA9Xc/gb1rS+Axgk6VtW1U3ADcl+fNWtPsEVdcBftGW9x0o/z6wZ4tjc+CJrfxMYLskj27rHpDkz9o8x3Wq6mTgLcCT+p6nJEnSXDSdcxyh653bp6ruSnIM8JUkFwAjdHMTJ/Mq4PAkdwPfoxtOHuvf6Iaq3wF8daD848CnklwCXEI3BE5VXZtkX+DYJPdvdd8B3AT8T5J5Le639j1hSZKkuShVs2cUNclaVXVzW/5HYMOqetMMhzWpbqh6ZKbDkDTEZtFHsaQ5Lsniqhr3u66ndY7jSvCXSd5OF/dV3HsoWpIkSVNoViWOVfU54HMzHYckSdKqyGdVS5IkqZdZ1eM4Wy1cCCNOcZQkSbOcPY6SJEnqxcRRkiRJvZg4SpIkqRcTR0mSJPVi4ihJkqReTBwlSZLUi4mjJEmSejFxlCRJUi8mjpIkSerFxFGSJEm9mDhKkiSpFxNHSZIk9WLiKEmSpF5MHCVJktSLiaMkSZJ6MXGUJElSL6vPdACrgmuuuYaDDz54psOQNMQOPPDAmQ5BkiZlj6MkSZJ6MXGUJElSLyaOkiRJ6sXEUZIkSb1MWeKYpJL8+8D7tyU5aKqOtyySXJlkvZW0r5tXxn4kSZKG3VT2ON4OvHhlJWiSJEmaWVOZON4JHAa8ZeyKJOsn+UKSs9tru1Z+QZJ107k+yd6t/Kgkf5Hkk0mWtNe1SQ5s6w9o+zk/ycEDx/lyksVJLkqy33hBTlQnyc1J3pPkvCRnJtmglT8yyRkt1nevzAaTJEkaZlM9x/GjwF5J1hlT/iHgP6vqKcBLgE+28tOA7YAnAJcDT2vl2wCnV9XfVNWWwC7AdcCRSZ4NPAbYGtgSWJhkh7bdK6tqIbAIeGOSh4wT40R1HgCcWVVPAr4PvHog9o9X1RbAL5e1QSRJkmarKU0cq+pG4CjgjWNW7QQckmQJcCLwwCRrAT8AdmivjwNbJNkI+F1V3QKQZB7weeANVXUV8Oz2Ohc4B9iMLpGELhE8DzgT2HigfNBEdf4POKktLwYWtOXtgGPb8mcmOvck+yUZSTJy6623TlRNkiRp1piOJ8f8F11C96mBsvsAT62q2wYrJvk+8HrgEcA/A7sCu9EllKMOBb5YVd8a3Qz416r6xJh97UiXoG5TVbcmORWYtwx17qiqast3ce+2KiZRVYfRDdUzf/78SetLkiQNuyn/Op6q+i1wPPCqgeJTgDeMvkmyZat7NbAe8Jiquhz4IfA2uqFikrweWLuq3jewr28Ar2w9liTZKMlDgXXoeipvTbIZ8NRxwutTZ6zTgN3b8l496kuSJM0J0/U9jv9OlxCOeiOwqN3McjHwmoF1ZwGXteUfABvRJZDQJZFbDNwg85qqOgX4LHBGkguAE4C1ga8Dqye5BHgf3VD0WH3qjPUm4PXtWBv1qC9JkjQn5J7RWE2V+fPn1/777z/TYUgaYgceeOBMhyBJACRZXFWLxlvnk2MkSZLUi4mjJEmSejFxlCRJUi/OcZwGixYtqpGRkZkOQ5IkaVLOcZQkSdIKM3GUJElSLyaOkiRJ6sXEUZIkSb2YOEqSJKkXE0dJkiT1YuIoSZKkXkwcJUmS1IuJoyRJknoxcZQkSVIvJo6SJEnqxcRRkiRJvZg4SpIkqRcTR0mSJPVi4ihJkqReTBwlSZLUy+ozHcAq4beL4bOZ6SgkDbM9a6YjkKRJ2eMoSZKkXkwcJUmS1IuJoyRJknoxcZQkSVIvQ584JnlRkkqy2Qps//jl2G7fJIe05dck2Xt5ji9JkjRXDH3iCOwB/LD9uzxeBIybOCbpdVd5VR1aVUct5/ElSZLmhKFOHJOsBWwPvArYvZXtmOSkgTqHJNm3Lb8vycVJzk/ywSTbAi8EPpBkSZJHJTk1yX8lGQHelOQFSc5Kcm6SbyXZYJw4Dkrytrb86iRnJzkvyReSrDnlDSFJkjQEhv17HHcBvl5VlyW5PsnCiSomeQiwK7BZVVWSdavqhiQnAidV1QmtHsD9qmpRe/8g4Kltm78B/h74u6XE9MWqOrxt+266pPYjK36qkiRJw22oexzphqePa8vHsfTh6t8DtwH/neTFwK1Lqfu5geWHA99IcgFwAPCESWLaPMkPWv29JqqfZL8kI0lGrr1pkj1KkiTNAkObOCZ5MPBM4JNJrqRL6l4K3MW9454HUFV3AlsDJwA7A19fyu5vGVj+CHBIVW0B7D+6v6U4EvjbVv/giepX1WFVtaiqFq2/9iR7lCRJmgWGNnEEdgM+U1WbVNWCqtoYuIIu5scnuX+SdYFnwR/nQ65TVScDbwGe1PZzE7C01G0d4BdteZ8eca0N/DLJfel6HCVJklYJw5w47gF8aUzZF+hukjkeuLD9e25btzZwUpLz6e7CfmsrPw44oN388qhxjnMQ8Pkki4HresT1/4CzgNOAS3ufjSRJ0iyXqprpGOa8RZumRt4901FIGmp7+lksaTgkWTx6E/FYw9zjKEmSpCFi4ihJkqReTBwlSZLUy7B/Afjc8OCFsOfITEchSZK0QuxxlCRJUi8mjpIkSerFxFGSJEm9mDhKkiSpFxNHSZIk9WLiKEmSpF5MHCVJktSLiaMkSZJ6MXGUJElSLyaOkiRJ6sXEUZIkSb2YOEqSJKkXE0dJkiT1YuIoSZKkXkwcJUmS1IuJoyRJknpZfaYDWDUsBjLTQUgaajXTAUjSpOxxlCRJUi8mjpIkSerFxFGSJEm9mDhKkiSplylNHJP8c5KLkpyfZEmSP1/O/eyYZNuB90cm2a3HdjcPLD8/yWVJNlmeGCRJklZ1U3ZXdZJtgJ2Brarq9iTrAfdbzt3tCNwMnL6csTwL+DDwnKq6qkf9AKmqu5fneJIkSXPRVPY4bghcV1W3A1TVdVV1DXSJXJJzk1yQ5Igk92/lV7YEkySLkpyaZAHwGuAtrdfyaW3/OyQ5PcnlS+t9TLIDcDiwc1X9tJW9NcmF7fXmVrYgyY+THAVcCGyc5IAkZ7ce04MH9vnlJItbb+p+K7PRJEmShtVUJo6n0CVflyX5WJKnAySZBxwJvKyqtqDr9XztRDupqiuBQ4H/rKotq+oHbdWGwPZ0vZrvm2Dz+wNfBl5UVZe24y8E/hr4c+CpwKuTPLnVfwzwsap6AvDY9n5rYEtgYUtCAV5ZVQuBRcAbkzykb6NIkiTNVlOWOFbVzcBCYD/gWuBzSfalS8iuqKrLWtVPAzuMu5Ol+3JV3V1VFwMbTFDnDrrh7VcNlG0PfKmqbmkxfhEY7cW8qqrObMvPbq9zgXOAzegSSeiSxfOAM4GNB8r/KMl+SUaSjFx77XKcnSRJ0pCZ0ifHVNVdwKnAqUkuAPahS8Qmcif3JLPzJtn97QPLEz2W5W7gpcC3k/xTVb13kn3eMmaf/1pVnxiskGRHYCdgm6q6Ncmp48VaVYcBhwEsWhQfCSFJkma9KetxTPLYJIM9cVsCVwE/BhYkeXQrfwXwvbZ8JV0vJcBLBra9CVh7eeKoqluBvwT2SvIq4AfAi5KsmeQBwK6tbKxvAK9MslY7n42SPBRYB/hdSxo3oxvuliRJmvOmco7jWsCnk1yc5Hzg8cBBVXUb3RzDz7deyLvp5jACHAx8KMkIcNfAvr4C7Drm5pjequq3wHOBdwAPp5tj+SPgLOCTVfUnvaBVdQrwWeCMFucJdMnr14HVk1xCN7fyzLHbSpIkzUWpmnwUNcl2VXXaZGUa36JFqZGRmY5C0nBzRouk4ZBkcVUtGm9d3x7Hj/QskyRJ0hy11Jtj2pd4bwusn+StA6seCKw2lYFJkiRpuEx2V/X96OYqrs69b065EZj0kX+SJEmaO5aaOFbV94DvJTmyz6P6NJGFgJMcJUnS7Nb3exzvn+QwYMHgNlX1zKkISpIkScOnb+L4ebqvzPkk9/6aHEmSJK0i+iaOd1bVx6c0EkmSJA21vl/H85Ukr0uyYZIHj76mNDJJkiQNlb49jvu0fw8YKCtg05UbjiRJkoZVr8Sxqh451YFIkiRpuPVKHJPsPV55VR21csORJEnSsOo7VP2UgeV5wLOAcwATR0mSpFVE36HqNwy+T7IucNxUBCRJkqTh1Peu6rFuAZz3KEmStArpO8fxK3R3UQOsBjwOOH6qgpIkSdLw6TvH8YMDy3cCV1XVz6cgHkmSJA2pXkPVVfU94FJgbeBBwP9NZVCSJEkaPr0SxyQvBX4E/BXwUuCsJLtNZWCSJEkaLn2Hqv8ZeEpV/QYgyfrAt4ATpiowSZIkDZe+d1XfZzRpbK5fhm0lSZI0B/Ttcfx6km8Ax7b3LwNOnpqQ5p5rFl/DwTl4psOQNMQOrANnOgRJmtRSE8ckjwY2qKoDkrwY2L6tOgM4ZqqDkyRJ0vCYrMfxv4C3A1TVF4EvAiTZoq17wRTGJkmSpCEy2TzFDarqgrGFrWzBlEQkSZKkoTRZ4rjuUtatsRLjkCRJ0pCbLHEcSfLqsYVJ/gZYvLwHTXJXkiVJLkzy+SRrJlmQ5MIJ6r8ryU5t+dQki9ryyUnWneRYVyZZb5zyFyb5x+U9B0mSpFXNZHMc3wx8Kcle3JMoLgLuB+y6Asf9Q1VtCZDkGOA1tPmT46mqd05Q/vzlDaCqTgROXN7tJUmSVjVL7XGsql9X1bbAwcCV7XVwVW1TVb9aSTH8AHh0W14tyeFJLkpySpI1AJIcOd6TakZ7E1tv5aVJjklySZITkqw5UPUNSc5JckGSzdq2+yY5ZGD/H05yepLLB4+V5IAkZyc5P+m+UyfJA5J8Ncl5rdf0ZSupLSRJkoZW32dVf7eqPtJe31lZB0+yOvA8YPQGnMcAH62qJwA3AC9Zht09FvhYVT0OuBF43cC666pqK+DjwNsm2H5Duq8b2hl4X4vv2S2mrYEtgYVJdgCeC1xTVU+qqs2Bry9DnJIkSbPSTD39ZY0kS4AR4GfAf7fyK6pqSVtezLLduX11VZ3Wlo/mnu+chHuGwZe2zy9X1d1VdTGwQSt7dnudC5wDbEaXSF4A/EWS9yd5WlX9fuzOkuyXZCTJyK3cugynIUmSNJz6PjlmZfvjHMdRSQBuHyi6i2W7c7uW8n50v3cx8TkPHjsD//5rVX1ibOUkWwHPB96d5NtV9a57HbzqMOAwgPmZPzY2SZKkWWcuPW/6EUm2act7Aj9cCfv8BvDKJGsBJNkoyUOTzAduraqjgQ8AW62EY0mSJA21mepxnAo/Bl6f5AjgYrr5jCukqk5J8jjgjNYjejPwcrqbeT6Q5G7gDuC1K3osSZKkYZeq2T+KmmQBcFK7UWXozM/82p/9ZzoMSUPswDpwpkOQJACSLK6qReOtm0tD1ZIkSZpCc2KouqquBIayt1GSJGmusMdRkiRJvcyJHsdhN3/hfA4ccf6SJEma3exxlCRJUi8mjpIkSerFxFGSJEm9mDhKkiSpFxNHSZIk9WLiKEmSpF5MHCVJktSLiaMkSZJ6MXGUJElSLyaOkiRJ6sXEUZIkSb2YOEqSJKkXE0dJkiT1YuIoSZKkXkwcJUmS1IuJoyRJknpZfaYDWCUsXgzJTEchaZhVzXQEkjQpexwlSZLUi4mjJEmSejFxlCRJUi8mjpIkSeplzieOSW6e6RgkSZLmgjmfOEqSJGnlWCUSxyRrJfl2knOSXJBkl1a+IMmlSY5JckmSE5Ks2da9M8nZSS5McljSfZ9OklOTvD/Jj5JcluRpM3lukiRJ02WVSByB24Bdq2or4BnAv48mgsBjgY9V1eOAG4HXtfJDquopVbU5sAaw88D+Vq+qrYE3AwdOxwlIkiTNtFUlcQzw3iTnA98CNgI2aOuurqrT2vLRwPZt+RlJzkpyAfBM4AkD+/ti+3cxsGDcAyb7JRlJMnLtyjsPSZKkGbOqPDlmL2B9YGFV3ZHkSmBeWzf2cQ2VZB7wMWBRVV2d5KCB+gC3t3/vYoI2rKrDgMMAFiU+EkKSJM16q0qP4zrAb1rS+Axgk4F1j0iyTVveE/gh9ySJ1yVZC9ht+kKVJEkaTnM6cUyyOl3v4DHAojbsvDdw6UC1HwOvT3IJ8CDg41V1A3A4cCHwDeDs6YxbkiRpGKVq7o6iJnkScHi7kWW89QuAk9oNMFNmUVIjU3kASbPfHP4sljS7JFlcVYvGWzdnexyTvAY4FnjHTMciSZI0F8zpHsdhYY+jpEn5WSxpSKySPY6SJElauVaVr+OZWQsXwoh9jpIkaXazx1GSJEm9mDhKkiSpFxNHSZIk9WLiKEmSpF5MHCVJktSLiaMkSZJ6MXGUJElSLyaOkiRJ6sXEUZIkSb2YOEqSJKkXE0dJkiT1YuIoSZKkXkwcJUmS1IuJoyRJknoxcZQkSVIvJo6SJEnqJVU10zHMeZmfYv+ZjkLSMKsD/SyWNBySLK6qReOts8dRkiRJvZg4SpIkqRcTR0mSJPVi4ihJkqRehipxTHLzMtbfMclJUxXPmGO9K8lO03EsSZKkYbT6TAcwW1TVO2c6BkmSpJk0VD2Oo1pP4qlJTkhyaZJjkqSte24rOwd48cA2D07y5STnJzkzyRNb+UFJjmj7uzzJGwe2eXmSHyVZkuQTSVZrryOTXJjkgiRvaXWPTLJbW35nkrNbncNGY5MkSZrLhjJxbJ4MvBl4PLApsF2SecDhwAuAhcDDBuofDJxbVU8E/gk4amDdZsBzgK2BA5PcN8njgJcB21XVlsBdwF7AlsBGVbV5VW0BfGqc2A6pqqdU1ebAGsDOK+WMJUmShtgwJ44/qqqfV9XdwBJgAV0CeEVV/W9131x+9ED97YHPAFTVd4CHJHlgW/fVqrq9qq4DfgNsADyLLvk8O8mS9n5T4HJg0yQfSfJc4MZxYntGkrOSXAA8E3jC2ApJ9ksykmSEW1eoHSRJkobCMM9xvH1g+S5WLNbx9hXg01X19rGVkzyJrofyNcBLgVcOrJsHfAxYVFVXJzkImDd2H1V1GHAYtCfHSJIkzXLD3OM4nkuBBUke1d7vMbDuB3RDzSTZEbiuqsbrLRz1bWC3JA9t2zw4ySZJ1gPuU1VfAN4BbDVmu9Ek8bokawG7rcD5SJIkzRrD3OP4J6rqtiT7AV9Ncitdsrh2W30QcESS84FbgX0m2dfFSd4BnJLkPsAdwOuBPwCfamUAbx+z3Q1JDgcuBH4FnL1STk6SJGnIpZsqqKmU+Sn2n+koJA2zOtDPYknDIcniqlo03rrZNlQtSZKkGWLiKEmSpF5MHCVJktTLrLo5ZrZaOH8hIweOzHQYkiRJK8QeR0mSJPVi4ihJkqReTBwlSZLUi4mjJEmSejFxlCRJUi8mjpIkSerFxFGSJEm9mDhKkiSpFxNHSZIk9WLiKEmSpF5MHCVJktSLiaMkSZJ6MXGUJElSLyaOkiRJ6sXEUZIkSb2YOEqSJKmX1Wc6gFXB4sWQzHQUkiRpNqua6QjscZQkSVJPJo6SJEnqxcRRkiRJvZg4SpIkqZdVJnFMcvMy1t8xyUlt+YVJ/nFqIpMkSZodvKu6h6o6EThxpuOQJEmaSatMj+Oo1pN4apITklya5Jik+7KcJM9tZecALx7YZt8kh7TlFyQ5K8m5Sb6VZIMZOhVJkqRptcoljs2TgTcDjwc2BbZLMg84HHgBsBB42ATb/hB4alU9GTgO+Pspj1aSJGkIrKpD1T+qqp8DJFkCLABuBq6oqv9t5UcD+42z7cOBzyXZELgfcMV4B0iy3z3bP2KlBi9JkjQTVtUex9sHlu9i2RLojwCHVNUWwP7AvPEqVdVhVbWoqhbB+ssfqSRJ0pBYVRPH8VwKLEjyqPZ+jwnqrQP8oi3vM+VRSZIkDQkTx6aqbqMbWv5quznmNxNUPQj4fJLFwHXTFJ4kSdKMSw3DE7PnuGRRwchMhyFJkmax6UrZkizuptr9KXscJUmS1IuJoyRJknoxcZQkSVIvq+r3OE6rhQthxCmOkiRplrPHUZIkSb2YOEqSJKkXE0dJkiT1YuIoSZKkXkwcJUmS1IuJoyRJknoxcZQkSVIvJo6SJEnqJTVdT8xehSW5CfjxTMcxJNYDrpvpIIaA7dCxHe5hW3Rsh3vYFh3b4R7T1RabVNX6463wyTHT48dVtWimgxgGSUZsC9thlO1wD9uiYzvcw7bo2A73GIa2cKhakiRJvZg4SpIkqRcTx+lx2EwHMERsi47t0LEd7mFbdGyHe9gWHdvhHjPeFt4cI0mSpF7scZQkSVIvJo4rKMlzk/w4yU+S/OM46++f5HNt/VlJFgyse3sr/3GS50xr4CtZj3Z4a5KLk5yf5NtJNhlYd1eSJe114vRGvnL1aId9k1w7cL5/M7BunyT/2177TG/kK1+PtvjPgXa4LMkNA+vm0jVxRJLfJLlwgvVJ8uHWTucn2Wpg3Zy5Jnq0w17t/C9IcnqSJw2su7KVL0kyMn1RT40ebbFjkt8P/A68c2DdUn+vZpMe7XDAQBtc2D4XHtzWzZlrIsnGSb7b/kZelORN49QZns+JqvK1nC9gNeCnwKbA/YDzgMePqfM64NC2vDvwubb8+Fb//sAj235Wm+lzmsJ2eAawZlt+7Wg7tPc3z/Q5TGM77AscMs62DwYub/8+qC0/aKbPaSrbYkz9NwBHzLVrop3LDsBWwIUTrH8+8DUgwFOBs+boNTFZO2w7en7A80bbob2/Elhvps9hGttiR+CkccqX6fdq2F+TtcOYui8AvjMXrwlgQ2Crtrw2cNk4fzuG5nPCHscVszXwk6q6vKr+DzgO2GVMnV2AT7flE4BnJUkrP66qbq+qK4CftP3NRpO2Q1V9t6pubW/PBB4+zTFOhz7Xw0SeA3yzqn5bVb8Dvgk8d4rinA7L2hZ7AMdOS2TTrKq+D/x2KVV2AY6qzpnAukk2ZI5dE5O1Q1Wd3s4T5u5nBNDrmpjIinzGDJ1lbIe5/Bnxy6o6py3fBFwCbDSm2tB8Tpg4rpiNgKsH3v+cP/1h/7FOVd0J/B54SM9tZ4tlPZdX0f3PadS8JCNJzkzyoimIb7r0bYeXtKGGE5JsvIzbzha9z6dNW3gk8J2B4rlyTfQxUVvNtWtiWYz9jCjglCSLk+w3QzFNt22SnJfka0me0MpWyWsiyZp0ydAXBorn5DWRbjrbk4Gzxqwams8JnxyjaZXk5cAi4OkDxZtU1S+SbAp8J8kFVfXTmYlwyn0FOLaqbk+yP11v9DNnOKaZtjtwQlXdNVC2Kl0TGpDkGXSJ4/YDxdu36+GhwDeTXNp6q+aqc+h+B25O8nzgy8BjZjakGfUC4LSqGuydnHPXRJK16JLjN1fVjTMdz0TscVwxvwA2Hnj/8FY2bp0kqwPrANf33Ha26HUuSXYC/hl4YVXdPlpeVb9o/14OnEr3v63ZaNJ2qKrrB879k8DCvtvOMstyPrszZghqDl0TfUzUVnPtmphUkifS/V7sUlXXj5YPXA+/Ab7E7J3W00tV3VhVN7flk4H7JlmPVfCaaJb2GTEnrokk96VLGo+pqi+OU2VoPidMHFfM2cBjkjwyyf3oLu6xd4CeCIze5bQb3eTeauW7p7vr+pF0/5v80TTFvbJN2g5Jngx8gi5p/M1A+YOS3L8trwdsB1w8bZGvXH3aYcOBty+km8sC8A3g2a09HgQ8u5XNVn1+N0iyGd2E7jMGyubSNdHHicDe7a7JpwK/r6pfMveuiaVK8gjgi8ArquqygfIHJFl7dJmuHca9C3euSPKwNheeJFvT/a2+np6/V3NJknXoRqj+Z6BsTl0T7Wf938AlVfUfE1Qbms8Jh6pXQFXdmeRv6X5Iq9HdFXpRkncBI1V1It3F8JkkP6GbBLx72/aiJMfT/UG8E3j9mKG6WaNnO3wAWAv4fPs8/FlVvRB4HPCJJHfTfTi+r6pmZZLQsx3emOSFdD/z39LdZU1V/TbJv9D9YQB415hhmVmlZ1tA9/twXPvP1Kg5c00AJDmW7i7Z9ZL8HDgQuC9AVR0KnEx3x+RPgFuBv27r5tQ10aMd3kk3//tj7TPizqpaBGwAfKmVrQ58tqq+Pu0nsBL1aIvdgNcmuRP4A7B7+x0Z9/dqBk5hpejRDgC7AqdU1S0Dm861a2I74BXABUmWtLJ/Ah4Bw/c54ZNjJEmS1ItD1ZIkSerFxFGSJEm9mDhKkiSpFxNHSZIk9WLiKEmSpF5MHCVphiSpJEcPvF89ybVJTlrG/ey4LNsk2TfJ/GU5hiSBiaMkzaRbgM2TrNHe/wXL+NSH9kSqZbUvYOIoaZmZOErSzDoZ+Mu2vAcDj1ZLsnWSM5Kcm+T0JI9t5fsmOTHJd4BvD+4syVNa/UclWZjke0kWJ/lGkg2T7Eb3vPhjkiwZSFolaVImjpI0s46je/zoPOCJwFkD6y4FnlZVT6Z7ssp7B9ZtBexWVU8fLUiyLXAosAvwM+Ajrc5C4AjgPVV1AjAC7FVVW1bVH6bu1CTNNT5yUJJmUFWdn2QBXW/jyWNWrwN8OsljgKI9jq355phHiz0OOAx4dlVdk2RzYHPgm+3RbKsBv5yas5C0qjBxlKSZdyLwQbrn9j5koPxfgO9W1a4tuTx1YN3gs3uhSwrnAU8GrgECXFRV20xNyJJWRSaOkjTzjgBuqKoLkuw4UL4O99wss+8k+7gBeBVdD+MtwOnA+km2qaozktwX+LOqugi4CVh75YUvaVXhHEdJmmFV9fOq+vA4q/4N+Nck59LjP/pV9WtgZ+CjdD2PuwHvT3IesATYtlU9EjjUm2MkLatU1UzHIEmSpFnAHkdJkiT1YuIoSZKkXkwcJUmS1IuJoyRJknoxcZQkSVIvJo6SJEnqxcRRkiRJvZg4SpIkqZf/Dya4W7zloq9+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AutoShape 8" descr="data:image/png;base64,iVBORw0KGgoAAAANSUhEUgAAAo4AAAFNCAYAAACOmu5nAAAAOXRFWHRTb2Z0d2FyZQBNYXRwbG90bGliIHZlcnNpb24zLjUuMSwgaHR0cHM6Ly9tYXRwbG90bGliLm9yZy/YYfK9AAAACXBIWXMAAAsTAAALEwEAmpwYAAAq0UlEQVR4nO3deZgdZZ238fsrqEFBUEAkiEQFZdVIIrIoouKGKKIMsjjAyAi4LyMzOvIacF9nRgHFoAjIJuIyEVFwA5VNOhBW0VEWQVxAZY0ghN/7R1XLoe1OKkl3n+7O/bmuc3Wdp56q+p2qDv3lqapTqSokSZKkJXlIvwuQJEnS5GBwlCRJUicGR0mSJHVicJQkSVInBkdJkiR1YnCUJElSJwZHScNKMiNJJVm537VMVUl2TXJDkjuTPGMU1rdDkht73l+ZZIflXe9oGK3fpyTfSbLvaNXVs947kzxptNcrTTUGR2mSS3Jdkr8lWWtI+yXtH+oZ41zPEgNCkkOT3Nv+sb41yXlJthnPOieITwJvrqpVq+qS4TqkcU2Sq4aZV0k2HGnlVbVZVZ29LIW1676rPUaDr39flnWNpqp6aVUdNwbrXbWqrlnW5ZOs2u6j7wwz77okf23n/yHJsUlW7Zm/X7u/XzPMsk9J8tUktyS5LcllSd6ZZKVlrVVaHgZHaWq4Fthz8E2SLYBHLOvKxmmU8StVtSqwNvBT4OtJMkwtU/kP5AbAlUvosz3wWOBJSZ459iU9yNPbQDX4+vg4b38yeTVwD/DCJI8bZv7L29/3LYHZwCE98/YF/gzs07tAkicDFwI3AFtU1erAP7XLrzbqn0DqwOAoTQ1f5sF/dPYFju/tkORl7Sjk7e3p0UN75g2OEu6f5DfAD4duIMmr25GTzZM8JMm7k/w6yZ+SnJrkMW3XH7c/b21HWBY7klhV9wLHAY8D1mxHYz6X5IwkdwHPSzI9ydeS3Jzk2iRv7alrqyQD7ef6Q5L/6pm3dTuaeWuSS3tP2yY5O8kHkpyb5I4kZ/WO2iZ5ds+yNyTZr21/eJJPJvlNu72jkqwy3Gdr99MhSa5P8sckxydZvV3HncBKwKVJfr2YXbQv8L/AGe304LoH9/Ol7X4ebrTquiQ7ttOrtPv2L0muSnJwek5rL4322Hyq5/0pSY7p2c6n2s98W5KfDrd/emtr3x+a5IR2elqSE9rfrVuTXJRknXbe2Un+td2HtybZvGcda6cZ2Xts+37nJAvywKj20xbzmf4+etvupyOTfLv93biwDXGLsy9wFHAZ8NqROlXVb4HvAJu329oAeC5wAPDiIaHzMOC8qnpnVf2uXf4XVbVXVd26hHqkMWFwlKaGC4BHJdkkzQjdHsAJQ/rcRRMu1wBeBrwhySuH9HkusAnw4t7GJP8CfAzYsaquAN4CvLLtPx34C3Bk23379uca7SjV+YsrPMnDgf2AG6rqlrZ5L+BDNKMq5wHfAi4F1gNeALw9yWCNnwY+XVWPAp4MnNqudz3g28AHgccA7wK+lmTtns3vBfwLzYjew9o+g3/MvwMcTjMiOhNY0C7zUeApbduGbU3vG+Hj7de+ngc8CVgVOKKq7mlHn6AZ1Rs2lCR5BLAbcGL72iPJwwCqavue5Vetqq+MUMOgOTT758k0x3d5rhN8HfDPSZ6fZG9gK+Bt7bxPArOAbWn2+78D9y/l+vcFVgfWB9YEDgL+2tuhqu4Bvk7PSDuwO3BOVf0xzTWjxwAHtuv4PDCv/X3rYg+a4PZo4Fc0v4/Dan9fduCB47TPYvquD+wEDF6asA8wUFVfA34O7N3TfUfgtI71SuPC4ChNHYOjji+k+QP0296ZVXV2VV1eVfdX1WXAyTTBr9ehVXVXVfX+kX47cDCwQ1X9qm07CHhvVd3Y/gE/FNgtS3eKe/ckt9KchpsF7Noz73+r6tyquh/YAli7qt5fVX9rr0M7muYPO8C9wIZJ1qqqO6vqgrb9tcAZVXVG+5m/BwzQ/NEe9KWq+mX7eU+lCYPQBMrvV9XJVXVvVf2pqhYkCc3I0Duq6s9VdQfw4Z5ahtob+K+quqaq7gTeQxP+uu6nV9Gc/jyLJgQ/lCb0L4vdgQ+1dd8AfKbDMhe3o3WDrxcDVNXvgTfQjBR/Gtinqu5I8hCaUPm2qvptVS2qqvPa35GlcS9N2NuwXcf8qrp9mH4n8eB9v1fbBs1x+nxVXdiu4ziafbl1xxq+UVU/q6r7aMLgzMX0/Wfgsqq6CjgF2Cz/eLPTN9vf958C59D83kDzb3aw5pN4cOhcE/hdx3qlcWFwlKaOL9P84dyPIaepAZI8K8mP0pzuvY0m/K01pNsNw6z3YODIquo9rbkB8I3BQEETVBcB6yxFvadW1RpV9diqen5VzR+hjg2A6b0BBvjPnm3tTzMCeHV7SnPnnuX+achyzwbW7Vn373umF9KMCEIz0jXc6eO1aa4dnd+zzu+27cOZDlzf8/56YGW676d9afbTfVV1N/A1ln2kcDoP3q/Xj9Sxx5btMRp8ndkz71s0p9p/UVU/bdvWAqYx/L5bGl8GzgROSXJTko8neegw/X4EPKL93Z5BE+6+0c7bAPi3Icd/fZr90MVIvxvD2YcmXA6eij6HfzxOr2z34QZV9caq+muS7YAn0oRNaILjFklmtu//xIN/X6W+MzhKU0RVXU9zk8xONKfwhjoJmAes315kfxQw9GaUGma5FwGHJHl1T9sNwEuHhIpp7R/N4daxtHrXcQNw7ZBtrVZVOwFU1f9V1Z40p5s/BpyW5JHtcl8estwjq+qjHbZ/A80p3aFuoTllulnPOlfvOe081E00AWbQE4D7gD8sqYAkjweeD7w2ye+T/J7mtPVOGXIHfUe/owlOvbUsjw/R/A/DukkGTxffAtzN8PtuqLt48A1cf7+2rx3lPayqNqU55b0zw5z+rapFNCPFe7av09tRYGiO4YeGHP9HVNXJS/UplyDJtsBGwHt6jtOzgL06jCzvS/NvcEG73IU97QDfp7npRpowDI7S1LI/8PyqumuYeasBf66qu5NsRTM62cWVwEuAI5O8om07CvhQe23X4E0Ju7Tzbqa5pm20vhPvZ8AdSf6jvfFipTQ36Dyz3fZrk6zdnta+tV3mfpprPF+e5MXtMtPSfM/h4zts80RgxyS7J1k5yZpJZrbbOBr4754bMNbrud5yqJOBdyR5YpqvX/kwzd3k93Wo4Z+BXwJPpRlJm0kzsnojD1zX9we67+dTacLNo9t98JaOy/2DJNvTXBu6D03IOTzJeu3+OQb4rzQ3NK2UZJsRritcQHPa/qFJZtOE4sH1Py/JFu31urfTnLoe6TrJk4DX0FwWcFJP+9HAQe1oZJI8Ms0NYqN9N/K+wPeATXngOG0OrAK8dKSFkkyjuXzggJ7lZtIcl8HQOQfYNsknBm+aSbJhmhuH1hjlzyF1YnCUppCq+nVVDYww+43A+5PcQXMzx6lLsd5LaUZ9jk7yUprr2uYBZ7Xru4BmlIWqWkgzGnVue4qw6zVlI217UbvtmTQjqrcAX6C5eQKaUHtlmruUPw3sUVV/ba/j24XmtPbNNCNQB9Phv3tV9Ruakdt/o/malAXA09vZ/0Fzs8QFSW6nGRV66girOobmtOuP29rvpntg2xf4bFX9vvdFE9oHR6QOBY5r9/PuS1jfYTSnp6+luWbyyx1quDQP/h7H/0nyKJpLId7cXsf4E+CLwJfaa0DfBVwOXESz7z7G8Pv8/9GMTP6lra039D2O5qaQ22lGNc8Zqd6qupBm9HI6zQ1Ng+0DwOuBI9pt/IrmMo5R0xP+Dh9ynK5t613cZQWvpBm9Pn7I8T2G5nKGl1TVr4FtgBk0v+O30VyuMADcMexapTGWqtE4qyRJmkzSfDXRCVXVZQRWkgBHHCVJktSRwVGSJEmdeKpakiRJnTjiKEmSpE4MjpIkSepkaR4PpmW01lpr1YwZM/pdhiRJ0hLNnz//lqoa9olYBsdxMGPGDAYGRvpqPUmSpIkjyYiPJPVUtSRJkjoxOEqSJKkTg6MkSZI6MThKkiSpE4OjJEmSOjE4SpIkqRO/jmcczJ8PSb+rkCRJk9lEeEq0I46SJEnqxOAoSZKkTgyOkiRJ6sTgKEmSpE7GPDgmWZRkQZJLk1ycZNsx2MYOSU5fymXOTjJ7GbZ1bJLdlnY5SZKkyW487qr+a1XNBEjyYuAjwHPHYbuSJEkaReN9qvpRwF8Akqya5AftKOTlSXZp22ck+XmSo5NcmeSsJKu0856Z5LJ2BPMTSa4YuoEkWyU5P8klSc5L8tS2fZUkp7Tr/gawSs8yL2qXuTjJV5Os2rZ/NMlV7TY/2bOZ7dt1X+PooyRJWlGMx4jjKkkWANOAdYHnt+13A7tW1e1J1gIuSDKvnbcRsGdVvT7JqcCrgROALwGvr6rzk3x0hO1dDTynqu5LsiPw4Xb5NwALq2qTJE8DLgZot30IsGNV3ZXkP4B3JjkS2BXYuKoqyRo921gXeDawMTAPOG259pAkSdIkMN6nqrcBjk+yORDgw0m2B+4H1gPWaZe5tqoWtNPzgRltcFutqs5v208Cdh5me6sDxyXZCCjgoW379sBnAKrqsiSXte1bA5sC56b5lu6HAecDt9GE2y+210/2XkP5zaq6H7gqyToMI8kBwAHNuyeMvHckSZImiXF9ckw7UrgWsDawU/tzVlXdm+Q6mlFJgHt6FltEz2nlDj4A/Kiqdk0yAzh7Cf0DfK+q9vyHGclWwAuA3YA388BoaW99wz4TpqrmAnOb9cyeAN/1LkmStHzG9RrHJBsDKwF/ohkZ/GMbGp8HbLC4ZavqVuCOJM9qm/YYoevqwG/b6f162n8M7NXWsTnwtLb9AmC7JBu28x6Z5CntdY6rV9UZwDuAp3f9nJIkSVPReF7jCM3o3L5VtSjJicC3klwODNBcm7gk+wNHJ7kfOIfmdPJQH6c5VX0I8O2e9s8BX0ryc+DnNKfAqaqbk+wHnJzk4W3fQ4A7gP9NMq2t+51dP7AkSdJUlJoIT8zuKMmqVXVnO/1uYN2qelufy1qi5lT1QL/LkCRJk9h4RbYk86tq2O+6HtdrHEfBy5K8h6bu63nwqWhJkiSNoUkVHKvqK8BX+l2HJEnSishnVUuSJKmTSTXiOFnNmgUDXuIoSZImOUccJUmS1InBUZIkSZ0YHCVJktSJwVGSJEmdGBwlSZLUicFRkiRJnRgcJUmS1InBUZIkSZ0YHCVJktSJwVGSJEmdGBwlSZLUicFRkiRJnRgcJUmS1InBUZIkSZ0YHCVJktSJwVGSJEmdrNzvAlYEN910E4cddli/y5AkSZPYnDlz+l2CI46SJEnqxuAoSZKkTgyOkiRJ6sTgKEmSpE7GLDgmqSSf6nn/riSHjtX2lkaS65KsNUrrunM01iNJkjTRjeWI4z3Aq0YroEmSJKm/xjI43gfMBd4xdEaStZN8LclF7Wu7tv3yJGuk8ack+7Ttxyd5YZIvJFnQvm5OMqedf3C7nsuSHNaznW8mmZ/kyiQHDFfkSH2S3JnkQ0kuTXJBknXa9icmOb+t9YOjucMkSZImsrG+xvFIYO8kqw9p/zTw31X1TODVwBfa9nOB7YDNgGuA57Tt2wDnVdW/VtVMYBfgFuDYJC8CNgK2AmYCs5Js3y73uqqaBcwG3ppkzWFqHKnPI4ELqurpwI+B1/fU/rmq2gL43dLuEEmSpMlqTINjVd0OHA+8dcisHYEjkiwA5gGPSrIq8BNg+/b1OWCLJOsBf6mquwCSTAO+Crylqq4HXtS+LgEuBjamCZLQBMFLgQuA9Xvae43U52/A6e30fGBGO70dcHI7/eWRPnuSA5IMJBlYuHDhSN0kSZImjfF4csz/0AS6L/W0PQTYuqru7u2Y5MfAm4AnAO8FdgV2owmUg44Cvl5V3x9cDPhIVX1+yLp2oAmo21TVwiRnA9OWos+9VVXt9CIevK+KJaiquTSn6pk+ffoS+0uSJE10Y/51PFX1Z+BUYP+e5rOAtwy+STKz7XsDsBawUVVdA/wUeBfNqWKSvAlYrao+2rOuM4HXtSOWJFkvyWOB1WlGKhcm2RjYepjyuvQZ6lxgj3Z67w79JUmSpoTx+h7HT9EEwkFvBWa3N7NcBRzUM+9C4Jft9E+A9WgCJDQhcoueG2QOqqqzgJOA85NcDpwGrAZ8F1g5yc+Bj9Kcih6qS5+h3ga8qd3Weh36S5IkTQl54Gysxsr06dPrwAMP7HcZkiRpEpszZ864bCfJ/KqaPdw8nxwjSZKkTgyOkiRJ6sTgKEmSpE68xnEczJ49uwYGBvpdhiRJ0hJ5jaMkSZKWm8FRkiRJnRgcJUmS1InBUZIkSZ0YHCVJktSJwVGSJEmdGBwlSZLUicFRkiRJnRgcJUmS1InBUZIkSZ0YHCVJktSJwVGSJEmdGBwlSZLUicFRkiRJnRgcJUmS1InBUZIkSZ2s3O8CVgh/ng8npd9VSJKkyWyv6ncFjjhKkiSpG4OjJEmSOjE4SpIkqRODoyRJkjqZ8MExySuTVJKNl2P5TZdhuf2SHNFOH5Rkn2XZviRJ0lQx4YMjsCfw0/bnsnglMGxwTNLprvKqOqqqjl/G7UuSJE0JEzo4JlkVeDawP7BH27ZDktN7+hyRZL92+qNJrkpyWZJPJtkWeAXwiSQLkjw5ydlJ/ifJAPC2JC9PcmGSS5J8P8k6w9RxaJJ3tdOvT3JRkkuTfC3JI8Z8R0iSJE0AE/17HHcBvltVv0zypySzRuqYZE1gV2Djqqoka1TVrUnmAadX1WltP4CHVdXs9v2jga3bZf4V+Hfg3xZT09er6uh22Q/ShNrDl/+jSpIkTWwTesSR5vT0Ke30KSz+dPVtwN3AF5O8Cli4mL5f6Zl+PHBmksuBg4HNllDT5kl+0vbfe6T+SQ5IMpBk4OY7lrBGSZKkSWDCBsckjwGeD3whyXU0oW53YBEPrnsaQFXdB2wFnAbsDHx3Mau/q2f6cOCIqtoCOHBwfYtxLPDmtv9hI/WvqrlVNbuqZq+92hLWKEmSNAlM2OAI7AZ8uao2qKoZVbU+cC1NzZsmeXiSNYAXwN+vh1y9qs4A3gE8vV3PHcDiotvqwG/b6X071LUa8LskD6UZcZQkSVohTOTguCfwjSFtX6O5SeZU4Ir25yXtvNWA05NcRnMX9jvb9lOAg9ubX548zHYOBb6aZD5wS4e6/h9wIXAucHXnTyNJkjTJpar/D8ye6mY/KTXwwX5XIUmSJrW9xiezJZk/eBPxUBN5xFGSJEkTiMFRkiRJnRgcJUmS1MlE/wLwqeExs2CvgX5XIUmStFwccZQkSVInBkdJkiR1YnCUJElSJwZHSZIkdWJwlCRJUicGR0mSJHVicJQkSVInBkdJkiR1YnCUJElSJwZHSZIkdWJwlCRJUicGR0mSJHVicJQkSVInBkdJkiR1YnCUJElSJwZHSZIkdbJyvwtYMcwH0u8iJEnSpFb9LsARR0mSJHVjcJQkSVInBkdJkiR1YnCUJElSJ2MaHJO8N8mVSS5LsiDJs5ZxPTsk2bbn/bFJduuw3J090zsl+WWSDZalBkmSpBXdmN1VnWQbYGdgy6q6J8lawMOWcXU7AHcC5y1jLS8APgO8uKqu79A/QKrq/mXZniRJ0lQ0liOO6wK3VNU9AFV1S1XdBE2QS3JJksuTHJPk4W37dW3AJMnsJGcnmQEcBLyjHbV8Trv+7ZOcl+SaxY0+JtkeOBrYuap+3ba9M8kV7evtbduMJL9IcjxwBbB+koOTXNSOmB7Ws85vJpnfjqYeMJo7TZIkaaIay+B4Fk34+mWSzyZ5LkCSacCxwGuqaguaUc83jLSSqroOOAr476qaWVU/aWetCzybZlTzoyMs/nDgm8Arq+rqdvuzgH8BngVsDbw+yTPa/hsBn62qzYCntu+3AmYCs9oQCvC6qpoFzAbemmTNrjtFkiRpshqz4FhVdwKzgAOAm4GvJNmPJpBdW1W/bLseB2w/7EoW75tVdX9VXQWsM0Kfe2lOb+/f0/Zs4BtVdVdb49eBwVHM66vqgnb6Re3rEuBiYGOaIAlNWLwUuABYv6f975IckGQgycDNNy/Dp5MkSZpgxvTJMVW1CDgbODvJ5cC+NEFsJPfxQJidtoTV39MzPdJjWe4Hdgd+kOQ/q+rDS1jnXUPW+ZGq+nxvhyQ7ADsC21TVwiRnD1drVc0F5gLMnp3+f9W7JEnSchqzEcckT03SOxI3E7ge+AUwI8mGbfs/A+e009fRjFICvLpn2TuA1ZaljqpaCLwM2DvJ/sBPgFcmeUSSRwK7tm1DnQm8Lsmq7edZL8ljgdWBv7ShcWOa092SJElT3lhe47gqcFySq5JcBmwKHFpVd9NcY/jVdhTyfpprGAEOAz6dZABY1LOubwG7Drk5prOq+jPwEuAQ4PE011j+DLgQ+EJV/cMoaFWdBZwEnN/WeRpNeP0usHKSn9NcW3nB0GUlSZKmolQt+Sxqku2q6twltWl4s2enBgb6XYUkSZrcxufKtyTzq2r2cPO6jjge3rFNkiRJU9Rib45pv8R7W2DtJO/smfUoYKWxLEySJEkTy5Luqn4YzbWKK/Pgm1NuB5b4yD9JkiRNHYsNjlV1DnBOkmO7PKpPI5kFeJGjJEma3Lp+j+PDk8wFZvQuU1XPH4uiJEmSNPF0DY5fpfnKnC/w4K/JkSRJ0gqia3C8r6o+N6aVSJIkaULr+nU830ryxiTrJnnM4GtMK5MkSdKE0nXEcd/258E9bQU8aXTLkSRJ0kTVKThW1RPHuhBJkiRNbJ2CY5J9hmuvquNHtxxJkiRNVF1PVT+zZ3oa8ALgYsDgKEmStILoeqr6Lb3vk6wBnDIWBUmSJGli6npX9VB3AV73KEmStALpeo3jt2juogZYCdgEOHWsipIkSdLE0/Uax0/2TN8HXF9VN45BPZIkSZqgOp2qrqpzgKuB1YBHA38by6IkSZI08XQKjkl2B34G/BOwO3Bhkt3GsjBJkiRNLF1PVb8XeGZV/REgydrA94HTxqowSZIkTSxd76p+yGBobP1pKZaVJEnSFNB1xPG7Sc4ETm7fvwY4Y2xKmnpumn8Th+WwfpchSZImsTk1p98lLD44JtkQWKeqDk7yKuDZ7azzgRPHujhJkiRNHEsacfwf4D0AVfV14OsASbZo5718DGuTJEnSBLKk6xTXqarLhza2bTPGpCJJkiRNSEsKjmssZt4qo1iHJEmSJrglBceBJK8f2pjkX4H5y7rRJIuSLEhyRZKvJnlEkhlJrhih//uT7NhOn51kdjt9RpI1lrCt65KsNUz7K5K8e1k/gyRJ0opmSdc4vh34RpK9eSAozgYeBuy6HNv9a1XNBEhyInAQ7fWTw6mq943QvtOyFlBV84B5y7q8JEnSimaxI45V9Yeq2hY4DLiufR1WVdtU1e9HqYafABu20yslOTrJlUnOSrIKQJJjh3tSzeBoYjtaeXWSE5P8PMlpSR7R0/UtSS5OcnmSjdtl90tyRM/6P5PkvCTX9G4rycFJLkpyWdJ8p06SRyb5dpJL21HT14zSvpAkSZqwuj6r+kdVdXj7+uFobTzJysBLgcEbcDYCjqyqzYBbgVcvxeqeCny2qjYBbgfe2DPvlqraEvgc8K4Rll+X5uuGdgY+2tb3oramrYCZwKwk2wMvAW6qqqdX1ebAd5eiTkmSpEmpX09/WSXJAmAA+A3wxbb92qpa0E7PZ+nu3L6hqs5tp0/gge+chAdOgy9und+sqvur6ipgnbbtRe3rEuBiYGOaIHk58MIkH0vynKq6bejKkhyQZCDJwEIWLsXHkCRJmpi6PjlmtP39GsdBSQDu6WlaxNLduV2LeT+43kWM/Jl7t52enx+pqs8P7ZxkS2An4INJflBV73/QxqvmAnMBpmf60NokSZImnan0vOknJNmmnd4L+OkorPNM4HVJVgVIsl6SxyaZDiysqhOATwBbjsK2JEmSJrR+jTiOhV8Ab0pyDHAVzfWMy6WqzkqyCXB+OyJ6J/Bampt5PpHkfuBe4A3Luy1JkqSJLlWT/yxqkhnA6e2NKhPO9EyvAzmw32VIkqRJbE7NGZftJJlfVbOHmzeVTlVLkiRpDE2JU9VVdR0wIUcbJUmSpgpHHCVJktTJlBhxnOimz5rOnIHxuS5BkiRprDjiKEmSpE4MjpIkSerE4ChJkqRODI6SJEnqxOAoSZKkTgyOkiRJ6sTgKEmSpE4MjpIkSerE4ChJkqRODI6SJEnqxOAoSZKkTgyOkiRJ6sTgKEmSpE4MjpIkSerE4ChJkqRODI6SJEnqZOV+F7BCmD8fkn5XIUmSJrOqflfgiKMkSZK6MThKkiSpE4OjJEmSOjE4SpIkqZMpHxyT3NnvGiRJkqaCKR8cJUmSNDpWiOCYZNUkP0hycZLLk+zSts9IcnWSE5P8PMlpSR7RzntfkouSXJFkbtJ8n06Ss5N8LMnPkvwyyXP6+dkkSZLGywoRHIG7gV2rakvgecCnBoMg8FTgs1W1CXA78Ma2/YiqemZVbQ6sAuzcs76Vq2or4O3AnPH4AJIkSf22ogTHAB9OchnwfWA9YJ123g1VdW47fQLw7Hb6eUkuTHI58Hxgs571fb39OR+YMewGkwOSDCQZuHn0PockSVLfrChPjtkbWBuYVVX3JrkOmNbOG/o17JVkGvBZYHZV3ZDk0J7+APe0Pxcxwj6sqrnAXIDZSf+/6l2SJGk5rSgjjqsDf2xD4/OADXrmPSHJNu30XsBPeSAk3pJkVWC38StVkiRpYprSwTHJyjSjgycCs9vTzvsAV/d0+wXwpiQ/Bx4NfK6qbgWOBq4AzgQuGs+6JUmSJqLUBHhg9lhJ8nTg6PZGluHmzwBOb2+AGTOzkxoYyw1IkqSpb5wyW5L5VTV7uHlTdsQxyUHAycAh/a5FkiRpKpjSI44ThSOOkiRpuTniKEmSpMliRfk6nv6aNQsGHHOUJEmTmyOOkiRJ6sTgKEmSpE4MjpIkSerE4ChJkqRODI6SJEnqxOAoSZKkTgyOkiRJ6sTgKEmSpE4MjpIkSerE4ChJkqRODI6SJEnqxOAoSZKkTgyOkiRJ6sTgKEmSpE4MjpIkSerE4ChJkqROUlX9rmHKy/QUB/a7CkmSNJnVnPHJbEnmV9Xs4eY54ihJkqRODI6SJEnqxOAoSZKkTgyOkiRJ6mRCBcckdy5l/x2SnD5W9QzZ1vuT7Dge25IkSZqIVu53AZNFVb2v3zVIkiT104QacRzUjiSeneS0JFcnOTFJ2nkvadsuBl7Vs8xjknwzyWVJLkjytLb90CTHtOu7Jslbe5Z5bZKfJVmQ5PNJVmpfxya5IsnlSd7R9j02yW7t9PuSXNT2mTtYmyRJ0lQ2IYNj6xnA24FNgScB2yWZBhwNvByYBTyup/9hwCVV9TTgP4Hje+ZtDLwY2AqYk+ShSTYBXgNsV1UzgUXA3sBMYL2q2ryqtgC+NExtR1TVM6tqc2AVYOdR+cSSJEkT2EQOjj+rqhur6n5gATCDJgBeW1X/V803l5/Q0//ZwJcBquqHwJpJHtXO+3ZV3VNVtwB/BNYBXkATPi9KsqB9/yTgGuBJSQ5P8hLg9mFqe16SC5NcDjwf2GxohyQHJBlIMsDC5doPkiRJE8JEvsbxnp7pRSxfrcOtK8BxVfWeoZ2TPJ1mhPIgYHfgdT3zpgGfBWZX1Q1JDgWmDV1HVc0F5kL75BhJkqRJbiKPOA7namBGkie37/fsmfcTmlPNJNkBuKWqhhstHPQDYLckj22XeUySDZKsBTykqr4GHAJsOWS5wZB4S5JVgd2W4/NIkiRNGhN5xPEfVNXdSQ4Avp1kIU1YXK2dfShwTJLLgIXAvktY11VJDgHOSvIQ4F7gTcBfgS+1bQDvGbLcrUmOBq4Afg9cNCofTpIkaYJLc6mgxlKmpziw31VIkqTJrOaMT2ZLMr+qZg83b7KdqpYkSVKfGBwlSZLUicFRkiRJnUyqm2Mmq1nTZzEwZ6DfZUiSJC0XRxwlSZLUicFRkiRJnRgcJUmS1InBUZIkSZ0YHCVJktSJwVGSJEmdGBwlSZLUicFRkiRJnRgcJUmS1InBUZIkSZ0YHCVJktSJwVGSJEmdGBwlSZLUicFRkiRJnRgcJUmS1InBUZIkSZ2s3O8CVgTz50PS7yokSdJkVtXvChxxlCRJUkcGR0mSJHVicJQkSVInBkdJkiR1ssIExyR3LmX/HZKc3k6/Ism7x6YySZKkycG7qjuoqnnAvH7XIUmS1E8rzIjjoHYk8ewkpyW5OsmJSfNlOUle0rZdDLyqZ5n9khzRTr88yYVJLkny/STr9OmjSJIkjasVLji2ngG8HdgUeBKwXZJpwNHAy4FZwONGWPanwNZV9QzgFODfx7xaSZKkCWBFPVX9s6q6ESDJAmAGcCdwbVX9X9t+AnDAMMs+HvhKknWBhwHXDreBJAc8sPwTRrV4SZKkflhRRxzv6ZlexNIF6MOBI6pqC+BAYNpwnapqblXNrqrZsPayVypJkjRBrKjBcThXAzOSPLl9v+cI/VYHfttO7zvmVUmSJE0QBsdWVd1Nc2r52+3NMX8coeuhwFeTzAduGafyJEmS+i41EZ6YPcUlswsG+l2GJEmaxMYrsiWZ31xq948ccZQkSVInBkdJkiR1YnCUJElSJyvq9ziOq1mzYMBLHCVJ0iTniKMkSZI6MThKkiSpE4OjJEmSOjE4SpIkqRODoyRJkjoxOEqSJKkTg6MkSZI6MThKkiSpk9R4PTF7BZbkDuAX/a5DS7QWcEu/i1AnHqvJweM0OXicJo/xOlYbVNXaw83wyTHj4xdVNbvfRWjxkgx4nCYHj9Xk4HGaHDxOk8dEOFaeqpYkSVInBkdJkiR1YnAcH3P7XYA68ThNHh6rycHjNDl4nCaPvh8rb46RJElSJ444SpIkqROD4yhK8pIkv0jyqyTvHmb+w5N8pZ1/YZIZfShzhdfhOL0zyVVJLkvygyQb9KPOFd2SjlNPv1cnqSTeFdonXY5Vkt3bf1dXJjlpvGtUp//2PSHJj5Jc0v73b6d+1LmiS3JMkj8muWKE+UnymfY4XpZky/Gsz+A4SpKsBBwJvBTYFNgzyaZDuu0P/KWqNgT+G/jY+FapjsfpEmB2VT0NOA34+PhWqY7HiSSrAW8DLhzfCjWoy7FKshHwHmC7qtoMePt417mi6/hv6hDg1Kp6BrAH8NnxrVKtY4GXLGb+S4GN2tcBwOfGoaa/MziOnq2AX1XVNVX1N+AUYJchfXYBjmunTwNekCTjWKM6HKeq+lFVLWzfXgA8fpxrVLd/TwAfoPkfsLvHszg9SJdj9XrgyKr6C0BV/XGca1S341TAo9rp1YGbxrE+tarqx8CfF9NlF+D4alwArJFk3fGpzuA4mtYDbuh5f2PbNmyfqroPuA1Yc1yq06Aux6nX/sB3xrQiDWeJx6k9PbN+VX17PAvTP+jyb+opwFOSnJvkgiSLG03R2OhynA4FXpvkRuAM4C3jU5qW0tL+HRtVPjlGGkGS1wKzgef2uxY9WJKHAP8F7NfnUtTNyjSn1XagGcH/cZItqurWfhalf7AncGxVfSrJNsCXk2xeVff3uzBNHI44jp7fAuv3vH982zZsnyQr05wK+NO4VKdBXY4TSXYE3gu8oqruGafa9IAlHafVgM2Bs5NcB2wNzPMGmb7o8m/qRmBeVd1bVdcCv6QJkho/XY7T/sCpAFV1PjCN5tnImlg6/R0bKwbH0XMRsFGSJyZ5GM2FxfOG9JkH7NtO7wb8sPwizfG2xOOU5BnA52lCo9di9cdij1NV3VZVa1XVjKqaQXMt6iuqaqA/5a7Quvy375s0o40kWYvm1PU141ijuh2n3wAvAEiyCU1wvHlcq1QX84B92rurtwZuq6rfjdfGPVU9SqrqviRvBs4EVgKOqaork7wfGKiqecAXaYb+f0Vz4ese/at4xdTxOH0CWBX4anvv0m+q6hV9K3oF1PE4aQLoeKzOBF6U5CpgEXBwVXm2ZRx1PE7/Bhyd5B00N8rs5+DG+EtyMs3/aK3VXm86B3goQFUdRXP96U7Ar4CFwL+Ma33+TkiSJKkLT1VLkiSpE4OjJEmSOjE4SpIkqRODoyRJkjoxOEqSJKkTg6Mk9UmSSnJCz/uVk9yc5PSlXM8OS7NMkv2STF+abUgSGBwlqZ/uAjZPskr7/oUs5RMg2qdQLa39AIOjpKVmcJSk/joDeFk7vSdw8uCMJFslOT/JJUnOS/LUtn2/JPOS/BD4Qe/Kkjyz7f/kJLOSnJNkfpIzk6ybZDeaZ7CfmGRBT2iVpCUyOEpSf50C7JFkGvA04MKeeVcDz6mqZwDvAz7cM29LYLeqeu5gQ5JtgaOAXWgeH3d422cWcAzwoao6DRgA9q6qmVX117H7aJKmGh85KEl9VFWXJZlBM9p4xpDZqwPHJdmI5hFwD+2Z972q+nPP+02AucCLquqmJJsDmwPfax+duRIwbs+zlTQ1GRwlqf/mAZ+keT7tmj3tHwB+VFW7tuHy7J55dw1Zx++AacAzgJuAAFdW1TZjU7KkFZHBUZL67xjg1qq6PMkOPe2r88DNMvstYR23AvvTjDDeBZwHrJ1km6o6P8lDgadU1ZXAHcBqo1e+pBWF1zhKUp9V1Y1V9ZlhZn0c+EiSS+jwP/pV9QdgZ+BImpHH3YCPJbkUWABs23Y9FjjKm2MkLa1UVb9rkCRJ0iTgiKMkSZI6MThKkiSpE4OjJEmSOjE4SpIkqRODoyRJkjoxOEqSJKkTg6MkSZI6MThKkiSpk/8PDS59yYhIk80AAAAASUVORK5CYII="/>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 name="AutoShape 10" descr="data:image/png;base64,iVBORw0KGgoAAAANSUhEUgAAAo4AAAFNCAYAAACOmu5nAAAAOXRFWHRTb2Z0d2FyZQBNYXRwbG90bGliIHZlcnNpb24zLjUuMSwgaHR0cHM6Ly9tYXRwbG90bGliLm9yZy/YYfK9AAAACXBIWXMAAAsTAAALEwEAmpwYAAAq0UlEQVR4nO3deZgdZZ238fsrqEFBUEAkiEQFZdVIIrIoouKGKKIMsjjAyAi4LyMzOvIacF9nRgHFoAjIJuIyEVFwA5VNOhBW0VEWQVxAZY0ghN/7R1XLoe1OKkl3n+7O/bmuc3Wdp56q+p2qDv3lqapTqSokSZKkJXlIvwuQJEnS5GBwlCRJUicGR0mSJHVicJQkSVInBkdJkiR1YnCUJElSJwZHScNKMiNJJVm537VMVUl2TXJDkjuTPGMU1rdDkht73l+ZZIflXe9oGK3fpyTfSbLvaNXVs947kzxptNcrTTUGR2mSS3Jdkr8lWWtI+yXtH+oZ41zPEgNCkkOT3Nv+sb41yXlJthnPOieITwJvrqpVq+qS4TqkcU2Sq4aZV0k2HGnlVbVZVZ29LIW1676rPUaDr39flnWNpqp6aVUdNwbrXbWqrlnW5ZOs2u6j7wwz77okf23n/yHJsUlW7Zm/X7u/XzPMsk9J8tUktyS5LcllSd6ZZKVlrVVaHgZHaWq4Fthz8E2SLYBHLOvKxmmU8StVtSqwNvBT4OtJMkwtU/kP5AbAlUvosz3wWOBJSZ459iU9yNPbQDX4+vg4b38yeTVwD/DCJI8bZv7L29/3LYHZwCE98/YF/gzs07tAkicDFwI3AFtU1erAP7XLrzbqn0DqwOAoTQ1f5sF/dPYFju/tkORl7Sjk7e3p0UN75g2OEu6f5DfAD4duIMmr25GTzZM8JMm7k/w6yZ+SnJrkMW3XH7c/b21HWBY7klhV9wLHAY8D1mxHYz6X5IwkdwHPSzI9ydeS3Jzk2iRv7alrqyQD7ef6Q5L/6pm3dTuaeWuSS3tP2yY5O8kHkpyb5I4kZ/WO2iZ5ds+yNyTZr21/eJJPJvlNu72jkqwy3Gdr99MhSa5P8sckxydZvV3HncBKwKVJfr2YXbQv8L/AGe304LoH9/Ol7X4ebrTquiQ7ttOrtPv2L0muSnJwek5rL4322Hyq5/0pSY7p2c6n2s98W5KfDrd/emtr3x+a5IR2elqSE9rfrVuTXJRknXbe2Un+td2HtybZvGcda6cZ2Xts+37nJAvywKj20xbzmf4+etvupyOTfLv93biwDXGLsy9wFHAZ8NqROlXVb4HvAJu329oAeC5wAPDiIaHzMOC8qnpnVf2uXf4XVbVXVd26hHqkMWFwlKaGC4BHJdkkzQjdHsAJQ/rcRRMu1wBeBrwhySuH9HkusAnw4t7GJP8CfAzYsaquAN4CvLLtPx34C3Bk23379uca7SjV+YsrPMnDgf2AG6rqlrZ5L+BDNKMq5wHfAi4F1gNeALw9yWCNnwY+XVWPAp4MnNqudz3g28AHgccA7wK+lmTtns3vBfwLzYjew9o+g3/MvwMcTjMiOhNY0C7zUeApbduGbU3vG+Hj7de+ngc8CVgVOKKq7mlHn6AZ1Rs2lCR5BLAbcGL72iPJwwCqavue5Vetqq+MUMOgOTT758k0x3d5rhN8HfDPSZ6fZG9gK+Bt7bxPArOAbWn2+78D9y/l+vcFVgfWB9YEDgL+2tuhqu4Bvk7PSDuwO3BOVf0xzTWjxwAHtuv4PDCv/X3rYg+a4PZo4Fc0v4/Dan9fduCB47TPYvquD+wEDF6asA8wUFVfA34O7N3TfUfgtI71SuPC4ChNHYOjji+k+QP0296ZVXV2VV1eVfdX1WXAyTTBr9ehVXVXVfX+kX47cDCwQ1X9qm07CHhvVd3Y/gE/FNgtS3eKe/ckt9KchpsF7Noz73+r6tyquh/YAli7qt5fVX9rr0M7muYPO8C9wIZJ1qqqO6vqgrb9tcAZVXVG+5m/BwzQ/NEe9KWq+mX7eU+lCYPQBMrvV9XJVXVvVf2pqhYkCc3I0Duq6s9VdQfw4Z5ahtob+K+quqaq7gTeQxP+uu6nV9Gc/jyLJgQ/lCb0L4vdgQ+1dd8AfKbDMhe3o3WDrxcDVNXvgTfQjBR/Gtinqu5I8hCaUPm2qvptVS2qqvPa35GlcS9N2NuwXcf8qrp9mH4n8eB9v1fbBs1x+nxVXdiu4ziafbl1xxq+UVU/q6r7aMLgzMX0/Wfgsqq6CjgF2Cz/eLPTN9vf958C59D83kDzb3aw5pN4cOhcE/hdx3qlcWFwlKaOL9P84dyPIaepAZI8K8mP0pzuvY0m/K01pNsNw6z3YODIquo9rbkB8I3BQEETVBcB6yxFvadW1RpV9diqen5VzR+hjg2A6b0BBvjPnm3tTzMCeHV7SnPnnuX+achyzwbW7Vn373umF9KMCEIz0jXc6eO1aa4dnd+zzu+27cOZDlzf8/56YGW676d9afbTfVV1N/A1ln2kcDoP3q/Xj9Sxx5btMRp8ndkz71s0p9p/UVU/bdvWAqYx/L5bGl8GzgROSXJTko8neegw/X4EPKL93Z5BE+6+0c7bAPi3Icd/fZr90MVIvxvD2YcmXA6eij6HfzxOr2z34QZV9caq+muS7YAn0oRNaILjFklmtu//xIN/X6W+MzhKU0RVXU9zk8xONKfwhjoJmAes315kfxQw9GaUGma5FwGHJHl1T9sNwEuHhIpp7R/N4daxtHrXcQNw7ZBtrVZVOwFU1f9V1Z40p5s/BpyW5JHtcl8estwjq+qjHbZ/A80p3aFuoTllulnPOlfvOe081E00AWbQE4D7gD8sqYAkjweeD7w2ye+T/J7mtPVOGXIHfUe/owlOvbUsjw/R/A/DukkGTxffAtzN8PtuqLt48A1cf7+2rx3lPayqNqU55b0zw5z+rapFNCPFe7av09tRYGiO4YeGHP9HVNXJS/UplyDJtsBGwHt6jtOzgL06jCzvS/NvcEG73IU97QDfp7npRpowDI7S1LI/8PyqumuYeasBf66qu5NsRTM62cWVwEuAI5O8om07CvhQe23X4E0Ju7Tzbqa5pm20vhPvZ8AdSf6jvfFipTQ36Dyz3fZrk6zdnta+tV3mfpprPF+e5MXtMtPSfM/h4zts80RgxyS7J1k5yZpJZrbbOBr4754bMNbrud5yqJOBdyR5YpqvX/kwzd3k93Wo4Z+BXwJPpRlJm0kzsnojD1zX9we67+dTacLNo9t98JaOy/2DJNvTXBu6D03IOTzJeu3+OQb4rzQ3NK2UZJsRritcQHPa/qFJZtOE4sH1Py/JFu31urfTnLoe6TrJk4DX0FwWcFJP+9HAQe1oZJI8Ms0NYqN9N/K+wPeATXngOG0OrAK8dKSFkkyjuXzggJ7lZtIcl8HQOQfYNsknBm+aSbJhmhuH1hjlzyF1YnCUppCq+nVVDYww+43A+5PcQXMzx6lLsd5LaUZ9jk7yUprr2uYBZ7Xru4BmlIWqWkgzGnVue4qw6zVlI217UbvtmTQjqrcAX6C5eQKaUHtlmruUPw3sUVV/ba/j24XmtPbNNCNQB9Phv3tV9Ruakdt/o/malAXA09vZ/0Fzs8QFSW6nGRV66girOobmtOuP29rvpntg2xf4bFX9vvdFE9oHR6QOBY5r9/PuS1jfYTSnp6+luWbyyx1quDQP/h7H/0nyKJpLId7cXsf4E+CLwJfaa0DfBVwOXESz7z7G8Pv8/9GMTP6lra039D2O5qaQ22lGNc8Zqd6qupBm9HI6zQ1Ng+0DwOuBI9pt/IrmMo5R0xP+Dh9ynK5t613cZQWvpBm9Pn7I8T2G5nKGl1TVr4FtgBk0v+O30VyuMADcMexapTGWqtE4qyRJmkzSfDXRCVXVZQRWkgBHHCVJktSRwVGSJEmdeKpakiRJnTjiKEmSpE4MjpIkSepkaR4PpmW01lpr1YwZM/pdhiRJ0hLNnz//lqoa9olYBsdxMGPGDAYGRvpqPUmSpIkjyYiPJPVUtSRJkjoxOEqSJKkTg6MkSZI6MThKkiSpE4OjJEmSOjE4SpIkqRO/jmcczJ8PSb+rkCRJk9lEeEq0I46SJEnqxOAoSZKkTgyOkiRJ6sTgKEmSpE7GPDgmWZRkQZJLk1ycZNsx2MYOSU5fymXOTjJ7GbZ1bJLdlnY5SZKkyW487qr+a1XNBEjyYuAjwHPHYbuSJEkaReN9qvpRwF8Akqya5AftKOTlSXZp22ck+XmSo5NcmeSsJKu0856Z5LJ2BPMTSa4YuoEkWyU5P8klSc5L8tS2fZUkp7Tr/gawSs8yL2qXuTjJV5Os2rZ/NMlV7TY/2bOZ7dt1X+PooyRJWlGMx4jjKkkWANOAdYHnt+13A7tW1e1J1gIuSDKvnbcRsGdVvT7JqcCrgROALwGvr6rzk3x0hO1dDTynqu5LsiPw4Xb5NwALq2qTJE8DLgZot30IsGNV3ZXkP4B3JjkS2BXYuKoqyRo921gXeDawMTAPOG259pAkSdIkMN6nqrcBjk+yORDgw0m2B+4H1gPWaZe5tqoWtNPzgRltcFutqs5v208Cdh5me6sDxyXZCCjgoW379sBnAKrqsiSXte1bA5sC56b5lu6HAecDt9GE2y+210/2XkP5zaq6H7gqyToMI8kBwAHNuyeMvHckSZImiXF9ckw7UrgWsDawU/tzVlXdm+Q6mlFJgHt6FltEz2nlDj4A/Kiqdk0yAzh7Cf0DfK+q9vyHGclWwAuA3YA388BoaW99wz4TpqrmAnOb9cyeAN/1LkmStHzG9RrHJBsDKwF/ohkZ/GMbGp8HbLC4ZavqVuCOJM9qm/YYoevqwG/b6f162n8M7NXWsTnwtLb9AmC7JBu28x6Z5CntdY6rV9UZwDuAp3f9nJIkSVPReF7jCM3o3L5VtSjJicC3klwODNBcm7gk+wNHJ7kfOIfmdPJQH6c5VX0I8O2e9s8BX0ryc+DnNKfAqaqbk+wHnJzk4W3fQ4A7gP9NMq2t+51dP7AkSdJUlJoIT8zuKMmqVXVnO/1uYN2qelufy1qi5lT1QL/LkCRJk9h4RbYk86tq2O+6HtdrHEfBy5K8h6bu63nwqWhJkiSNoUkVHKvqK8BX+l2HJEnSishnVUuSJKmTSTXiOFnNmgUDXuIoSZImOUccJUmS1InBUZIkSZ0YHCVJktSJwVGSJEmdGBwlSZLUicFRkiRJnRgcJUmS1InBUZIkSZ0YHCVJktSJwVGSJEmdGBwlSZLUicFRkiRJnRgcJUmS1InBUZIkSZ0YHCVJktSJwVGSJEmdrNzvAlYEN910E4cddli/y5AkSZPYnDlz+l2CI46SJEnqxuAoSZKkTgyOkiRJ6sTgKEmSpE7GLDgmqSSf6nn/riSHjtX2lkaS65KsNUrrunM01iNJkjTRjeWI4z3Aq0YroEmSJKm/xjI43gfMBd4xdEaStZN8LclF7Wu7tv3yJGuk8ack+7Ttxyd5YZIvJFnQvm5OMqedf3C7nsuSHNaznW8mmZ/kyiQHDFfkSH2S3JnkQ0kuTXJBknXa9icmOb+t9YOjucMkSZImsrG+xvFIYO8kqw9p/zTw31X1TODVwBfa9nOB7YDNgGuA57Tt2wDnVdW/VtVMYBfgFuDYJC8CNgK2AmYCs5Js3y73uqqaBcwG3ppkzWFqHKnPI4ELqurpwI+B1/fU/rmq2gL43dLuEEmSpMlqTINjVd0OHA+8dcisHYEjkiwA5gGPSrIq8BNg+/b1OWCLJOsBf6mquwCSTAO+Crylqq4HXtS+LgEuBjamCZLQBMFLgQuA9Xvae43U52/A6e30fGBGO70dcHI7/eWRPnuSA5IMJBlYuHDhSN0kSZImjfF4csz/0AS6L/W0PQTYuqru7u2Y5MfAm4AnAO8FdgV2owmUg44Cvl5V3x9cDPhIVX1+yLp2oAmo21TVwiRnA9OWos+9VVXt9CIevK+KJaiquTSn6pk+ffoS+0uSJE10Y/51PFX1Z+BUYP+e5rOAtwy+STKz7XsDsBawUVVdA/wUeBfNqWKSvAlYrao+2rOuM4HXtSOWJFkvyWOB1WlGKhcm2RjYepjyuvQZ6lxgj3Z67w79JUmSpoTx+h7HT9EEwkFvBWa3N7NcBRzUM+9C4Jft9E+A9WgCJDQhcoueG2QOqqqzgJOA85NcDpwGrAZ8F1g5yc+Bj9Kcih6qS5+h3ga8qd3Weh36S5IkTQl54Gysxsr06dPrwAMP7HcZkiRpEpszZ864bCfJ/KqaPdw8nxwjSZKkTgyOkiRJ6sTgKEmSpE68xnEczJ49uwYGBvpdhiRJ0hJ5jaMkSZKWm8FRkiRJnRgcJUmS1InBUZIkSZ0YHCVJktSJwVGSJEmdGBwlSZLUicFRkiRJnRgcJUmS1InBUZIkSZ0YHCVJktSJwVGSJEmdGBwlSZLUicFRkiRJnRgcJUmS1InBUZIkSZ2s3O8CVgh/ng8npd9VSJKkyWyv6ncFjjhKkiSpG4OjJEmSOjE4SpIkqRODoyRJkjqZ8MExySuTVJKNl2P5TZdhuf2SHNFOH5Rkn2XZviRJ0lQx4YMjsCfw0/bnsnglMGxwTNLprvKqOqqqjl/G7UuSJE0JEzo4JlkVeDawP7BH27ZDktN7+hyRZL92+qNJrkpyWZJPJtkWeAXwiSQLkjw5ydlJ/ifJAPC2JC9PcmGSS5J8P8k6w9RxaJJ3tdOvT3JRkkuTfC3JI8Z8R0iSJE0AE/17HHcBvltVv0zypySzRuqYZE1gV2Djqqoka1TVrUnmAadX1WltP4CHVdXs9v2jga3bZf4V+Hfg3xZT09er6uh22Q/ShNrDl/+jSpIkTWwTesSR5vT0Ke30KSz+dPVtwN3AF5O8Cli4mL5f6Zl+PHBmksuBg4HNllDT5kl+0vbfe6T+SQ5IMpBk4OY7lrBGSZKkSWDCBsckjwGeD3whyXU0oW53YBEPrnsaQFXdB2wFnAbsDHx3Mau/q2f6cOCIqtoCOHBwfYtxLPDmtv9hI/WvqrlVNbuqZq+92hLWKEmSNAlM2OAI7AZ8uao2qKoZVbU+cC1NzZsmeXiSNYAXwN+vh1y9qs4A3gE8vV3PHcDiotvqwG/b6X071LUa8LskD6UZcZQkSVohTOTguCfwjSFtX6O5SeZU4Ir25yXtvNWA05NcRnMX9jvb9lOAg9ubX548zHYOBb6aZD5wS4e6/h9wIXAucHXnTyNJkjTJpar/D8ye6mY/KTXwwX5XIUmSJrW9xiezJZk/eBPxUBN5xFGSJEkTiMFRkiRJnRgcJUmS1MlE/wLwqeExs2CvgX5XIUmStFwccZQkSVInBkdJkiR1YnCUJElSJwZHSZIkdWJwlCRJUicGR0mSJHVicJQkSVInBkdJkiR1YnCUJElSJwZHSZIkdWJwlCRJUicGR0mSJHVicJQkSVInBkdJkiR1YnCUJElSJwZHSZIkdbJyvwtYMcwH0u8iJEnSpFb9LsARR0mSJHVjcJQkSVInBkdJkiR1YnCUJElSJ2MaHJO8N8mVSS5LsiDJs5ZxPTsk2bbn/bFJduuw3J090zsl+WWSDZalBkmSpBXdmN1VnWQbYGdgy6q6J8lawMOWcXU7AHcC5y1jLS8APgO8uKqu79A/QKrq/mXZniRJ0lQ0liOO6wK3VNU9AFV1S1XdBE2QS3JJksuTHJPk4W37dW3AJMnsJGcnmQEcBLyjHbV8Trv+7ZOcl+SaxY0+JtkeOBrYuap+3ba9M8kV7evtbduMJL9IcjxwBbB+koOTXNSOmB7Ws85vJpnfjqYeMJo7TZIkaaIay+B4Fk34+mWSzyZ5LkCSacCxwGuqaguaUc83jLSSqroOOAr476qaWVU/aWetCzybZlTzoyMs/nDgm8Arq+rqdvuzgH8BngVsDbw+yTPa/hsBn62qzYCntu+3AmYCs9oQCvC6qpoFzAbemmTNrjtFkiRpshqz4FhVdwKzgAOAm4GvJNmPJpBdW1W/bLseB2w/7EoW75tVdX9VXQWsM0Kfe2lOb+/f0/Zs4BtVdVdb49eBwVHM66vqgnb6Re3rEuBiYGOaIAlNWLwUuABYv6f975IckGQgycDNNy/Dp5MkSZpgxvTJMVW1CDgbODvJ5cC+NEFsJPfxQJidtoTV39MzPdJjWe4Hdgd+kOQ/q+rDS1jnXUPW+ZGq+nxvhyQ7ADsC21TVwiRnD1drVc0F5gLMnp3+f9W7JEnSchqzEcckT03SOxI3E7ge+AUwI8mGbfs/A+e009fRjFICvLpn2TuA1ZaljqpaCLwM2DvJ/sBPgFcmeUSSRwK7tm1DnQm8Lsmq7edZL8ljgdWBv7ShcWOa092SJElT3lhe47gqcFySq5JcBmwKHFpVd9NcY/jVdhTyfpprGAEOAz6dZABY1LOubwG7Drk5prOq+jPwEuAQ4PE011j+DLgQ+EJV/cMoaFWdBZwEnN/WeRpNeP0usHKSn9NcW3nB0GUlSZKmolQt+Sxqku2q6twltWl4s2enBgb6XYUkSZrcxufKtyTzq2r2cPO6jjge3rFNkiRJU9Rib45pv8R7W2DtJO/smfUoYKWxLEySJEkTy5Luqn4YzbWKK/Pgm1NuB5b4yD9JkiRNHYsNjlV1DnBOkmO7PKpPI5kFeJGjJEma3Lp+j+PDk8wFZvQuU1XPH4uiJEmSNPF0DY5fpfnKnC/w4K/JkSRJ0gqia3C8r6o+N6aVSJIkaULr+nU830ryxiTrJnnM4GtMK5MkSdKE0nXEcd/258E9bQU8aXTLkSRJ0kTVKThW1RPHuhBJkiRNbJ2CY5J9hmuvquNHtxxJkiRNVF1PVT+zZ3oa8ALgYsDgKEmStILoeqr6Lb3vk6wBnDIWBUmSJGli6npX9VB3AV73KEmStALpeo3jt2juogZYCdgEOHWsipIkSdLE0/Uax0/2TN8HXF9VN45BPZIkSZqgOp2qrqpzgKuB1YBHA38by6IkSZI08XQKjkl2B34G/BOwO3Bhkt3GsjBJkiRNLF1PVb8XeGZV/REgydrA94HTxqowSZIkTSxd76p+yGBobP1pKZaVJEnSFNB1xPG7Sc4ETm7fvwY4Y2xKmnpumn8Th+WwfpchSZImsTk1p98lLD44JtkQWKeqDk7yKuDZ7azzgRPHujhJkiRNHEsacfwf4D0AVfV14OsASbZo5718DGuTJEnSBLKk6xTXqarLhza2bTPGpCJJkiRNSEsKjmssZt4qo1iHJEmSJrglBceBJK8f2pjkX4H5y7rRJIuSLEhyRZKvJnlEkhlJrhih//uT7NhOn51kdjt9RpI1lrCt65KsNUz7K5K8e1k/gyRJ0opmSdc4vh34RpK9eSAozgYeBuy6HNv9a1XNBEhyInAQ7fWTw6mq943QvtOyFlBV84B5y7q8JEnSimaxI45V9Yeq2hY4DLiufR1WVdtU1e9HqYafABu20yslOTrJlUnOSrIKQJJjh3tSzeBoYjtaeXWSE5P8PMlpSR7R0/UtSS5OcnmSjdtl90tyRM/6P5PkvCTX9G4rycFJLkpyWdJ8p06SRyb5dpJL21HT14zSvpAkSZqwuj6r+kdVdXj7+uFobTzJysBLgcEbcDYCjqyqzYBbgVcvxeqeCny2qjYBbgfe2DPvlqraEvgc8K4Rll+X5uuGdgY+2tb3oramrYCZwKwk2wMvAW6qqqdX1ebAd5eiTkmSpEmpX09/WSXJAmAA+A3wxbb92qpa0E7PZ+nu3L6hqs5tp0/gge+chAdOgy9und+sqvur6ipgnbbtRe3rEuBiYGOaIHk58MIkH0vynKq6bejKkhyQZCDJwEIWLsXHkCRJmpi6PjlmtP39GsdBSQDu6WlaxNLduV2LeT+43kWM/Jl7t52enx+pqs8P7ZxkS2An4INJflBV73/QxqvmAnMBpmf60NokSZImnan0vOknJNmmnd4L+OkorPNM4HVJVgVIsl6SxyaZDiysqhOATwBbjsK2JEmSJrR+jTiOhV8Ab0pyDHAVzfWMy6WqzkqyCXB+OyJ6J/Bampt5PpHkfuBe4A3Luy1JkqSJLlWT/yxqkhnA6e2NKhPO9EyvAzmw32VIkqRJbE7NGZftJJlfVbOHmzeVTlVLkiRpDE2JU9VVdR0wIUcbJUmSpgpHHCVJktTJlBhxnOimz5rOnIHxuS5BkiRprDjiKEmSpE4MjpIkSerE4ChJkqRODI6SJEnqxOAoSZKkTgyOkiRJ6sTgKEmSpE4MjpIkSerE4ChJkqRODI6SJEnqxOAoSZKkTgyOkiRJ6sTgKEmSpE4MjpIkSerE4ChJkqRODI6SJEnqZOV+F7BCmD8fkn5XIUmSJrOqflfgiKMkSZK6MThKkiSpE4OjJEmSOjE4SpIkqZMpHxyT3NnvGiRJkqaCKR8cJUmSNDpWiOCYZNUkP0hycZLLk+zSts9IcnWSE5P8PMlpSR7RzntfkouSXJFkbtJ8n06Ss5N8LMnPkvwyyXP6+dkkSZLGywoRHIG7gV2rakvgecCnBoMg8FTgs1W1CXA78Ma2/YiqemZVbQ6sAuzcs76Vq2or4O3AnPH4AJIkSf22ogTHAB9OchnwfWA9YJ123g1VdW47fQLw7Hb6eUkuTHI58Hxgs571fb39OR+YMewGkwOSDCQZuHn0PockSVLfrChPjtkbWBuYVVX3JrkOmNbOG/o17JVkGvBZYHZV3ZDk0J7+APe0Pxcxwj6sqrnAXIDZSf+/6l2SJGk5rSgjjqsDf2xD4/OADXrmPSHJNu30XsBPeSAk3pJkVWC38StVkiRpYprSwTHJyjSjgycCs9vTzvsAV/d0+wXwpiQ/Bx4NfK6qbgWOBq4AzgQuGs+6JUmSJqLUBHhg9lhJ8nTg6PZGluHmzwBOb2+AGTOzkxoYyw1IkqSpb5wyW5L5VTV7uHlTdsQxyUHAycAh/a5FkiRpKpjSI44ThSOOkiRpuTniKEmSpMliRfk6nv6aNQsGHHOUJEmTmyOOkiRJ6sTgKEmSpE4MjpIkSerE4ChJkqRODI6SJEnqxOAoSZKkTgyOkiRJ6sTgKEmSpE4MjpIkSerE4ChJkqRODI6SJEnqxOAoSZKkTgyOkiRJ6sTgKEmSpE4MjpIkSerE4ChJkqROUlX9rmHKy/QUB/a7CkmSNJnVnPHJbEnmV9Xs4eY54ihJkqRODI6SJEnqxOAoSZKkTgyOkiRJ6mRCBcckdy5l/x2SnD5W9QzZ1vuT7Dge25IkSZqIVu53AZNFVb2v3zVIkiT104QacRzUjiSeneS0JFcnOTFJ2nkvadsuBl7Vs8xjknwzyWVJLkjytLb90CTHtOu7Jslbe5Z5bZKfJVmQ5PNJVmpfxya5IsnlSd7R9j02yW7t9PuSXNT2mTtYmyRJ0lQ2IYNj6xnA24FNgScB2yWZBhwNvByYBTyup/9hwCVV9TTgP4Hje+ZtDLwY2AqYk+ShSTYBXgNsV1UzgUXA3sBMYL2q2ryqtgC+NExtR1TVM6tqc2AVYOdR+cSSJEkT2EQOjj+rqhur6n5gATCDJgBeW1X/V803l5/Q0//ZwJcBquqHwJpJHtXO+3ZV3VNVtwB/BNYBXkATPi9KsqB9/yTgGuBJSQ5P8hLg9mFqe16SC5NcDjwf2GxohyQHJBlIMsDC5doPkiRJE8JEvsbxnp7pRSxfrcOtK8BxVfWeoZ2TPJ1mhPIgYHfgdT3zpgGfBWZX1Q1JDgWmDV1HVc0F5kL75BhJkqRJbiKPOA7namBGkie37/fsmfcTmlPNJNkBuKWqhhstHPQDYLckj22XeUySDZKsBTykqr4GHAJsOWS5wZB4S5JVgd2W4/NIkiRNGhN5xPEfVNXdSQ4Avp1kIU1YXK2dfShwTJLLgIXAvktY11VJDgHOSvIQ4F7gTcBfgS+1bQDvGbLcrUmOBq4Afg9cNCofTpIkaYJLc6mgxlKmpziw31VIkqTJrOaMT2ZLMr+qZg83b7KdqpYkSVKfGBwlSZLUicFRkiRJnUyqm2Mmq1nTZzEwZ6DfZUiSJC0XRxwlSZLUicFRkiRJnRgcJUmS1InBUZIkSZ0YHCVJktSJwVGSJEmdGBwlSZLUicFRkiRJnRgcJUmS1InBUZIkSZ0YHCVJktSJwVGSJEmdGBwlSZLUicFRkiRJnRgcJUmS1InBUZIkSZ2s3O8CVgTz50PS7yokSdJkVtXvChxxlCRJUkcGR0mSJHVicJQkSVInBkdJkiR1ssIExyR3LmX/HZKc3k6/Ism7x6YySZKkycG7qjuoqnnAvH7XIUmS1E8rzIjjoHYk8ewkpyW5OsmJSfNlOUle0rZdDLyqZ5n9khzRTr88yYVJLkny/STr9OmjSJIkjasVLji2ngG8HdgUeBKwXZJpwNHAy4FZwONGWPanwNZV9QzgFODfx7xaSZKkCWBFPVX9s6q6ESDJAmAGcCdwbVX9X9t+AnDAMMs+HvhKknWBhwHXDreBJAc8sPwTRrV4SZKkflhRRxzv6ZlexNIF6MOBI6pqC+BAYNpwnapqblXNrqrZsPayVypJkjRBrKjBcThXAzOSPLl9v+cI/VYHfttO7zvmVUmSJE0QBsdWVd1Nc2r52+3NMX8coeuhwFeTzAduGafyJEmS+i41EZ6YPcUlswsG+l2GJEmaxMYrsiWZ31xq948ccZQkSVInBkdJkiR1YnCUJElSJyvq9ziOq1mzYMBLHCVJ0iTniKMkSZI6MThKkiSpE4OjJEmSOjE4SpIkqRODoyRJkjoxOEqSJKkTg6MkSZI6MThKkiSpk9R4PTF7BZbkDuAX/a5DS7QWcEu/i1AnHqvJweM0OXicJo/xOlYbVNXaw83wyTHj4xdVNbvfRWjxkgx4nCYHj9Xk4HGaHDxOk8dEOFaeqpYkSVInBkdJkiR1YnAcH3P7XYA68ThNHh6rycHjNDl4nCaPvh8rb46RJElSJ444SpIkqROD4yhK8pIkv0jyqyTvHmb+w5N8pZ1/YZIZfShzhdfhOL0zyVVJLkvygyQb9KPOFd2SjlNPv1cnqSTeFdonXY5Vkt3bf1dXJjlpvGtUp//2PSHJj5Jc0v73b6d+1LmiS3JMkj8muWKE+UnymfY4XpZky/Gsz+A4SpKsBBwJvBTYFNgzyaZDuu0P/KWqNgT+G/jY+FapjsfpEmB2VT0NOA34+PhWqY7HiSSrAW8DLhzfCjWoy7FKshHwHmC7qtoMePt417mi6/hv6hDg1Kp6BrAH8NnxrVKtY4GXLGb+S4GN2tcBwOfGoaa/MziOnq2AX1XVNVX1N+AUYJchfXYBjmunTwNekCTjWKM6HKeq+lFVLWzfXgA8fpxrVLd/TwAfoPkfsLvHszg9SJdj9XrgyKr6C0BV/XGca1S341TAo9rp1YGbxrE+tarqx8CfF9NlF+D4alwArJFk3fGpzuA4mtYDbuh5f2PbNmyfqroPuA1Yc1yq06Aux6nX/sB3xrQiDWeJx6k9PbN+VX17PAvTP+jyb+opwFOSnJvkgiSLG03R2OhynA4FXpvkRuAM4C3jU5qW0tL+HRtVPjlGGkGS1wKzgef2uxY9WJKHAP8F7NfnUtTNyjSn1XagGcH/cZItqurWfhalf7AncGxVfSrJNsCXk2xeVff3uzBNHI44jp7fAuv3vH982zZsnyQr05wK+NO4VKdBXY4TSXYE3gu8oqruGafa9IAlHafVgM2Bs5NcB2wNzPMGmb7o8m/qRmBeVd1bVdcCv6QJkho/XY7T/sCpAFV1PjCN5tnImlg6/R0bKwbH0XMRsFGSJyZ5GM2FxfOG9JkH7NtO7wb8sPwizfG2xOOU5BnA52lCo9di9cdij1NV3VZVa1XVjKqaQXMt6iuqaqA/5a7Quvy375s0o40kWYvm1PU141ijuh2n3wAvAEiyCU1wvHlcq1QX84B92rurtwZuq6rfjdfGPVU9SqrqviRvBs4EVgKOqaork7wfGKiqecAXaYb+f0Vz4ese/at4xdTxOH0CWBX4anvv0m+q6hV9K3oF1PE4aQLoeKzOBF6U5CpgEXBwVXm2ZRx1PE7/Bhyd5B00N8rs5+DG+EtyMs3/aK3VXm86B3goQFUdRXP96U7Ar4CFwL+Ma33+TkiSJKkLT1VLkiSpE4OjJEmSOjE4SpIkqRODoyRJkjoxOEqSJKkTg6Mk9UmSSnJCz/uVk9yc5PSlXM8OS7NMkv2STF+abUgSGBwlqZ/uAjZPskr7/oUs5RMg2qdQLa39AIOjpKVmcJSk/joDeFk7vSdw8uCMJFslOT/JJUnOS/LUtn2/JPOS/BD4Qe/Kkjyz7f/kJLOSnJNkfpIzk6ybZDeaZ7CfmGRBT2iVpCUyOEpSf50C7JFkGvA04MKeeVcDz6mqZwDvAz7cM29LYLeqeu5gQ5JtgaOAXWgeH3d422cWcAzwoao6DRgA9q6qmVX117H7aJKmGh85KEl9VFWXJZlBM9p4xpDZqwPHJdmI5hFwD+2Z972q+nPP+02AucCLquqmJJsDmwPfax+duRIwbs+zlTQ1GRwlqf/mAZ+keT7tmj3tHwB+VFW7tuHy7J55dw1Zx++AacAzgJuAAFdW1TZjU7KkFZHBUZL67xjg1qq6PMkOPe2r88DNMvstYR23AvvTjDDeBZwHrJ1km6o6P8lDgadU1ZXAHcBqo1e+pBWF1zhKUp9V1Y1V9ZlhZn0c+EiSS+jwP/pV9QdgZ+BImpHH3YCPJbkUWABs23Y9FjjKm2MkLa1UVb9rkCRJ0iTgiKMkSZI6MThKkiSpE4OjJEmSOjE4SpIkqRODoyRJkjoxOEqSJKkTg6MkSZI6MThKkiSpk/8PDS59yYhIk80AAAAASUVORK5CYII="/>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0" name="Rounded Rectangle 19"/>
          <p:cNvSpPr/>
          <p:nvPr/>
        </p:nvSpPr>
        <p:spPr>
          <a:xfrm>
            <a:off x="155575" y="74276"/>
            <a:ext cx="2376264" cy="36004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Insights:</a:t>
            </a:r>
            <a:endParaRPr lang="en-IN" dirty="0"/>
          </a:p>
        </p:txBody>
      </p:sp>
      <p:sp>
        <p:nvSpPr>
          <p:cNvPr id="3" name="AutoShape 4" descr="data:image/png;base64,iVBORw0KGgoAAAANSUhEUgAAAYUAAAFHCAYAAABOA1D3AAAAOXRFWHRTb2Z0d2FyZQBNYXRwbG90bGliIHZlcnNpb24zLjUuMSwgaHR0cHM6Ly9tYXRwbG90bGliLm9yZy/YYfK9AAAACXBIWXMAAAsTAAALEwEAmpwYAAA8xElEQVR4nO3deZwU1bn/8c9XQFBBBVREhk1QZB/ZFAxK3OW6BKKIkihuyOLVxOiNGq9bTCRR48/EoBJcccG4EE2uuIOgBFAMIIuKCwqoCCgICsjy/P44NU0xzNIzPTM13fO8X695TdfW/VQv9VSdc+ocmRnOOeccwC5JB+Ccc6768KTgnHMuxZOCc865FE8KzjnnUjwpOOecS/Gk4JxzLsWTQhlJmiLpwqTjcDWHpAcl3ZzB9i0krZdUK5puImmqpHWSblfwgKRvJM2quMirjqShkt5IOo5ckJNJQdISSRuiH8KK6EdVP+m4CkjqJ2lZGuv1kvS8pDWSvpY0S9J5VRBfiYlP0sGSnpW0MorrRUntCq3zS0lfSvpW0v2S6kbz95P0uKTPJa2V9Kakwwpte7akTyV9J+kfkhqlGffhkl6OYlop6UlJTWPLJekPklZHf3+QpHT2SVKnaN4qSdXm5p7oYLg1+q6vl/RJdIA/uGAdM/vMzOqb2dZo1jBgFbCnmf0K+BFwHJBnZr2qfi+qF0kdJb0UfQ/WSJotqX/ScZWFpBskPVKebXMyKUROMbP6QDegB3Bt4RUk1a7yqNIkqTfwGvA60BZoDIwATkoyrsjewHNAO6AJMAt4tmChpBOAq4BjgJbAgcCN0eL6wFtAd6AR8BDwfwVJW1JH4F7g59Fzfw+MSTOuhsBYoFX0uuuAB2LLhwE/AboCXYBTgIvT2SdgM/B34II0Y6lK/46+63sBxwIbgNmSOhWzfktgoW2/c7UlsMTMvivrC1fn31AG/gm8DOwP7AdcCnybaERVycxy7g9YAhwbm74V+Ff02IBRwGLgk2jeRcCHwNeEA8MBsW2PA94D1gJ3EQ7SF0bLbgAeia3bKnr+2tF0I8JB6XPgG+AfwB6EH+02YH30d0AR+/AG8NdS9rPIuAvHEc2bEot7aPT8t0VxfQKcFC37HbAV2BjFdlca73ej6PUaR9OPAb+PLT8G+LKE7b8FukePfw88FlvWBvgBaFCO70E3YF1sejowLDZ9ATAjnX2KzW8bfjalvvadwNJo32YDfWPLbiAkmIcJiWsB0CO2/FDgnWjZE8AE4OZiXmco8EYR8/8FPFX4+wA8SEhwP0Sf78XRZ701mr4x2uZkYA6wJnrfuhT6ff0amAdsip738Gi9NcBcoF+h795vgTejfXoJ2Ce2/EexbZcCQ6P5daPv6GfACuAeYLcS3oc3Cb/RtYTf7DHRsjOA2YXWvxx4tojn2Sd6r/Yu4bMt6b3pBvwn2s8no8/v5mhZP2AZ8D/AV8AXhJOU/sAHhN/xNbHn2oVwcvURsDr6zjQq9JmeG70/q4DfRMtOjD7fzdFnOrdMv5uy/tCy4Y9YUgCaE350v42mjXAW0AjYDTg6ekO7RV/CvwBTY1+QdcDpQB3gl8AW0k8K/xd9KRpG2x8V/3KUEP/uhB/pj0tYp6S4d4gj9sOMJ4XNhKRSi3AF8jmgwuum+X7/BPgiNj0XOLOIH1rjIrbNJxyU9oqmnwV+XWid9URJo4zfg18QO+gTDhaHxaZ7EEsaJe1TbH66SeFnhKu72sCvgC+BerHvzUbCwaAWcEtBnMCuwKfRd61O9N3bTNmTwvnAimK+lw/Gn6/wcxCS0lfAYVF85xJ+U3Vjv685hN/WbkAzwkGrP+FAdlw0vW/s+/QRcHC0/hRgdLSs4IrurGh/GwP50bI7CCc7jYAGhDP4W0p4H7bE3rczo8+7EeH38TXQPrb+f4CfFvE8Ipww/iv6DjQptLzY9yb22V0WxTCQcHCOJ4UtwHXR8ouAlYSTqAZAR8IJY+to/cuAGUBe9Pz3Ao8X+kz/Fr2nXQkJun1Rx6Yy/W7Ks1F1/4s+pPWETP4pofhht2iZAUfH1r0P+GNsuj7hR9gKOIcdDyoiZPpSkwLQlHA10LCI+PpRclJoFj3PISWsU1LcqThiy6ewY1L4MLZs92j9/Quvm8Z7nQcsB86KzfsIODE2XSd6/laFtt0TeBe4OjbvVWB4ofWWEzvzTDOuLoQDQfwMfWv8PQUOiuJSafsUW5ZWUihiu2+ArrHvzSuxZR2ADdHjI4kl6GjedMqeFE4ENhf+XkbTD1JyUrib6CQqNu99tp/ULAHOjy37NTC+0PovAufGvk/XxpaNBF6IHl8NTCwifgHfAW1i83oTXd0X8z4Uft9mAT+P7dPvoscdo8+jbgnf6bui7/E2YCpwUGnvTfTZLS8UwxvsmBQ2ALWi6QbR5xI/UZkN/CR6vIjoaieabkr4jdeOfaZ5hfZ3cOw7Vq6kkMt1Cj8xs73NrKWZjTSzDbFlS2OPDyAkDgDMbD3hLKdZtGxpbJkV2rYkzYGvzeybcsT+DeHL2LSEdUqKOx1fxrb9PnpYpsp4SfsSigLGmNnjsUXrCQf8AgWP18W23Y1w5jfDzG4pYduC7deRJkltgUnAZWY2rZS41kefa2n7VCaSrpC0KKpMX0Mo798ntsqXscffA/Wi8vkDgOXxmIh9zmXQjJAUy6Ml8KuoknVNFH/zKLYCSwutf0ah9X/Ejt/fwvtb8F1rTjj4FrYv4WRlduw5X4jmF6eo960g5oeAs6OGBT8H/m5mm4p6EjNbZmaXmFmbaN++IxT1Fexrce9NUZ9d4ePFatte4V9wTFoRW76B7e9NS2Bi7HUWEU5smsTWL+59LbdcTgoliX9onxPefAAk7UG4hF1OKPNrHlum+DThy7J7bHr/2OOlQCNJe5fy+jsvDAfpfwM/LWG1kuIuqDAsLrbSlBhf9HoNCQfP58zsd4UWLyBczhboSijKWB1tW5dQv7KM7RW9RW4r6UDCpfMH6QQuqSXwCuFsbnwacS1Ic5/SJqkvodx4EOFKcW9CUYbS2PwLoFlBq6hIi3KEMQCYVupaRVtKOKveO/a3e6EkWfjAN77Q+nuY2eg0X6tNEfNXEQ6QHWPPuZeFCvXiFPW+fQ5gZjMIRTl9gbOBwt+NIpnZUuCvQEGlfUnvTVGfXXPKbymhri/+WvXMbHk6oZf3RWtqUoh7HDhPUn50sPo9MNPMlhDqBDpKGhidxV3KjgfXOcCRCu3A9yJcCgNgZl8QzlbHSGooqY6kI6PFK4DG0TbF+R9gqKQrJTUGkNRV0oTS4jazlYTk8DNJtSSdT9E/vOKsILQYKpKkPQnFA2+a2VVFrPIwcIGkDlFSvJZQZIGkOsBThB/8uWa2rdC2jwKnSOobJbqbgGfMbF20/YOSHiwmrmaEFlt3mdk9xcR1uaRmkg4glPUXxFXiPkXNWesRyo2RVC9634vSgFB2vBKoLek6dr76Kc6/o20vjb4zA4G0molGn3VrSX8hFFXcWMomxfkbMFzSYdF+7yHpvyQ1KGb9Rwif2QlRDPUUml3npfFajwLHShokqbakxpLyo+/F34A7JO0X7V+zqGVbcfZj+/t2BtAeeD62/GFCsdBmMyvynobot3qjpLaSdpG0D6F+ZkYa782/CWfyl0T7chppfnbFuAf4XXSig6R9o+dMxwqglaQyH+NrfFIws1eA/wWeJmT6NsDgaNkqQsuF0YSimYMILRwKtn2ZUJE8j1AW+K9CT/9zQhnge4TKqV9E271HOKh/HF0aHlBoO8xsOqEy+ehova8JzS2fLy3uyEXAlVHcHQnl0um6Ezhd4WamPxexfADQk5CU1sf+WkSxvQD8EZhMaBnxKXB9tG0fQuuN44E1sW37RtsuAIYTDhZfEQ6wI2Ov3ZzYZ1DIhYRkdkM8rtjyewlFVu8C8wlJ/9509olwVbaB7VcWGwhlyUV5kVDU8UG07xtJs9jRzH4gVFAOJRT/nAk8U8pmvaP9/JZQfr8n0NPM3k3nNYuI4W3C9+cuQlHmh1E8xa2/FDgNuIaQCJcSvnulHl/M7DNCBfWvCPs7h+1Xc7+OXnuGpG8JV4DtiniaAjMJv9FVhFZ0pxdcnUbGE874S2q//wOhvP4Vwvs5n1CBOzSKt9j3JvbZXUCoz/wZ4ZhQZDFVGu4kVLS/JGkdITEdVvImKU9G/1dLeqcsL1rQ2sS5ak/SroSWTV3MbHPS8bjsolCP9RXQzcwWV9FrzgTuMbMHquL1KkKNv1Jw2cPMfjCz9p4QXDmNAN6qzIQg6ShJ+0fFR+cSWsG9UFmvVxly8W5E55zbgaQlhIr+n1TyS7Uj3GS2B/AxoQjri0p+zQrlxUfOOedSvPjIOedciicF55xzKVldp7DPPvtYq1atkg7DOeeyyuzZs1eZWZF3h2d1UmjVqhVvv/120mE451xWkVRs1ylefOSccy7Fk4JzzrkUTwrOOedSsrpOoSibN29m2bJlbNy4MelQXDVSr1498vLyqFOnTtKhOFet5VxSWLZsGQ0aNKBVq1bs2IOtq6nMjNWrV7Ns2TJat26ddDjOVWs5V3y0ceNGGjdu7AnBpUiicePGfvXoXBpyLikAnhDcTvw74Vx6cjIpJK1WrVrk5+fTqVMnzjjjDL7//vvSNypGv379ynUvxpo1axgzZkyxy7/88ksGDx5MmzZt6N69O/379+eDD9Ia3CxtU6ZMYfr0oodxePTRR+nSpQudO3emT58+zJ07N7XshRdeoF27drRt25bRo7cP3jVkyBDatWtHp06dOP/889m8OXSWamZceumltG3bli5duvDOO2XqPt45F5NzdQqFVfQJYjr9B+62227MmTMHCAeye+65h8svvzy1fMuWLdSuXblvfUFSGDly5E7LzIwBAwZw7rnnMmFCGMht7ty5rFixgoMPPrjCYpgyZQr169enT58+Oy1r3bo1r7/+Og0bNmTSpEkMGzaMmTNnsnXrVkaNGsXLL79MXl4ePXv25NRTT6VDhw4MGTKERx4J46OcffbZjBs3jhEjRjBp0iQWL17M4sWLmTlzJiNGjGDmzJkVth8VSTdmxxWLXe8dZdZUfqVQyfr27cuHH37IlClT6Nu3b+oAt3HjRs477zw6d+7MoYceyuTJkwHYsGEDgwcPpn379gwYMIANGzaknqt+/e3D0z711FMMHToUgBUrVjBgwAC6du1K165dmT59OldddRUfffQR+fn5XHnllTvENHnyZOrUqcPw4cNT87p27Urfvn0xM6688ko6depE586deeKJJ4BwgD/55JNT619yySU8+OCDQLiz/Prrr6dbt2507tyZ9957jyVLlnDPPfdwxx13kJ+fz7RpOw4X3KdPHxo2bAjA4YcfzrJlywCYNWsWbdu25cADD2TXXXdl8ODBPPvsswD0798fSUiiV69eqW2effZZzjnnHCRx+OGHs2bNGr74Iqt6K3au2sj5K4UkbdmyhUmTJnHiiScC8M477zB//nxat27N7bffjiTeffdd3nvvPY4//ng++OAD7r77bnbffXcWLVrEvHnz6NatW6mvc+mll3LUUUcxceJEtm7dyvr16xk9ejTz589PXbHEzZ8/n+7duxf5XM888wxz5sxh7ty5rFq1ip49e3LkkUcWuW7cPvvswzvvvMOYMWO47bbbGDduHMOHD6d+/fpcccUVJW573333cdJJJwGwfPlymjffPtZ5Xl7eTmf9mzdvZvz48dx5553FbrN8+XKaNm1aatzOuR35lUIl2LBhA/n5+fTo0YMWLVpwwQUXANCrV69Uk8g33niDn/3sZwAccsghtGzZkg8++ICpU6em5nfp0oUuXbqU+nqvvfYaI0aMAEJ9xl577VXu2N944w3OOussatWqRZMmTTjqqKN46623St1u4MCBAHTv3p0lS5ak/XqTJ0/mvvvu4w9/+EPa24wcOZIjjzySvn37pr2Ncy49fqVQCeJ1CnF77LFHRs8bb0GTSfPKjh078tRTT5Vpm9q1a7Nt27ZiX79u3bpASEpbtmxJ6znnzZvHhRdeyKRJk2jcuDEAzZo1Y+nS7WPcL1u2jGbNmqWmb7zxRlauXMm9996bmlfaNs659PmVQkL69u3Lo48+CsAHH3zAZ599Rrt27TjyyCN57LHHgFDMM2/evNQ2TZo0YdGiRWzbto2JEyem5h9zzDHcfffdAGzdupW1a9fSoEED1q1bV+RrH3300WzatImxY8em5s2bN49p06bRt29fnnjiCbZu3crKlSuZOnUqvXr1omXLlixcuJBNmzaxZs0aXn311VL3saQYPvvsMwYOHMj48eN3qNzu2bMnixcv5pNPPuGHH35gwoQJnHrqqQCMGzeOF198kccff5xddtn+1T311FN5+OGHMTNmzJjBXnvt5UVHzpWTJ4WEjBw5km3bttG5c2fOPPNMHnzwQerWrcuIESNYv3497du357rrrtuh7H/06NGcfPLJ9OnTZ4eD3p133snkyZPp3Lkz3bt3Z+HChTRu3JgjjjiCTp067VTRLImJEyfyyiuv0KZNGzp27MjVV1/N/vvvz4ABA+jSpQtdu3bl6KOP5o9//CP7778/zZs3Z9CgQXTq1IlBgwZx6KGHlrqPp5xyChMnTiyyovmmm25i9erVjBw5MlXUBuGK5K677uKEE06gffv2DBo0iI4dOwIwfPhwVqxYQe/evcnPz+emm24CQgX0gQceSNu2bbnoootKbIrrnCtZVo/R3KNHDyvchn/RokW0b98+oYhcdVYdvhveJNVVB5Jmm1mPopb5lYJzzrkUTwrOOedSamzro7c/z45hPHscUOQVnnPOVQq/UnDOOZdSaUlBUnNJkyUtlLRA0mXR/EaSXpa0OPrfMJovSX+W9KGkeZJKv5XXOedcharMK4UtwK/MrANwODBKUgfgKuBVMzsIeDWaBjgJOCj6GwbcXYmxOeecK0Kl1SmY2RfAF9HjdZIWAc2A04B+0WoPAVOAX0fzH7bQRnaGpL0lNY2eJ6sc1vww2hzSJvSGWqs2/U/vz9nDzmaXXXZh4dyFPP/U81zx2yv4YdMP/OKcX7Dm6zUMvWQo++6/L7dcdQu1a9fm/ufup95u9ZLeFedcDVMlFc2SWgGHAjOBJrED/ZdAk+hxM2BpbLNl0bwdkoKkYYQrCVq0aJHOixc5u7zVt28vL70foLr16vLYy+Gu5K9Xfc21o67lu/XfcfEVF9Ohawc6dO0AwPvz3wdIrXvLr29h6CVD6f/T/mnFYmaY2Q539zrnXCYq/WgiqT7wNPALM/s2viy6KijTXTJmNtbMephZj3333bcCI60cjfZpxDV/vIYnH3gSM2P29Nn88pxf8vWqr7nu0utYOHchZx93Ns+Mf4ZX/vUK9956L9deci0A4+8eT8+ePenSpQvXX389AEuWLKFdu3acc845dOrUiaVLl3LrrbcWuV779u256KKL6NixI8cff3yqG+4PP/yQY489lq5du9KtWzc++ugjgCKfxzlXs1RqUpBUh5AQHjWzZ6LZKyQ1jZY3Bb6K5i8Hmsc2z4vmZb28lnls3baVr1d9nZrXaJ9GXHvrtRza61Aee/kxBv58IH2P68ul117KzXfdzIzXZ/DZJ58xa9Ys5syZw+zZs5k6dSoAixcvZuTIkSxYsID333+fxYsXF7veqFGjWLBgAXvvvTdPP/00EAb+GTVqFHPnzmX69Ok0bdqUl156qdjncc7VHJVWfKTQped9wCIz+1Ns0XPAucDo6P+zsfmXSJoAHAaszcb6hIoy4/UZzHx9ZqqPofXr17N48WJatGhBy5YtOfzwwwF46aWXeOmll4pcr3Xr1uTn5wPbu7Ret24dy5cvZ8CAAQDUq1evxOdJZywF51zuqMw6hSOAnwPvSpoTzbuGkAz+LukC4FNgULTseaA/8CHwPXBeJcZWpZZ9uoxau9Si0T6NWLJ4SVrbmBlDLxnK73/9+x3mL1myZIcuuM2Mq6++mosvvnin9Qq6s4bQpXV8FLeiXq+o53HO1SyVVnxkZm+Ymcysi5nlR3/Pm9lqMzvGzA4ys2PN7OtofTOzUWbWxsw6m1l23HJcim9Wf8Poq0Zzxnln7DAeQml69+vNc088x/r164EwuthXX32103onnHAC999/f6nrFWjQoAF5eXn84x//AGDTpk18//33ZX4e51xuqrHdXFSmTRs3cfZxZ6eapJ50+kkMGTakTM9x+FGH88niT+jduzcQxmd+5JFHqFWr1g7rHX/88SxatKjU9eLGjx/PxRdfzHXXXUedOnV48skni32e/fbbr0xxO+eyW43tOtv7Pqp5vOvs9HnX2bnNu852zjmXFk8KzjnnUjwpOOecS/Gk4JxzLsWTgnPOuRRPCs4551I8KVSCw5ofxtnHnc2ZR5/JVcOuYuOGjeV+rn79+lG42W061qxZw5gxY4pd/uWXXzJ48GDatGlD9+7d6d+/Px988EG54yzKlClTmD59epHLHn30Ubp06ULnzp3p06cPc+fOTS174YUXaNeuHW3btmX06NGp+UOGDKFdu3Z06tSJ888/n82bNwPw3nvv0bt3b+rWrcttt91WofvgXE2T8zevVXS78LcuKlvX2ddeci1PP/w0Qy7efvPali1bqF27ct/6gqQwcuTInZaZGQMGDODcc89lwoQJAMydO5cVK1Zw8MEHV1gMU6ZMoX79+vTp02enZa1bt+b111+nYcOGTJo0iWHDhjFz5ky2bt3KqFGjePnll8nLy6Nnz56ceuqpdOjQgSFDhvDII48AcPbZZzNu3DhGjBhBo0aN+POf/5y6S9s5V35+pVDJDu11KEuXLGX29NlcNOAiLh96OWf2O5NNGzdx4y9vZPAxgxly/BDefjNcDWzcsJFrRlzDGUedwZUXXLlDf0X169dPPX7qqacYOnQoACtWrGDAgAF07dqVrl27Mn36dK666io++ugj8vPzufLKK3eIafLkydSpU4fhw4en5nXt2pW+fftiZlx55ZV06tSJzp0788QTTwDhAH/yySen1r/kkkt48MEHAWjVqhXXX3893bp1o3Pnzrz33nssWbKEe+65hzvuuIP8/HymTZu2Qwx9+vShYcOGABx++OEsW7YMgFmzZtG2bVsOPPBAdt11VwYPHsyzz4Y+E/v3748kJNGrV6/UNvvttx89e/akTp065fuQnHMpOX+lkKQtW7YwffJ0evcLXUe89+57THhtAs1aNOORex5BEhNencCSD5dwyVmX8PS0p3n64aept1s9nnz9SRYvXMzPT/x5qa9z6aWXctRRRzFx4kS2bt3K+vXrGT16NPPnz2fOnDk7rT9//ny6d+9e5HM988wzzJkzh7lz57Jq1Sp69uyZVk+p++yzD++88w5jxozhtttuY9y4cQwfPpz69etzxRVXlLjtfffdx0knnQSEPpeaN9/eg3peXh4zZ87cYf3Nmzczfvx47rzzzlLjcs6VjV8pVIKCvo/OOekc9m+2P6eddRoAHfM70qxFMwDmvjWXkwaGA2Grtq1omteUzz7+jP/M/E9q/kEdDqJLly6lvt5rr73GiBEjgNAb6l577VXu2N944w3OOussatWqRZMmTTjqqKN4663Si8wGDhwIbO+iO12TJ0/mvvvu4w9/+EPa24wcOZIjjzySvn37pr2Ncy49fqVQCeJ1CnG77b5bRs8b72V148byV1537NiRp556qkzb1K5dm23bthX7+gXddNeqVYstW7ak9Zzz5s3jwgsvZNKkSTRu3BiAZs2asXTp9lFZly1bRrNmzVLTN954IytXruTee+8tU/zOufT4lUJC8nvl88LEFwD49KNP+XL5l7Rs05JDDzuUF//xIgAfvvch8+bNS23TpEkTFi1axLZt25g4cWJq/jHHHMPdd98NwNatW1m7di0NGjRg3bp1Rb720UcfzaZNmxg7dmxq3rx585g2bRp9+/bliSeeYOvWraxcuZKpU6fSq1cvWrZsycKFC9m0aRNr1qzh1VdfLXUfS4rhs88+Y+DAgYwfP36Hyu2ePXuyePFiPvnkE3744QcmTJjAqaeeCsC4ceN48cUXefzxx31caucqif+yEnL6uaezbds2Bh8zmGtGXMP1d1zPrnV35afn/JTvv/ueM446g3tvu3eHsv/Ro0dz8skn06dPH5o2bZqaf+eddzJ58mQ6d+5M9+7dWbhwIY0bN+aII46gU6dOO1U0S2LixIm88sortGnTho4dO3L11Vez//77M2DAALp06ULXrl05+uij+eMf/8j+++9P8+bNGTRoEJ06dWLQoEGpEdpKcsoppzBx4sQiK5pvuukmVq9ezciRI8nPz6dHj9BhY+3atbnrrrs44YQTaN++PYMGDaJjx44ADB8+nBUrVtC7d2/y8/O56aabgNC8Ni8vjz/96U/cfPPN5OXl8e233+KcKzvvOrua866zK453nZ0+7zo7t3nX2c4559LiScE551yKJwXnnHMpOZkUsrmexFUO/044l56cSwr16tVj9erVfhBwKWbG6tWrqVevXtKhOFft5dzNa3l5eSxbtoyVK1eWuN6qNauqKKLMLFq7KOkQckK9evXIy8tLOgznqr2cSwp16tShdevWpa7X4cYOVRBN5rxpoHOuKuVc8ZFzzrny86TgnHMuxZOCc865FE8KzjnnUjwpOOecS/Gk4JxzLsWTgnPOuRRPCs4551I8KTjnnEvxpOCccy7Fk4JzzrkUTwrOOedSPCk455xL8aTgnHMuxZOCc865lEpLCpLul/SVpPmxeTdIWi5pTvTXP7bsakkfSnpf0gmVFZdzzrniVeaVwoPAiUXMv8PM8qO/5wEkdQAGAx2jbcZIqlWJsTnnnCtCpSUFM5sKfJ3m6qcBE8xsk5l9AnwI9Kqs2JxzzhUtieE4L5F0DvA28Csz+wZoBsyIrbMsmrcTScOAYQAtWrSo5FCdcyXRjUo6hLT4sLbpK/VKQdIR6cxL091AGyAf+AK4vaxPYGZjzayHmfXYd999yxmGc865oqRTfPSXNOeVysxWmNlWM9sG/I3tRUTLgeaxVfOiec4556pQscVHknoDfYB9JV0eW7QnUK5KYElNzeyLaHIAUNAy6TngMUl/Ag4ADgJmlec1nHPOlV9JdQq7AvWjdRrE5n8LnF7aE0t6HOgH7CNpGXA90E9SPmDAEuBiADNbIOnvwEJgCzDKzLaWcV+cc85lqNikYGavA69LetDMPi3rE5vZWUXMvq+E9X8H/K6sr+Occ67ipNP6qK6ksUCr+PpmdnRlBeWccy4Z6SSFJ4F7gHGAF+k451wOSycpbDGzuys9Euecc4lLp0nqPyWNlNRUUqOCv0qPzDnnXJVL50rh3Oj/lbF5BhxY8eE455xLUqlJwcxaV0UgzjnnkldqUoj6KdqJmT1c8eE455xLUjrFRz1jj+sBxwDvAJ4UnHMux6RTfPTf8WlJewMTKisg55xzySnPeArfAV7P4JxzOSidOoV/ElobQegIrz3w98oMyjnnXDLSqVO4LfZ4C/CpmS2rpHicc84lqNTio6hjvPcIPaU2BH6o7KCcc84lI52R1wYRxjY4AxgEzJRUatfZzjnnsk86xUe/AXqa2VcAkvYFXgGeqszAnHPOVb10Wh/tUpAQIqvT3M4551yWSedK4QVJLwKPR9NnApMqLyTnnHNJSefmtSslDQR+FM0aa2YTKzcs55xzSSg2KUhqCzQxszfN7BngmWj+jyS1MbOPqipI55xzVaOkuoH/B3xbxPy10TLnnHM5pqSk0MTM3i08M5rXqtIics45l5iSksLeJSzbrYLjcM45Vw2UlBTelnRR4ZmSLgRmV15IzjnnklJS66NfABMlDWF7EugB7AoMqOS4nHPOJaDYpGBmK4A+kn4MdIpm/5+ZvVYlkTnnnKty6dynMBmYXAWxOOecS5h3V+Gccy7Fk4JzzrmUdLrO/kM685xzzmW/dK4Ujiti3kkVHYhzzrnkldT30QhgJNBG0rzYogbA9MoOzDnnXNUrqfXRY4Qusm8BrorNX2dmX1dqVM455xJRbPGRma01syXAncDXZvapmX0KbJF0WFUF6JxzruqkU6dwN7A+Nr0+mueccy7HpJMUZGZWMGFm20hvxDbnnHNZJp2D+8eSLmX71cFI4OPKC8m53GU3JB1Bmq5POgCXlHSuFIYDfYDlwDLgMGBYZQblnHMuGen0ffQVMLgKYnHOOZewUpOCpAcAKzzfzM6vlIicc84lJp06hX/FHtcjjKXweWkbSbofOBn4ysw6RfMaAU8QhvNcAgwys28kidD0tT/wPTDUzN5JfzfKzst2nXNuZ6XWKZjZ07G/R4FBhMF2SvMgcGKheVcBr5rZQcCrbL8p7iTgoOhvGN7k1TnnElGeXlIPAvYrbSUzmwoUvvP5NOCh6PFDwE9i8x+2YAawt6Sm5YjNOedcBtKpU1hHqFNQ9P9L4NflfL0mZvZF9PhLoEn0uBmwNLbesmjeFxQiaRhR66cWLVqUMwznnHNFSaf1UYPKeGEzM0k7VWCnsd1YYCxAjx49yry9c8654pXUS2q3kjYsZ0XwCklNzeyLqHjoq2j+cqB5bL28aJ5zzrkqVNKVwu3R/3qEiuW5hCKkLsDbQO9yvN5zwLnA6Oj/s7H5l0iaQLg5bm2smMk551wVKTYpmNmPASQ9A3Qzs3ej6U7ADaU9saTHgX7APpKWERpXjgb+LukC4FNCSyaA5wnNUT8kNEk9r3y745xzLhPp3KfQriAhAJjZfEntS9vIzM4qZtExRaxrwKg0YnHOOVeJ0kkK8ySNAx6JpocA80pY3znnXJZKJymcB4wALoump+I3lznnXE5Kp0nqRkl/BV4h3KfwvpltrvTInMtB2rkbsWopO6J0lSGdm9f6Ee4+XkJofdRc0rnRHcvOOedySDrFR7cDx5vZ+wCSDgYeB7pXZmDOOeeqXjp9H9UpSAgAZvYBUKfyQnLOOZeUdK4UZhfR+ujtygvJOedcUtJJCsMJ9xBcGk1PA8ZUWkTOOecSU2JSkFQLmGtmhwB/qpqQnHPOJaXEOgUz2wq8L8n7qHbOuRogneKjhsACSbOA7wpmmtmplRaVc865RKSTFP630qNwzjlXLZQ0nkI9QiVzW+Bd4D4z21JVgTnnnKt6JdUpPEQYR+Fd4CS2j6/gnHMuR5VUfNTBzDoDSLoPmFU1ITnnnEtKSVcKqU7vvNjIOedqhpKuFLpK+jZ6LGC3aFqEcXH2rPTonHPOVamShuOsVZWBOOecS146TVKdc65IdkPSEaTp+qQDyB7p9JLqnHOuhvCk4JxzLsWTgnPOuRRPCs4551I8KTjnnEupsa2PhCUdQlqyI0rnXK7wKwXnnHMpnhScc86leFJwzjmX4knBOedciicF55xzKZ4UnHPOpXhScM45l+JJwTnnXEqNvXnNOZc5vwk09/iVgnPOuRRPCs4551I8KTjnnEvxpOCccy7Fk4JzzrmURFofSVoCrAO2AlvMrIekRsATQCtgCTDIzL5JIj7nnKupkrxS+LGZ5ZtZj2j6KuBVMzsIeDWads45V4WqU/HRacBD0eOHgJ8kF4pzztVMSSUFA16SNFvSsGheEzP7Inr8JdCkqA0lDZP0tqS3V65cWRWxOudcjZHUHc0/MrPlkvYDXpb0XnyhmZmkIm9CNLOxwFiAHj16+I2KzjlXgRK5UjCz5dH/r4CJQC9ghaSmANH/r5KIzTnnarIqTwqS9pDUoOAxcDwwH3gOODda7Vzg2aqOzTnnarokio+aABMlFbz+Y2b2gqS3gL9LugD4FBiUQGzOOVejVXlSMLOPga5FzF8NHFPV8TjnnNvOu87OIbpRSYeQFrve2wc4V11Vp/sUnHPOJcyTgnPOuRRPCs4551I8KTjnnEvxpOCccy7Fk4JzzrkUTwrOOedSPCk455xL8ZvXnHMupqbfBOpXCs4551I8KTjnnEvxpOCccy7Fk4JzzrkUTwrOOedSPCk455xL8aTgnHMuxZOCc865FE8KzjnnUjwpOOecS/Gk4JxzLsX7PsohdkPSEaTp+qQDcM4Vx68UnHPOpXhScM45l+JJwTnnXIrXKbhqq6b3a+9cEjwpOOdcTE1vsOHFR84551I8KTjnnEvxpOCccy7Fk4JzzrkUr2h2zrkYkR2tySorSr9ScM45l+JXCq7aqulNA51Lgl8pOOecS/ErhRxS08tCnXOZ86Tgqi1Pcs5VPS8+cs45l+JJwTnnXEq1SwqSTpT0vqQPJV2VdDzOOVeTVKukIKkW8FfgJKADcJakDslG5ZxzNUe1SgpAL+BDM/vYzH4AJgCnJRyTc87VGNWt9VEzYGlsehlwWHwFScOAYdHkeknvV1Fs6dgHWFWRT6jkx5nJtX3Ktf2B3NunXNsfqH771LK4BdUtKZTKzMYCY5OOoyiS3jazHknHUZFybZ9ybX8g9/Yp1/YHsmufqlvx0XKgeWw6L5rnnHOuClS3pPAWcJCk1pJ2BQYDzyUck3PO1RjVqvjIzLZIugR4EagF3G9mCxIOqyyqZbFWhnJtn3JtfyD39inX9geyaJ9k5jfpO+ecC6pb8ZFzzrkEeVJwzjmX4knBOedciieFCiKpoaQuScfhagZJjYqY1zqJWFxu8YrmDEiaApxKaMU1G/gKeNPMLk8yroogqRvwI8JwAW+a2TsJh1Ru0b4Uthb41My2VHU8FUHSm8BJZvZtNN0B+LuZdUo2svKRtAewwcy2SToYOASYZGabEw6t3CS1BA4ys1ck7QbUNrN1ScdVGr9SyMxe0Y9yIPCwmR0GHJtwTBmTdB3wENCYcHv+A5KuTTaqjIwBZhCaBf4N+DfwJPC+pOOTDCwDvwf+Kam+pO6E/flZwjFlYipQT1Iz4CXg58CDiUaUAUkXAU8B90az8oB/JBZQGVSr+xSyUG1JTYFBwG+SDqYCDQG6mtlGAEmjgTnAzUkGlYHPgQsK7nmJzqpvAv4HeIZwEMoqZvZ/kuoQYm8ADDCzDxIOKxMys+8lXQCMMbM/SpqTdFAZGEXo4HMmgJktlrRfsiGlx5NCZm4i3Gj3ppm9JelAYHHCMVWEz4F6wMZoui7Z3d3IwfGbIM1soaRDzOxjVYOe0spC0l/YcQTQvYCPgEskYWaXJhNZxiSpN+GE5IJoXq0E48nUJjP7oeD7Jak2WTJyqyeFDJjZk4TL9oLpj4GfJhdRhVkLLJD0MuGLfBwwS9KfgWw88CyQdDehK3aAM4GFkuoC2VZm/Xah6dmJRFHxfgFcDUw0swXRCdbkZEPKyOuSrgF2k3QcMBL4Z8IxpcUrmjMQVYjdDTQxs05R66NTzSxbi1kAkHRuScvN7KGqiqUiRJV8IwkV5wBvEuoZNgK7m9n6pGLLRNQ/2MHR5PvZXCmbayTtQrjiOR4QoURhnGXBAdeTQgYkvQ5cCdxrZodG8+ZnawuQOD/gVG+S+hEaAywhHHSaA+ea2dTkoio7Sf+khGIVMzu1CsNxePFRpnY3s1mFyqWzsoljXFEHHElZd8ApIOkI4AbCwCKp77yZHZhUTBXgduB4M3sfUletjwPdE42q7G5LOoDKIOlddk52awnFfzeb2eqqjyo9nhQys0pSG6IPX9LpwBfJhlQhcuWAU+A+4JeE8vetCcdSUeoUfD4AZvZB1Bopq5jZ60nHUEkmEb5rj0XTg4HdgS8JTW1PSSas0nlSyMwoQtv3QyQtBz4hu9uKF8iJA07MWjOblHQQFextSeOAR6LpIexcCZ01JB0E3AJ0ILR8A7L6au5YM4vfNPmupHfMrJukan2M8KSQgai10bHR3Zi7ZMPdimnKqQMOMFnSrYR7EjYVzMzmu7SBEYSTkoKWYNMIlefZ6gHgeuAO4MfAeWT3zbW1JPUys1kAknqyvYlttS5i9ormcpD0MzN7RFKR3VmY2Z+qOqaKFDXVHMX21jrTgL+a2Q/JRVV+kopq2mhmdnSVB1OBosYA7QjFl1ndGEDSbDPrLuldM+scn5d0bOURJYH7gfqEerlvgQuBBcB/mdnfEwyvRH6lUD57RP8bJBpF5RkeJbZUcpN0GXBnciGVn5n9OOkYKlquNQYANkXNOBdHoy8uJxxQs5KZvQV0lrRXNL02trjaJgTwK4Vyk1QLuNTM7kg6lopWUPZZaN5/CprdZotcvqKTNBs4u3BjgCw/s14E7A38FtgTuNXMZiQZVyYk/RfQkR3rSG5KLqL0+JVCOZnZVklnEcpAc0K0P2cDrSU9F1vUAPg6magykstXdDnTGCA6wTrTzK4A1hPqE7KapHsIrY1+DIwDTgdmJRpUmvxKIQOS7gDqAE8A3xXMz9YKzKir39aEViBXxRatA+ZlcTfTjczs60LzWpvZJ0nFlClJ9wPb2LExQC0zOz+5qMpP0gwzOzzpOCqKpHlm1iX2vz6hK/C+ScdWGk8KGcjhCsyTCjfhlDTczO5JKqZMFDH2QHvgyWy+87yYxgBjzGxT8VtVX1HfVM0IfYnFT7CeSSyoDEiaZWa9JM0gdK2/GlhgZm0TDq1UXnyUgVyswIz8r6RNZvYagKT/IVwGZ2VSYPvYA/9FaK3zMOHMOmuZ2SZJdwGvEq4Y3s/W1mGReoQDZ/yEygjNiLPRPyXtDdwKvEPYl78lGlGa/EohA1HLguuBI6NZrwM3FWppkHUk7QP8i9Cv04mEUbDOyuaDjqSfEMZPaAD8NMvHHiioxLyH0G22CMV+F+fgTXpZJ2pFdbiZTY+m6wL1suW44EkhA5KeBuYTmgZCGC2qq5kNTC6qihENCPIKoWuI87Ohd8fCihh74BjCQXQJZGUX4CmS3gNONrMPo+k2wP+Z2SHJRlY+udbjcDa21ivgSSEDkuaYWX5p87KFpHWEg6ii/7sS7r40Ql3JngmGV2a51gV4nKS3zKxnbFrArPi8bJJrPQ5Luo0w7Osz2XZC5XUKmdkg6Udm9gakeuPckHBM5WZmOdV008weipo7PmxmWV2HUEBSwVXo25KeJ9wIZcAZwFuJBZa5XOtx+GLgcmCrpA1EJ1rZcGLlSSEzI4CHoroFEdryD000ogoQJbc5ZvZd1HlXN+D/mdlnCYdWZtH9JC0l7ZrNdSIx8d41VwBHRY9XErtJKgvlVI/D2XyC5cVHFUDSngAFTR6znaR5QFegC6Gb33HAIDM7qqTtqitJDwPtgefYsblj1t7RnGsUht8cC/QBviHqcdjMliQZVyYkncr2RihTzOxfScaTrmzuhTBxki6LEsI64E+S3pF0fNJxVYAtUTnoacBdZvZXsvuu4I8Iral2IexHwV/WknSwpFclzY+mu0i6Num4ysvMPjazY4F9gUPM7EdZnhBGA5cBC6O/yyTdkmxU6fErhQxImmtmXSWdAAwHrgXGF+43KNtElX4vAOcDfYGvgLkFvVdmq+iuUixLx2SOy8GK2brAT4FW7Dg6XrXvK6go0dV2vplti6ZrAf8xsy7JRlY6v1LITEGtWH9CZeaC2LxsdiZh3IHzzexLII9wE05WktRJ0n8I3RYvkDRbUsek48rQ7gV99cdkc8Xss4Qr0y2EIr6Cv2y2d+zxXkkFUVZe0ZyZ2ZJeItw4dLWkBoS7S7OamX0Z3YNxUDRrFTAxwZAyNRa43MwmQ6rb6b8Ryq+zVU5VzAJ5ZnZi0kFUoFuA/0Rd4YhQt3B1siGlx4uPMhDduZgPfGxmayQ1Iny55yUbWWYkXQQMAxqZWRuFoRLvMbNjEg6tXAqK+Uqbl02KqZgdYmafJhpYOUkaC/zFzN5NOpaKIqkpUHDfyKzoqrva8yuFzPRm56abWTkQTSGjgF7ATAAzWxzd4ZytPpb0v8D4aPpnwMcJxlMRzMx2GApWUuukgyorSe8SrnZqA+dJ+phQdFnQrr/al8EXRdKr0UnUc0XMq9Y8KWTmbqCrpK7ArwhNNx9me9vxbLXJzH4ouJFIUm127C4i25wP3Mj2ztWmRvOy2dNANzOLl7s/BWTbIDsnJx1ARZJUjzCOwj6SGrK9jnFPQi+w1Z4nhcxsMTOTVNB08z5JFyQdVAV4XdI1wG6SjgNGAv9MOKZMNMrmfo7iJB1CGM1rr9jdzRAOOll381q8uEtSN0JX4Aa8maXjklwM/AI4gNBvWIF1wF1JBFRWnhQys07S1YSO8PpGdQxZOfpVIVcBFwDvEr7kzxOugrLV/ZLyCN1ATAOmZnHZdTvC2fXe7Hh38zrgoiQCqgiSriN01VFwNfeApCezsEO86YSuR043s79E/W/9lNAJ42NJBpYur2jOgKT9CcNXvmVm0yS1APqZ2cMJh5YxSfsCmNnKpGOpCJJ2JVT69SMkuvpm1ijRoDIgqbeZ/TvpOCqKpPcJPQxvjKZ3I9TXtUs2srKR9A5wrJl9LelIYALw34QGKe3N7PQk40uHXylkINeabkY9bV4PXEJ0D4ukrYRWIVl5ExGApB8RbsLrSzjD/hfhiiGbLZU0ETgimp4GXGZmyxKMKROfE4q/NkbTdYHlyYVTbrVs+9CvZwJjzexp4GlJc5ILK31+81oGoqabTwH3RrOaAf9ILKDM/ZJwkOlpZo2iM+nDgCMk/TLZ0DIyBfgJoQlnPzMbaWaPJxpR5h4gtGw5IPr7ZzQvW60l3Fj4oKQHCOOUrJH0Z0l/Tji2sqgVNcyAMH7Ha7FlWXES7sVHGYgyfy9gZqyrgXeztTuI6K7f48xsVaH5+wIvZe2gIWFYxCMINxD1JNxg+G8z+98k48pEMfdeZPNYHjkx9oWk3xB6OFgFtCC0EDNJbYGHzOyIEp+gGsiKzFWN5VrTzTqFEwKEegVJWVuBHt1Y+DHQnNBlRx+yv0HAqujemIIrnrMIYxxnpWw56JfGzH4n6VWgKeFEquB4sAuhbqHa86SQmVxrulnSeANZOxZBlBDeI5S73w2clwNjK5wP/AW4g3AiMh04L9GIykHS381sUOwmth1k481rZjajiHlZMya4Fx9lIGqCegFwPOEmlReBcdk2/F6BqFK5qE7IRBh4PCvPriUdaWZTC807wszeTComF0hqamZfSGpZ1PJs7bYjm3lSyEDUxcBGM9saTdcC6prZ98lG5uIkvVO4O/Oi5mWDqD1/cczMfltlwVSQ6Hfzipn9OOlYnBcfZepV4FigoH/+3YCXyO7eN3OGpN6Ez2JfSZfHFu0J1EomqowVdSW3B+GKtTGQdUkhGjJ1m6S9zGxt0vHUdJ4UMlMvPmCLma2XtHuSAbkd7ArUJ3zP4yOtfQtU+5uIimJmtxc8jrpqv4xQlzABuL247bLAeuBdSS+z45CpOdE9STbxpJCZ7yR1K+ijRVJ3YEPCMbmImb1OaAzwoJl9Kmn3XCjai7povxwYAjxEaPb4TbJRZewZtndx4RLkSSEzvwCelPQ5oTJ2f8JdjK56OUDSJMJVQ4uoV9uLzWxkwnGVmaRbgYGEG/E658LQohCapEZdW7Qws/eTjqcm84rmDEXt9wv6Z3nfzDYnGY/bmaSZhOKi57J9PGNJ2wjjDWxhxyacBeMP7JlIYBmSdApwG7CrmbWWlA/cZGanJhtZzePdXGRA0ihgDzObb2bzgfqSsu7ssyYws6WFZm1NJJAMmdkuZrabmTUwsz1jfw2yNSFEbiD0DrAGwMzmAAcmF07N5UkhMxeZ2ZqCiahcN2u7L85hSyX1AUxSHUlXAIuSDsrtYHMRLY+yfrzzbORJITO1VNDHBan21rsmGI8r2nDCEKPNCD1v5kfTrvpYIOlswm/qIEl/Idyl7aqY1ylkIKr0a8n2XlIvBj4zsyuSi8q57BM15f4NoXcACL0D3FwwvoKrOt76KDO/BoYRzkQB5hFaILlqIBfv/s010ZjGw4G2hJH+epvZlmSjqtm8+CgDZrYNmEkYaq8XcDReVl2dfFfEH4S7f3+dVFBuBw8BPQgJ4SRCCySXIC8+KgdJBxO6Kj6L0G/6E8AVZlZkp14uebG7fy8gjKF7u5l9lWxULj7+SNT1/Kxs7JMql3jxUfkUdMN8spl9CJDlI5PlrBy9+zeXpO7rMbMtsXYbLiGeFMpnIDAYmCzpBUK/M/5trmZy9e7fHNNV0rfRYxHGJvmWLL8ZL5t58VEGoq6zTyMUIx0NPAxMNLOXEg3MAbl7969zlcmTQgWR1BA4AzjTzI5JOh7nnCsPTwrOOedSvEmqc865FE8KzjnnUjwpOAdI+o2kBZLmSZoj6bCkYyogqVXUL5Bzlc6bpLoaLxrL+WTCPQybJO1D9erYsBVwNvBYwnG4GsCvFJyDpsAqM9sEYGarzOxzSd0lvS5ptqQXJTUFkNQzdkVxq6T50fyhkv4h6WVJSyRdIulySf+RNCO6kQ5JbSS9ED3vNEmHRPMflPRnSdMlfSypYBzp0UDf6PX8JklXqTwpOAcvAc0lfSBpjKSjohH1/gKcbmbdgfuB30XrP0AYzjOfnQfr6US4Ya5ntP730Whv/wbOidYZC/x39LxXAGNi2zcFfkS4chkdzbsKmGZm+WZ2R0XttHNF8eIjV+OZ2XpJ3YG+wI8JfVndTDjAvxx1vVAL+ELS3kADM/t3tPljhAN4gclmtg5YJ2kt8M9o/rtAF0n1gT6Esb0Ltqkb2/4fUUeLCyU1qdg9da50nhScA8xsKzAFmCLpXcIgPAvMrHd8vSgplGRT7PG22PQ2wu9tF2BNdJVR2vbedYqrcl585Go8Se0kHRSblU/oAn3fqBKaaBjPjtHwq+tirZMGl+W1zOxb4BNJZ0TPK0ldS9lsHdCgLK/jXHl5UnAO6gMPSVooaR7QAbgOOB34g6S5wBxCsQ+E7rf/JmkOsAdQeGzh0gwBLoiedwGh/6ySzAO2SprrFc2usnk3F86VkaT6BT2uSroKaGpmlyUclnMVwusUnCu7/5J0NeH38ykwNNlwnKs4fqXgnHMuxesUnHPOpXhScM45l+JJwTnnXIonBeeccymeFJxzzqV4UnDOOZfy/wGtSAEvsqIjAAAAAABJRU5ErkJggg=="/>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Rectangle 5"/>
          <p:cNvSpPr/>
          <p:nvPr/>
        </p:nvSpPr>
        <p:spPr>
          <a:xfrm>
            <a:off x="460375" y="4653136"/>
            <a:ext cx="8135689" cy="1815882"/>
          </a:xfrm>
          <a:prstGeom prst="rect">
            <a:avLst/>
          </a:prstGeom>
        </p:spPr>
        <p:txBody>
          <a:bodyPr wrap="square">
            <a:spAutoFit/>
          </a:bodyPr>
          <a:lstStyle/>
          <a:p>
            <a:r>
              <a:rPr lang="en-IN" sz="1600" dirty="0">
                <a:latin typeface="Arial Narrow" pitchFamily="34" charset="0"/>
              </a:rPr>
              <a:t>A</a:t>
            </a:r>
            <a:r>
              <a:rPr lang="en-IN" sz="1600" dirty="0" smtClean="0">
                <a:latin typeface="Arial Narrow" pitchFamily="34" charset="0"/>
              </a:rPr>
              <a:t> line and </a:t>
            </a:r>
            <a:r>
              <a:rPr lang="en-IN" sz="1600" dirty="0" err="1" smtClean="0">
                <a:latin typeface="Arial Narrow" pitchFamily="34" charset="0"/>
              </a:rPr>
              <a:t>clustured</a:t>
            </a:r>
            <a:r>
              <a:rPr lang="en-IN" sz="1600" dirty="0" smtClean="0">
                <a:latin typeface="Arial Narrow" pitchFamily="34" charset="0"/>
              </a:rPr>
              <a:t> column chart </a:t>
            </a:r>
            <a:r>
              <a:rPr lang="en-IN" sz="1600" dirty="0">
                <a:latin typeface="Arial Narrow" pitchFamily="34" charset="0"/>
              </a:rPr>
              <a:t>is being created to visually compare the product count for 2020 and 2021 for each segment, with the difference between the two shown as a </a:t>
            </a:r>
            <a:r>
              <a:rPr lang="en-IN" sz="1600" dirty="0" smtClean="0">
                <a:latin typeface="Arial Narrow" pitchFamily="34" charset="0"/>
              </a:rPr>
              <a:t>line </a:t>
            </a:r>
            <a:r>
              <a:rPr lang="en-IN" sz="1600" dirty="0">
                <a:latin typeface="Arial Narrow" pitchFamily="34" charset="0"/>
              </a:rPr>
              <a:t>in the same plot. Based on the comparison of product count in the two years, it appears that there were more unique products in 2021 than in 2020.  The segment ‘Accessories’ had the highest increase </a:t>
            </a:r>
            <a:r>
              <a:rPr lang="en-IN" sz="1600" dirty="0" err="1">
                <a:latin typeface="Arial Narrow" pitchFamily="34" charset="0"/>
              </a:rPr>
              <a:t>i.e</a:t>
            </a:r>
            <a:r>
              <a:rPr lang="en-IN" sz="1600" dirty="0">
                <a:latin typeface="Arial Narrow" pitchFamily="34" charset="0"/>
              </a:rPr>
              <a:t> </a:t>
            </a:r>
            <a:r>
              <a:rPr lang="en-IN" sz="1600" dirty="0">
                <a:latin typeface="Arial Narrow" pitchFamily="34" charset="0"/>
                <a:cs typeface="Arial" pitchFamily="34" charset="0"/>
              </a:rPr>
              <a:t>49.28</a:t>
            </a:r>
            <a:r>
              <a:rPr lang="en-IN" sz="1600" dirty="0">
                <a:latin typeface="Arial Narrow" pitchFamily="34" charset="0"/>
              </a:rPr>
              <a:t>% from the year 2020.</a:t>
            </a:r>
          </a:p>
          <a:p>
            <a:r>
              <a:rPr lang="en-IN" sz="1600" dirty="0">
                <a:latin typeface="Arial Narrow" pitchFamily="34" charset="0"/>
              </a:rPr>
              <a:t> </a:t>
            </a:r>
          </a:p>
          <a:p>
            <a:r>
              <a:rPr lang="en-IN" sz="1600" dirty="0">
                <a:latin typeface="Arial Narrow" pitchFamily="34" charset="0"/>
              </a:rPr>
              <a:t>This could indicate that the company has made significant efforts to introduce new products and expand its product line, potentially </a:t>
            </a:r>
            <a:r>
              <a:rPr lang="en-IN" sz="1600" dirty="0" smtClean="0">
                <a:latin typeface="Arial Narrow" pitchFamily="34" charset="0"/>
              </a:rPr>
              <a:t>to </a:t>
            </a:r>
            <a:r>
              <a:rPr lang="en-IN" sz="1600" dirty="0">
                <a:latin typeface="Arial Narrow" pitchFamily="34" charset="0"/>
              </a:rPr>
              <a:t>stay </a:t>
            </a:r>
            <a:r>
              <a:rPr lang="en-IN" sz="1600" dirty="0" smtClean="0">
                <a:latin typeface="Arial Narrow" pitchFamily="34" charset="0"/>
              </a:rPr>
              <a:t>competitive</a:t>
            </a:r>
            <a:r>
              <a:rPr lang="en-IN" sz="1600" dirty="0" smtClean="0"/>
              <a:t>.</a:t>
            </a:r>
            <a:endParaRPr lang="en-IN" sz="1600" dirty="0"/>
          </a:p>
        </p:txBody>
      </p:sp>
      <p:sp>
        <p:nvSpPr>
          <p:cNvPr id="8" name="AutoShape 2" descr="data:image/png;base64,iVBORw0KGgoAAAANSUhEUgAAAlYAAAGrCAYAAAACQdlFAAAAOXRFWHRTb2Z0d2FyZQBNYXRwbG90bGliIHZlcnNpb24zLjUuMSwgaHR0cHM6Ly9tYXRwbG90bGliLm9yZy/YYfK9AAAACXBIWXMAAAsTAAALEwEAmpwYAABKb0lEQVR4nO3dd3wU1frH8c9D6EU6iJQEUBBCCRAQUYqiUkS8oCJYQVCKXOxXvEXFe1VQ8Yr6E1BUrIgX5VpBREGaShMDAlIkClykSe+E8/tjJmEJaYQJu0m+79drXzt7pj1zZnb22TNnZ805h4iIiIicvgLhDkBEREQkr1BiJSIiIhIQJVYiIiIiAVFiJSIiIhIQJVYiIiIiAVFiJSIiIhIQJVaS65jZTDPrF+44JP8ws/Fm9q/TmL+Gme01syj/dWUzm2Vme8xspHleN7MdZjY/uMjPHDPrbWZzwh2HSLgpsZIcYWaJZnbA/zDZ7H8wlQx3XMnMrJ2ZbcjCdC3M7HMz22lmf5jZfDPrcwbiyzB5NLM6ZvaRmW314/rCzOqmmuYeM/vdzHab2WtmVsQvr2RmE8zsf2a2y8zmmtkFqea9wcx+NbN9ZvZfMyuXxbhbmtmXfkxbzew/ZlYlZLyZ2Qgz2+4/RpiZZWWbzKyBX7bNzCLmBnx+QpHkH+t7zWydnyTVSZ7GOfebc66kcy7JL7oD2Aac5Zy7D7gYuByo5pxrcea3IrKYWayZTfOPg51mtsjMOoc7rlNhZo+a2dvhjkPOPCVWkpOucs6VBJoC8cDfU09gZgXPeFRZZGYXAl8D3wDnAuWBgUCncMblKwN8DNQFKgPzgY+SR5pZB2Ao0B6IBmoBw/zRJYEFQDOgHPAG8Fly4mtmscBY4GZ/2fuBl7IYV1ngZSDGX+8e4PWQ8XcAfwIaA42Aq4D+Wdkm4AjwPtA3i7GcSd/6x3pp4DLgALDIzBqkM300sNwdv0NzNJDonNt3qiuO5PfQafgE+BI4G6gEDAF2hzUikaxyzumhR+APIBG4LOT108Cn/rAD7gRWA+v8stuBNcAfeB+u54TMezmwEtgFvIiX6PTzxz0KvB0ybYy//IL+63J4H+z/A3YA/wVK4H3wHQP2+o9z0tiGOcD/ZbKdacadOg6/bGZI3L395T/jx7UO6OSPexxIAg76sb2Yhfou56+vvP/6XeCJkPHtgd8zmH830MwffgJ4N2RcbeAwUCobx0FTYE/I63nAHSGv+wLfZWWbQsrP9U5dma57FLDe37ZFQOuQcY/iJWlv4iV/PwHxIeObAIv9cROB94B/pbOe3sCcNMo/BSalPh6A8XhJ4mF///b393WS/3qYP08XYAmw06+3RqneXw8CCcAhf7kt/el2Aj8C7VIde/8E5vrbNA2oEDL+4pB51wO9/fIi/jH6G7AZGAMUy6Ae5uK9R3fhvWfb++OuAxalmv5e4KM0llPBr6syGezbjOqmKfCDv53/8fffv/xx7YANwF+ALcAmvES/M7AK733815BlFcD7grIW2O4fM+VS7dNb/frZBvzNH9fR379H/H3646m+d/TIvY+wB6BH3nwQklgB1fE+uP7pv3Z430bLAcWAS/2TUlP/RP4CMMuftoJ/grwWKATcAxwl64nVZ/6Jtaw/f1u/vB2wIYP4i+N90F2SwTQZxX1CHH7ZTE5MrI7gJWZReC1h/wMs9bRZrO8/AZtCXv8IXB/yOvnDqnwa88bhfbCX9l9/BDyYapq9+InXKR4HdxOSOOF94F4Q8jqekMQro20KKc9qYnUTXitjQeA+4HegaMhxcxDvAzUKeDI5TqAw8Kt/rBXyj70jnHpidRuwOZ3jcnzo8lIvAy+x2wJc4Md3K957qkjI+2sJ3nurGFAV74O/M14ycLn/umLI8bQWqONPPxMY7o9Lblns5W9veSDOH/dvvC8M5YBSeC1JT2ZQD0dD6u16f3+Xw3t//AHUC5n+B+CaNJZjeF+6PvWPgcqpxqdbNyH77i4/hu54CU5oYnUUeNgffzuwFe+LSCkgFu9LV01/+ruA74Bq/vLHAhNS7dNX/DptjJfk1kvr3KRH/nmEPQA98ubDP9HtxftG+SvepaRi/jgHXBoy7avAUyGvS+J9kMUAt3DiB7PhfePMNLECquC1SpVNI752ZJxYVfWXc34G02QUd0ocIeNncmJitSZkXHF/+rNTT5uFuq4GbAR6hZStBTqGvC7kLz8m1bxnAUuBh0LKvgIGpJpuIyEtIFmMqxHeh2loS1FSaJ0C5/lxWWbbFDIuS4lVGvPtABqHHDfTQ8bVBw74w20ISXL9snmcemLVETiS+rj0X48n48RqNP4XkZCynzn+xSARuC1k3IPAW6mm/wK4NeR4+nvIuEHAVH/4IWByGvEbsA+oHVJ2IX4rczr1kLre5gM3h2zT4/5wrL8/imRwTL/oH8fHgFnAeZnVjb/vNqaKYQ4nJlYHgCj/dSl/v4Qm+4uAP/nDK/Bb3fzXVfDe4wVD9mm1VNvbM+QYU2KVDx/qYyU56U/OuTLOuWjn3CDn3IGQcetDhs/BS74AcM7txfu2XdUftz5knEs1b0aqA38453ZkI/YdeCf0KhlMk1HcWfF7yLz7/cFT6uBvZhXxLuu85JybEDJqL17SlCx5eE/IvMXwWiC+c849mcG8yfPvIYvM7FxgCnCXc252JnHt9fdrZtt0SszsfjNb4XfQ34nX/6lCyCS/hwzvB4r6/ZXOATaGxkTIfj4FVfESy+yIBu7zO27v9OOv7seWbH2q6a9LNf3FnHj8pt7e5GOtOl4Ck1pFvIR/Ucgyp/rl6Umr3pJjfgO4wf+xws3A+865Q2ktxDm3wTk32DlX29+2fXiXbZO3Nb26SWvfpT5fbHfHf0SQfE7aHDL+AMfrJhqYHLKeFXhfDiqHTJ9evUo+pcRKwiX0xPc/vBMYAGZWAu9yxEa8PhDVQ8ZZ6Gu8E27xkNdnhwyvB8qZWZlM1n/ySC/R+Ra4JoPJMoo7uRNyerFlJsP4/PWVxUtAPnbOPZ5q9E94lyaSNca7LLXdn7cIXn+zDRzvPJ7mvGZWC+8yyKqsBG5m0cB0vFaFt7IQ109Z3KYsM7PWeP1oeuC1WJbBuyxlWZh9E1A1+deKvhrZCKMbMDvTqdK2Hq91p0zIo3iqRDN18vBWqulLOOeGZ3FdtdMo34aXZMSGLLO08zrppyetevsfgHPuO7zLcq2BG4DUx0aanHPrgf8Dkn8IkFHdpLXvqpN96/H6Poauq6hzbmNWQj+N9UoupsRKIsEEoI+Zxfkf+E8A3zvnEvH6SMWaWXe/NWEIJyYoS4A25t0nqDTeZQ0AnHOb8FpNXjKzsmZWyMza+KM3A+X9edLzF6C3mT1gZuUBzKyxmb2XWdzOua14CdZNZhZlZreR9odXejbj/ZIvTWZ2Ft6lnrnOuaFpTPIm0NfM6vuJ5d/xLj9hZoWASXgfmrc6546lmvcd4Coza+0ni48BHzrn9vjzjzez8enEVRXvl5QvOufGpBPXvWZW1czOwev7lBxXhtvk36qhKF4/GsysqF/vaSmF15dmK1DQzB7m5Fa49HzrzzvEP2a6A1m6BYK/r2ua2Qt4l52GZTJLel4BBpjZBf52lzCzK82sVDrTv423zzr4MRQ175Yi1bKwrneAy8ysh5kVNLPyZhbnHxevAP82s0r+9lX1f3Gankocr7frgHrA5yHj38S7xHfEOZfmPa/89+owMzvXzAqYWQW8/mrfZaFuvsVrURrsb8vVZHHfpWMM8Lj/ZQEzq+gvMys2AzFmps/ZfEY7XMLOOTcd+AfwAd43ztpAT3/cNrxfFA3Hu8x2Ht4vj5Ln/RKvc3oCXt+IT1Mt/ma8PhEr8Tq83u3PtxIvMfrFb+Y/J9V8OOfm4XVQv9Sf7g+8Wwl8nlncvtuBB/y4Y/H66WTVKOBa824Y+Xwa47sBzfESu70hjxp+bFOBp4AZeL9Y+hV4xJ+3Fd6vqq4AdobM29qf9ydgAN4H7ha8JGVQyLqrE7IPUumHlxA+GhpXyPixeJcflwLL8BLnsVnZJrzWwQMcb+E6gNe3Ji1f4F22WuVv+0GyeAnZOXcYr9Nzb7xLedcDH2Yy24X+du7G6890FtDcObc0K+tMI4aFeMfPi3iXpdf48aQ3/XrgauCveMnkerxjL9NzvHPuN7xO7/fhbe8SjrcqPuiv+zsz243XElk3jcUk+x7vPboN79et1ya3kvrewmt5yuj+Tofx+i9Nx6vPZXidwnv78aZbNyH7ri9e/86b8M4JaV5yzIJReJ33p5nZHrzk7oKMZ0nxH/95u5ktzub6JRdK/gWSiEimzKww3i8OGznnjoQ7HsldzOvXtwVo6pxbfYbW+T0wxjn3+plYn4harEQky5xzh51z9ZRUSTYNBBbkZFJlZm3N7Gz/UuCteL9OnZpT6xNJLS/esVdERCKMmSXi/XjgTzm8qrp4N/IsAfyCdzlyUw6vUySFLgWKiIiIBESXAkVEREQCEhGXAitUqOBiYmLCHYaIiIhIphYtWrTNOZfmzXIjIrGKiYlh4cKF4Q5DREREJFNmlu6/MehSoIiIiEhAlFiJiARkyJQhVH6mMjbM6PJul5TyFVtX0OrVVhT5VxHqvliXaWunpYx77rvniHkuhiL/KkLNUTV54fsXwhG6iAREiZWISIB6xvY8qazXB71YuW0lz17xLIUKFOK6/1zHroO7WL19Nfd8cQ8FrADPXvEsR5KOMGTqENbvyur/jItIpImIPlYiInnB852eJ3FnIs/PP/4vRD9s+oEfN//IoPhB3NniTooVKkbfj/syafkkLq5xMQBVz6rKZbUu4/Ulr7Nt/zaKFiwark3It44cOcKGDRs4ePBguEORCFK0aFGqVatGoUKFsjyPEisRkRy0buc6wEueAKqd5f0v8i87fqFv074Mbz+ch756iPP/73wKWAFev/p1KpZI88dGkoM2bNhAqVKliImJwczCHY5EAOcc27dvZ8OGDdSsWTPL8+lSoIjIGRR6U+at+7bywvwXiDs7jv9e/18aV27M4M8Hs2H3hjBGmD8dPHiQ8uXLK6mSFGZG+fLlT7kVU4mViEgOqlnG+6abnCxt3LMRgFplazEzcSYb92yke73uXH3+1XSv1509h/fw7fpvwxZvfqakSlLLzjGhS4EiIgH5bNVnLNuyDID1u9czbvE42ka3pVHlRry37D1iK8YyeuFoShUuxTX1r2HNH2sAeDvhbaqUrMI7S98BoE75OmHbBhE5PWqxEhEJyNPznmboV0MBSNicwO2f3M7c9XN5t/u71K1Ql3un3cvhpMO8f937lClahvhz4hl5xUgOJR3izs/v5NDRQ7zY6UUan904zFsiZsE+siIqKoq4uDgaNGjAddddx/79+7Mdf7t27bJ14+2dO3fy0ksvpTv+999/p2fPntSuXZtmzZrRuXNnVq1ale040zJz5kzmzZuX5rh33nmHRo0a0bBhQ1q1asWPP/6YMm7q1KnUrVuXc889l+HDh6eU33jjjdStW5cGDRpw2223ceTIEcC7LD9kyBDOPfdcGjVqxOLFi4PZAOdc2B/NmjVzIiIi4bJ8+fITXkOwj6woUaJEyvANN9zgRo4cecL4I0eOZHl72rZt6xYsWJDl6ZOtW7fOxcbGpjnu2LFjrmXLlm706NEpZUuWLHGzZs065fVk5JFHHnFPP/10muPmzp3r/vjjD+ecc59//rlr0aKFc865o0ePulq1arm1a9e6Q4cOuUaNGrmffvrJOefcZ5995o4dO+aOHTvmevbs6V566aWU8o4dO7pjx465b7/9NmVZqaU+NpxzDljo0slp1GIlIiISYVq3bs2aNWuYOXMmrVu3pmvXrtSvX5+DBw/Sp08fGjZsSJMmTZgxYwYABw4coGfPntSrV49u3bpx4MCBlGWVLFkyZXjSpEn07t0bgM2bN9OtWzcaN25M48aNmTdvHkOHDmXt2rXExcXxwAMPnBDTjBkzKFSoEAMGDEgpa9y4Ma1bt8Y5xwMPPECDBg1o2LAhEydOBLzWpy5djt8sd/DgwYwfPx7w/s7ukUceoWnTpjRs2JCVK1eSmJjImDFj+Pe//01cXByzZ88+IYZWrVpRtmxZAFq2bMmGDV7fxfnz53PuuedSq1YtChcuTM+ePfnoo48A6Ny5M2aGmdGiRYuUeT766CNuueUWzIyWLVuyc+dONm3alL0dFkJ9rERERCLI0aNHmTJlCh07dgRg8eLFLFu2jJo1azJy5EjMjKVLl7Jy5UquuOIKVq1axejRoylevDgrVqwgISGBpk2bZrqeIUOG0LZtWyZPnkxSUhJ79+5l+PDhLFu2jCVLlpw0/bJly2jWrFmay/rwww9ZsmQJP/74I9u2baN58+a0adMm0xgqVKjA4sWLeemll3jmmWcYN24cAwYMoGTJktx///0Zzvvqq6/SqVMnADZu3Ej16tVTxlWrVo3vv//+hOmPHDnCW2+9xahRo9KdZ+PGjVSpUiXTuDOiFisREZEIcODAAeLi4oiPj6dGjRr07dsXgBYtWqTcR2nOnDncdNNNAJx//vlER0ezatUqZs2alVLeqFEjGjVqlOn6vv76awYOHAh4/btKly6d7djnzJlDr169iIqKonLlyrRt25YFCxZkOl/37t0BaNasGYmJiVle34wZM3j11VcZMWJElucZNGgQbdq0oXXr1lmeJzvUYiUiIhIBihUrlmZLUYkSJU5ruaG3DDidO8vHxsYyadKkU5qnYMGCHDt2LN31FylSBPASu6NHj2ZpmQkJCfTr148pU6ZQvnx5AKpWrcr69cf/CmrDhg1UrVo15fWwYcPYunUrY8eOTSnLbJ7sUouViIhILtG6dWveece7LceqVav47bffqFu3Lm3atOHdd98FvEt2CQkJKfNUrlyZFStWcOzYMSZPnpxS3r59e0aPHg1AUlISu3btolSpUuzZsyfNdV966aUcOnSIl19+OaUsISGB2bNn07p1ayZOnEhSUhJbt25l1qxZtGjRgujoaJYvX86hQ4fYuXMnX331VabbmFEMv/32G927d+ett96iTp3jtyVp3rw5q1evZt26dRw+fJj33nuPrl27AjBu3Di++OILJkyYQIECx9Oerl278uabb+Kc47vvvqN06dKnfRkQlFiJiIicJOjfBQZl0KBBHDt2jIYNG3L99dczfvx4ihQpwsCBA9m7dy/16tXj4YcfPqEv1PDhw+nSpQutWrU6IXEYNWoUM2bMoGHDhjRr1ozly5dTvnx5LrroIho0aHBS53UzY/LkyUyfPp3atWsTGxvLQw89xNlnn023bt1o1KgRjRs35tJLL+Wpp57i7LPPpnr16vTo0YMGDRrQo0cPmjRpkuk2XnXVVUyePDnNzuuPPfYY27dvZ9CgQSmXTcFrGXvxxRfp0KED9erVo0ePHsTGxgIwYMAANm/ezIUXXkhcXByPPfYY4HVqr1WrFueeey633357hreZOBXmgtzj2RQfH++yc78NEZHTZcN0t+20uEfC/9lwJq1YsYJ69eqFOwyJQGkdG2a2yDkXn9b0arESERERCYgSq2wYMmUIlZ+pjA0zurx7/P4cK7auoNWrrSjyryLUfbEu09ZOSxl3wbgLKPVkKYo/Xpz4l+OZ9euscIQuIiIiOUiJVTb1jO15UlmvD3qxcttKnr3iWQoVKMR1/7mOXQd3AdCqWiue7/g8/2jzD5b8voR+H/c70yGLiIhIDlNilQ3Pd3qeey6854SyHzb9wI+bf6RXg17c2eJO7r3wXnYf2s2k5d5PU5/t8CxX1b2K9rXaU6RgEQqYql5ERCSv0X2sArJu5zoAqp7l3QOj2lnVAPhlxy8A7Dq0i4pPVwSgTNEyjOs6LgxRioiISE5Ss0kOSf1ry5KFSzLtpmk83/F5Dh49yMMzHg5TZCIiIpJTlFgFpGYZ7+8GNuz2/txx456NANQqWwuAggUKcnnty/nzBX+mRdUWzEicwbb928ITrIiIZMws2EcWREVFERcXR2xsLI0bN2bkyJEpdy1fuHAhQ4YMAeDQoUNcdtllxMXFMXHiRGbPnk1sbCxxcXEn/PmyhIcuBWbDZ6s+Y9mWZQCs372ecYvH0Ta6LY0qN+K9Ze8RWzGW0QtHU6pwKa6pfw1frPmC9396n1bVW7F+93rmrZ9H5RKVKV+sfJi3REREIkXoX9ps2bKFG264gd27dzNs2DDi4+NTbob5ww8/AKRMO2DAAB566KGU/wrMjHMO59wJdyGX4KhWs+HpeU8z9KuhACRsTuD2T25n7vq5vNv9XepWqMu90+7lcNJh3r/ufcoULUO5YuX4fuP3DJ4ymOe+e46La1zMJ70+OeH/m0RERJJVqlSJl19+mRdffBHnHDNnzqRLly5s2bKFm266iQULFhAXF8fYsWN5//33+cc//sGNN94IwNNPP03z5s1p1KgRjzzyCACJiYnUrVuXW265hQYNGrB+/fp0p6tXrx633347sbGxXHHFFSmtYGvWrOGyyy6jcePGNG3alLVr16a7vvxMLVbZMLP3zHTHfdv325PKmldtzrJBy3IwIhERyWtq1apFUlISW7ZsSSmrVKkS48aN45lnnuHTTz8F4Ntvv6VLly5ce+21TJs2jdWrVzN//nycc3Tt2pVZs2ZRo0YNVq9ezRtvvEHLli0znW7ChAm88sor9OjRgw8++ICbbrqJG2+8kaFDh9KtWzcOHjzIsWPH0l1OmzZtwlVtYafESkREJI+YNm0a06ZNS/lPvr1797J69Wpq1KhBdHQ0LVu2zHS6mjVrEhcXB0CzZs1ITExkz549bNy4kW7dugFQtGjRDJejxEpEREQiyi+//EJUVBSVKlVixYoVWZrHOcdDDz1E//79TyhPTEykRIkSWZquSJEiKa+joqIy7BCf3nLyM/WxEhERiTBbt25lwIABDB48+JT643bo0IHXXnuNvXv3ArBx48YTLiWe6nTJSpUqRbVq1fjvf/8LeL9M3L9//ykvJz9Qi5WIiEhqqe5FeCYcOHCAuLg4jhw5QsGCBbn55pu59957T2kZV1xxBStWrODCCy8EoGTJkrz99ttERUVla7pQb731Fv379+fhhx+mUKFC/Oc//0l3OZUqVTqluPMSS30jy3CIj493CxcuDHcYIpIP2TD9Ojct7pHwfzacSStWrKBevXrhDkMiUFrHhpktcs7FpzW9LgWKiIiIBCRfXQrUN9O05bdvpiIiIjlFLVYiIiIiAVFiJSIiIhIQJVYiIiIiAVFiJSIiIhKQfNV5XUREJCuC/rFTVn4kFBUVRcOGDTl69Cj16tXjjTfeoHjx4tlaX7t27XjmmWeIj0/zjgDp2rlzJ++++y6DBg1Kc/zvv//O3XffzYIFCyhTpgyVK1fmueeeo06dOtmKMy0zZ86kcOHCtGrV6qRx77zzDiNGjMA5R6lSpRg9ejSNGzcGYOrUqdx1110kJSXRr18/hg4dCsCNN97IwoULKVSoEC1atGDs2LEUKlSIlStX0qdPHxYvXszjjz/O/fffH0j8arESERGJAMWKFWPJkiUsW7aMwoULM2bMmBPGHz16NMdj2LlzJy+99FKa45xzdOvWjXbt2rF27VoWLVrEk08+yebNmwONYebMmcybNy/NcTVr1uSbb75h6dKl/OMf/+COO+4AICkpiTvvvJMpU6awfPlyJkyYwPLlywEvsVq5ciVLly7lwIEDjBs3DoBy5crx/PPPB5ZQJcs0sTKz6mY2w8yWm9lPZnaXX17OzL40s9X+c1m/3MzseTNbY2YJZtY00IhFRETyuNatW7NmzRpmzpxJ69at6dq1K/Xr1+fgwYP06dOHhg0b0qRJE2bMmAF4d23v2bMn9erVo1u3bif8v1/JkiVThidNmkTv3r0B2Lx5M926daNx48Y0btyYefPmMXToUNauXUtcXBwPPPDACTHNmDGDQoUKMWDAgJSyxo0b07p1a5xzPPDAAzRo0ICGDRsyceJEwEuSunTpkjL94MGDGT9+PAAxMTE88sgjNG3alIYNG7Jy5UoSExMZM2YM//73v4mLi2P27NknxNCqVSvKli0LQMuWLdmwYQMA8+fP59xzz6VWrVoULlyYnj178tFHHwHQuXNnzAwzo0WLFinzVKpUiebNm1OoUKHs7aR0ZOVS4FHgPufcYjMrBSwysy+B3sBXzrnhZjYUGAo8CHQCzvMfFwCj/WcRERHJxNGjR5kyZQodO3YEYPHixSxbtoyaNWsycuRIzIylS5eycuVKrrjiClatWsXo0aMpXrw4K1asICEhgaZNM2/TGDJkCG3btmXy5MkkJSWxd+9ehg8fzrJly1iyZMlJ0y9btoxmzZqluawPP/yQJUuW8OOPP7Jt2zaaN29OmzZtMo2hQoUKLF68mJdeeolnnnmGcePGMWDAAEqWLJlpS9Krr75Kp06dAO8/CqtXr54yrlq1anz//fcnTH/kyBHeeustRo0alWlcpyPTFivn3Cbn3GJ/eA+wAqgKXA284U/2BvAnf/hq4E3n+Q4oY2ZVgg5cREQkL0n+r8D4+Hhq1KhB3759AWjRogU1a9YEYM6cOdx0000AnH/++URHR7Nq1SpmzZqVUt6oUSMaNWqU6fq+/vprBg4cCHj9u0qXLp3t2OfMmUOvXr2IioqicuXKtG3blgULFmQ6X/fu3QFo1qwZiYmJWV7fjBkzePXVVxkxYkSW5xk0aBBt2rShdevWWZ4nO06p87qZxQBNgO+Bys65Tf6o34HK/nBVYH3IbBv8sk0hZZjZHcAdADVq1DjVuEVERPKU5D5WqZUoUeK0lmt2vCP+wYMHs72c2NhYJk2adErzFCxYkGPHjqW7/iJFigBeYpfVPmQJCQn069ePKVOmUL58eQCqVq3K+vXHU48NGzZQtWrVlNfDhg1j69atjB079pTiz44sd143s5LAB8DdzrndoeOc90/Op/S/KM65l51z8c65+IoVK57KrCIiIvlS69ateeeddwBYtWoVv/32G3Xr1qVNmza8++67gHfJLiEhIWWeypUrs2LFCo4dO8bkyZNTytu3b8/o0aMBr/P3rl27KFWqFHv27Elz3ZdeeimHDh3i5ZdfTilLSEhg9uzZtG7dmokTJ5KUlMTWrVuZNWsWLVq0IDo6muXLl3Po0CF27tzJV199lek2ZhTDb7/9Rvfu3XnrrbdO+CVi8+bNWb16NevWrePw4cO89957dO3aFYBx48bxxRdfMGHCBAoUyPnf7GWpxcrMCuElVe845z70izebWRXn3Cb/Ut8Wv3wjUD1k9mp+mYiISK4Qqf+hOmjQIAYOHEjDhg0pWLAg48ePp0iRIgwcOJA+ffpQr1496tWrd0JfqOHDh9OlSxcqVqxIfHw8e/fuBWDUqFHccccdvPrqq0RFRTF69GguvPBCLrroIho0aECnTp14+umnU5ZjZkyePJm7776bESNGULRoUWJiYnjuuee4+OKL+fbbb2ncuDFmxlNPPcXZZ58NQI8ePWjQoAE1a9akSZMmmW7jVVddxbXXXstHH33ECy+8cMKlu8cee4zt27en3A6iYMGCLFy4kIIFC/Liiy/SoUMHkpKSuO2224iNjQVgwIABREdHc+GFFwLe5ceHH36Y33//nfj4eHbv3k2BAgV47rnnWL58OWedddZp7SPzGpsymMBrQ3wD+MM5d3dI+dPA9pDO6+Wcc38xsyuBwUBnvE7rzzvnWmS0jvj4eLdw4cLT2pCs0J8wpy1STyAiZ4LOC2nLb+eFFStWUK9evXCHIREorWPDzBY559K8SVhWWqwuAm4GlprZEr/sr8Bw4H0z6wv8CvTwx32Ol1StAfYDfU5xG0RERERypUwTK+fcHCC9r3Tt05jeAXeeZlwiIiIiuY7uvC4iIoJ3Z3GRUNk5JpRYiYhIvle0aFG2b9+u5EpSOOfYvn07RYsWPaX59CfMIiKS71WrVo0NGzawdevWcIciEaRo0aJUq1btlOZRYiUiIvleoUKFUu5uLnI6dClQREREJCBKrEREREQCosRKREREJCBKrEREREQCosRKREREJCBKrEREREQCosRKREREJCBKrEREREQCosRKREREJCBKrEREREQCosRKREREJCBKrEREREQCosRKREREJCBKrEREREQCosRKREREJCBKrEREREQCosRKREREJCBKrEREREQCosRKREREJCBKrEREREQCosRKREREJCBKrEREREQCosRKREREJCBKrEREREQCosRKREREJCBKrEREREQCosRKREREJCBKrEREREQCosRKREREJCBKrEREREQCosRKREREJCBKrEREREQCosRKREREJCBKrEREREQCosRKREREJCBKrEREREQCosRKREREJCBKrEREREQCosRKREREJCBKrEREREQCosRKREREJCBKrEREREQCosRKREREJCBKrEREREQCosRKREREJCBKrEREREQCosRKREREJCBKrEREREQCosRKREREJCBKrEREREQCosRKREREJCBKrEREREQCosRKREREJCBKrEREREQCosRKREREJCBKrEREREQCosRKREREJCBKrEREREQCosRKREREJCAFwx2AiIhIZsYvGU+fj/qcVL7urnXUHFXzhLKr617Nf3v+9wxFJnIiJVYiIhLx2ka3ZcI1EwA4euwofT/uS9miZalaqioA19S7hmvrXwtAtbOqhS1OESVWIiIS8WqWrUnNsl7L1KTlkzicdJjbmtxGoahCANSvWJ+r6lxFicIlwhmmiPpYiYhI7jJ20VgKWAHuaHZHStm/Zv2Lkk+WJPq5aD5d9WkYo5P8TomViIjkGmv/WMtXv3xFx3M7ElMmBoAHL3qQD6//kJe7vMyOAzvo9UEv9h/ZH95AJd/SpUAREck1xi4ai8MxMH5gStnwy4anDE9dO5UPV3zI+l3rqVuhbjhClHxOiZWIiOQKh5MOM37JeGqUrkHn8zoD8Pnqz3k74W3axbTjjwN/MGX1FCoWr5jSH0vkTFNiJSIiucKHKz5k6/6t/POSf1LAvJ4s0aWj2bR3E3/58i8kuSTiz4ln5BUjKRxVOMzRSn6lxEpERHKFng160rNBzxPKYivFMuPWGWGKSORk6rwuIiIiEhAlViIiIiIBUWIlIiIiEpBMEysze83MtpjZspCyR81so5kt8R+dQ8Y9ZGZrzOxnM+uQU4GLiIiIRJqstFiNBzqmUf5v51yc//gcwMzqAz2BWH+el8wsKqhgRURERCJZpomVc24W8EcWl3c18J5z7pBzbh2wBmhxGvGJiIiI5Bqnc7uFwWZ2C7AQuM85twOoCnwXMs0Gv+wkZnYHcAdAjRo1TiMMERGJRDbMwh1CRHKPuHCHIDkou53XRwO1gThgEzDyVBfgnHvZORfvnIuvWLFiNsMQERERiRzZSqycc5udc0nOuWPAKxy/3LcRqB4yaTW/TERERCTPy1ZiZWZVQl52A5J/Mfgx0NPMiphZTeA8YP7phSgiIiKSO2Tax8rMJgDtgApmtgF4BGhnZnGAAxKB/gDOuZ/M7H1gOXAUuNM5l5QjkYuIiIhEmEwTK+dcrzSKX81g+seBx08nKBEREZHcSHdeFxEREQmIEisRERGRgCixEhEREQmIEisRERGRgCixEhEREQmIEisRERGRgCixEhEREQmIEisRERGRgCixEhEREQmIEisRERGRgCixEhEREQmIEisRERGRgCixEhEREQmIEisRERGRgCixEhEREQmIEisRERGRgCixEhEREQmIEisRERGRgCixEhEREQmIEisRERGRgCixEhEREQmIEisRERGRgCixEhEREQmIEisRERGRgCixEhEREQmIEisRERGRgCixEhEREQmIEisRERGRgCixEhEREQmIEisRERGRgCixEhEREQmIEisRERGRgCixEhEREQmIEisRERGRgCixEhEREQmIEisRERGRgCixEhEREQmIEisRERGRgCixEhEREQmIEisRERGRgCixEhEREQmIEisRERGRgCixEhEREQmIEisRERGRgCixEhEREQmIEisRERGRgCixEhEREQmIEisRERGRgCixEhEREQlIwXAHICKSV4z6HK7/CSrvg0/Pg6tu9MoLH4WnvoReS6HkYfi5AlxyK+wqFt54RSR4arESEQnQew1OLntyOtz1PXxaBwZ3hvlVIcqd+dhEJOepxUpEJCB3dYboHV4SlazYYRi0AOZUh9u7QgEHrzcNX4wikrPUYiUikoNq7YCiSXDOHtj7BOx/HN74EKKSwh2ZiOQEJVYiIjmoiJ9AVdwPfa6GSfXhlgTovSSsYYlIDlFiJSKSg34tDceAZZVgYkMYH+eV194RzqhEJKeoj5WISEA6r4IGW7zh6ruh7yL4JgY+qwOX/QJ3fg+d1njjZ0WHLUwRyUFqsRIRCcgDc2HEdG+48WYY9wlc9BsM6OIlUs9M8xKvezrA1PPCG6uI5Ay1WImIBOSSPumP63jzmYtDRMJHiVU2ffcK1N8KUcdgeUW4twPMjvHGVdgHK16ECgfg/sth5EVhDVVERETOEF0KzKZ51WFIJ/hnW4j7HcZ9fHzcqClQ7Gj4YhMREZHwUGKVTfd2gE/qwFc14VBBOGZeeadVcNUqGKFWKhERkXxHlwKzqfRB2Pa0N7yjKPTrCiUOwejP4KH2sLdweOMTERGRM08tVtm0tzBcfjP8uRMUPQqPzYAH58L+QjCtNlTa501X/gCUORDeWEVEROTMUItVNiVFwfTa3uPa5XBpopdU1dsGq148Pt1Dc2BfIXi8bdhCFRERkTNEiVU2XLEGevzkdWCvvgtarYffS8CwdsfvqtwuEQYvgDcae39hISIiInmfEqts+KMYXLABblgKh6JgTg34y+WwsKr3ACh52HteWgl+rhi+WEUkY+7RcEcQoR4JdwAiuZMSq2xYWBUa3pnxNG808R4iIiKSf6jzuoiIiEhAlFiJiIiIBESJlYiIiEhAlFiJiIiIBESJlYiIiEhAlFiJiIiIBCRf3W5B96tJh+5XIyIiEgi1WImIiIgEJNPEysxeM7MtZrYspKycmX1pZqv957J+uZnZ82a2xswSzKxpTgYvIiIiEkmy0mI1HuiYqmwo8JVz7jzgK/81QCfgPP9xBzA6mDBFRCLfa/ShNmsoxn46MJWNnMO3tKQVcynDDsqwg2uYxFYqhDtUEckhmSZWzrlZwB+piq8G3vCH3wD+FFL+pvN8B5QxsyoBxSoiErEW0ox+jKMqGxnBg8ykHQMYwyrqUIFtjOBBOvM5H3INf+GpcIcrIjkku32sKjvnNvnDvwOV/eGqwPqQ6Tb4ZScxszvMbKGZLdy6dWs2wxARiQyzaIOjAP0ZyxBeoCmL+Ywr6chUPuZq+vMyY+kPwE/EhjlaEckpp9153TnnAJeN+V52zsU75+IrVqx4umGIiIRVRbwviHO4mJXUZTXn4SjABqqlTPMFHQBow6ywxCgiOS+7idXm5Et8/vMWv3wjUD1kump+mYhIntaD97mIOYxhIPVYyWEKA1CUgwDMpRW38RrNWMijPBrGSEUkJ2U3sfoYuNUfvhX4KKT8Fv/XgS2BXSGXDEVE8qwiHGYWbVhCY5YRywV8T1EOUItfmEVrOjKV2qzlCzpQkn3hDldEckimNwg1swlAO6CCmW3Au53kcOB9M+sL/Ar08Cf/HOgMrAH2A31yIGYRkYiTRAHu5Vma8AMLaM50LudeRrKCenRiCg7jdl7hSy6nBPu4ik/DHbKI5IBMEyvnXK90RrVPY1oH3Hm6QYmI5DaG4xvaMpb+lGAfg3mBJ/grE+jFfkoAcCcvARBNohIrkTwqX/2ljYhITimAYwlNTirvzRv0Trk7jYjkdfpLGxEREZGAKLESERERCYgSKxEREZGAKLESERERCYgSKxEREZGAKLESERERCYhutyAi+Zqd+l+d5guqFZHsUYuViIiISECUWImIiIgERImViIiISECUWImIiIgERImViIiISECUWImIiIgERImViIiISECUWImIiIgERImViIiISECUWImIiIgERImViIiISECUWImIiIgERH/CLCIiEW/U53D9T1B5H3x6Hlx1o1de+Cg89SX0WgolD8PPFeCSW2FXsfDGK/mXWqxERCRXeK/ByWVPToe7vodP68DgzjC/KkS5Mx+bSDK1WImISMS7qzNE7/CSqGTFDsOgBTCnOtzeFQo4eL1p+GIUAbVYiYhILlVrBxRNgnP2wN4nYP/j8MaHEJUU7sgkP1NiJSIiuVIRP4GquB/6XA2T6sMtCdB7SVjDknxOiZWIiORKv5aGY8CySjCxIYyP88pr7whnVJLfqY+ViIhEvM6roMEWb7j6bui7CL6Jgc/qwGW/wJ3fQ6c13vhZ0WELU0QtViIiEvkemAsjpnvDjTfDuE/got9gQBcvkXpmmpd43dMBpp4X3lglf1OLlYiIRLxL+qQ/ruPNZy4OkcyoxUpEREQkIEqsRERERAKixCqbdlKaW3iDMuygJHtowzcAvEYfarOGYuynA1PZyDlhjlRERETOFCVW2XQbr/EON9KXV3mOuzmXNSykGf0YR1U2MoIHmUk7BjAm3KGKiIjIGaLO69nwCzWZTHdu5G2e5CGiSKIfr/Is9+AoQH/GciPvMoFefMaVbKcc5fkj3GGLiIhIDlOLVTYspz4AC2hOCfZRgn08yHAqshWAOVzMSuqymvNwFCCRmDBGKyIiImeKEqtsOEQRAPZRgolcz0XM5SkepBJbuIg5jGEg9VjJYQoDUJSD4QxXREREzhBdCsyGmqwDoDWz6c5ktlKRr2lPIjHMog1LaUhBjnI3zzGHi6nFL2GOWETkzHOPhjuCCPVIuAOQnKTEKhua8AMNSeAr2vMK/XidPkRxlJZ8xz38myb8wAKaM53LuZeRFFOLlYiISL6gxCobDJhAL/oxjj/zAjX4jTe5hYYs5RvaMpb+lGAfg3mBJ/hruMMVERGRM0SJVTbFspxvaXVS+RKahCEaERERiQTqvC4iIiISECVWIiIiIgFRYiUiIiISECVWIiIiIgFRYiUiIiISECVWIiIiIgHJV7dbMFy4Q4hIqhUREZFgqMVKRERyhRjWYbiURxw/APAafajNGoqxnw5MZSPnhDlSyc/yVYuViIjkbm34hoGMBqAsO1hIM/oxjouZw12M4gGeZgBj+ISuYY5U8islViIikmvUZB1X8hml2AvAs9yDowD9GcuNvMsEevEZV7KdcpTnjzBHK/mRLgWKiEiu8Sa3cBZ7qMRmXuU2KrIVgDlczErqsprzcBQgkZjwBir5lhIrERHJFW7nFd6nB29xE4U5TH/G0oL5XMQcxjCQeqzkMIUBKMrBMEcr+ZUuBYqISK7wN55IGf6BJjzLfSQSwyzasJSGFOQod/Mcc7iYWvwSxkglP1NiJSIiES+BhvyNx+nIVJKI4k1uoRj7acAy7uHfNOEHFtCc6VzOvYykmFqsJEyUWImISMSryFaSiOIRhrGf4tRnOY/zN6qwiW9oy1j6U4J9DOYFnuCv4Q5X8jElViIiEvGq8Dufc2Wa45bQ5AxHI5I+dV4XERERCYgSKxEREZGAKLESERERCYgSKxEREZGAKLESERERCYgSKxEREZGAKLESERERCYjuYyUiIjnCcOEOISKpVvI2tViJiIiIBESJlYiIiEhAlFiJiIiIBESJlYiIiEhAlFiJiIiIBESJlYiIiEhAlFiJiIiIBESJlYiIiEhAlFiJiIiIBER3XpeIsnr7au749A4SNidwOOkwLau1ZMyVY9iybwv3TbuP5VuXA9C+VnvGXDmGiiUqhjliERGR49RiJRFl456NHHPHGNZuGH3i+jD9l+n0+6Qfq7avokLxCoy4bASdz+vMhys+5C/T/xLucEVERE5gzmX/X4vMLBHYAyQBR51z8WZWDpgIxACJQA/n3I6MlhMfH+8WLlyY7TiyyizHV5ErncYhELjDSYcpHFU45XX5p8oTZVFsuHdDSvmeQ3s4a/hZND+nOfNvnx+uUCWP0HkhbUGcF1S3aYukc65kj5ktcs7FpzUuiBarS5xzcSErGAp85Zw7D/jKfy2SJaFJ1cL/LeSPA3/QJrrNCeVfrP0CgDbRbc54fCIiIhnJiUuBVwNv+MNvAH/KgXVIHrdy20q6TuhKTJkYXuj0Qkr53N/mcttHt9GsSjMebfdo+AIUERFJw+kmVg6YZmaLzOwOv6yyc26TP/w7UDmtGc3sDjNbaGYLt27depphSF6yfOty2o1vR+Gownx9y9dUKVUFgFm/zqLjOx2pXa42X9z0BSULlwxzpCIiIic63T5WVZ1zG82sEvAl8GfgY+dcmZBpdjjnyma0HPWxCq9Iut6/ftd64l+JZ/v+7fzr0n8RUyYGgDrl69D69dY453jmimcoV6wcJQqV4Kq6V4U3YMn1dF5Im/pY5ZxIOudK9mTUx+q0brfgnNvoP28xs8lAC2CzmVVxzm0ysyrAltNZh+Qva3esZcs+75B56KuHUspfv/p19h/ZD8Cdn98JQHTpaCVWIiISUbLdYmVmJYACzrk9/vCXwGNAe2C7c264mQ0FyjnnMvxdvFqswkvfniQ/03khbWqxyjk65+Z+OdViVRmYbN47pyDwrnNuqpktAN43s77Ar0CP01iHiIiISK6R7cTKOfcL0DiN8u14rVYiIiIi+YruvC4iIiISECVWIiIiIgFRYiUiIiISECVWIiIiIgE5rftYiSSzYfpddVrcI/pdtYhIfqLESkREJJ8bMmUIE3+ayJZ9W7jyvCv59IZPmZk4k0veuOSkaWfcOoN2Me3OfJC5hC4FioiICD1je57wun7F+ky4ZkLKo1KJShSOKkxsxdgwRZg7qMVKREQkn3u+0/Mk7kzk+fnPp5RVKlGJng28ZGvh/xayZd8WejXoRcUSFcMVZq6gFisRERHJ0NiFYwEYGD8wzJFEPiVWIiIikq7dh3YzYdkEYivG0jq6dbjDiXhKrERERCRdbye8zb4j+xgQPyDcoeQKSqxERETyuc9WfcbEZRMBWL97PeMWj2P19tUAjF00lhKFSnBzo5vDGWKuoc7rIiIi+dzT857mm1+/ASBhcwK3f3I7r1/9OtsPbCdhcwJ9m/SldNHSYY4yd1BiJSIiks/N7D0z3XG60fGp0aVAERERkYAosRIREREJiBIrERERkYAosRIREREJiBIrERERkYAosRIREREJiBIrERERkYDoPlYiIiK5kA2zcIcQkcJ93y21WImIiIgERImViIiISECUWImIiIgERH2sJOKM+hyu/wkq74NPz4OrbvTKZ7wO7X49Pt3OIlD2ofDEKCIikhYlVhKR3msAd31/cvnyCvBYW2/4cNSZjUlERCQzSqwk4tzVGaJ3pJ1YbSkBn9WBvUXOfFwiIiKZUR8ryVXa/Ap7noRdT8BfZ4U7GhERkRMpsZJc44P6cOM1cO11sL40PP41XPxr5vOJiIicKboUKLnGixccH66yF16YAvW3wpzo8MUkIiISSomVRJzOq6DBFm+4+m7ouwgWVIXnp8Dk8+FAIbj7O0gyWHBOeGMVEREJpUuBEnEemAsjpnvDjTfDuE/gwvWwtTgMnQPPTYWDBeGWbvCDEqtT8toPr1H7+doUe7wYHd7uwMbdG8MdkohInqIWK4k4l/RJu3xs8zMbR16z8H8L6fdxPy6ucTF3XXAXD3z5AAM+G8AnvT4Jd2giInmGEiuRfGLWr7NwOPo368+NjW5kwrIJfLbqM7bv30754uXDHZ6IhNG6f0PMruOvl1SGJgPDF09upsRKJJ+oWLwiAHN+m0Ozc5qxevtqHI7EnYlKrESEb6JhdLw3vKNYeGPJzZRYieQTPWJ7MHbRWMYsGsOYRWMoVbgUAEULFg1zZCISCdaV0Q2Yg6DO6yL5RJGCRZjVZxZL+i9h2cBlXFDtAooWLEqtsrXCHZqIRIBbfvRuwLz5Kbhtcbijyb3UYiWSTyQdS+LeL+6lSZUmLNi4gOm/TOfelvdSrJDa/EXyu1eawc/loehRGD4dxn4CX9eExLLhjiz3UWIlkk+YGd/8+g1jF42lROESDG4+mCfaPxHusEQkAjzR5vhwk9/hvm+hznYlVtmhxEoknyhgBVgyYEm4wxCRCNPwd+8vwqaeC1HHvEuC+wvC0krhjix3UmIlgXCPhjuCCPVIuAMQEcnY1hJeQjVsBhQ/Assrwt/aw6azwh1Z7qTESkREJB/7vRRcWW4UbLoejlaGkp/CuVfB/rLw4duwqRkcKgVn/widB8M56tmeEf0qUERERKDBeye+PnQW7DkHLh4OF4+ADRfA+5PCE1suohYrERGR/K7zXbAjGr6/63jZWRugf1Mo4LzXP3f1Wq8OF4PCB8ITZy6gxEpEREROFpV0fHhnDdh2PlRZqKQqE7oUKCIiIunbUxne+RyiDkG3W8MdTcRTYiWS31xwAZQqBcWLQ3w8zJoV7ohEJFLtrgLjZ8KeKnDzFVBpebgjini6FCgS4WyYBbq8ZwtAQns4ey/88+tF/NKtLXWHBLqKM8I94sIdgkjesaozbGngDe+uDov6QrXvYeIH8EcdaPUU/HGu96j7CRTeH954I5gSK5F85t4OUH4/1NoBfy8Ix4LN20TkDAny/oHteIBvaOe92NwYPhnH6/SmD3W8snl/SZl2HTHE8GtwKw9amO8fqMRKJJ8pfRC2Pe0N7ygK/bqGNx4RCb+ZXJJmeW/eOMOR5H7qYyURZTy3YriTHolEhzu0PGNvYbj8ZvhzJ+8PVx+bEe6IRETyDrVYSURpyzdMoCcARylIX16lLDuoysYwR5Z3JB0uzfQfn2f6z125NqkLlybOpfw+2F4i3JGJiOR+SqwkotQkkZokAjCJazhMEW7jNQpxNLyB5RFXrIEenzRj3q5DVK/Wg1Yb5/F7wbPYXnx3uEMTEckTlFhJxBpLfwqQxB28HO5Q8ow/jpzDBbs2c4PdyaGtR5hTA/5yxW5QB3YRkUCoj5VEpLXU4iva05Gpkf3rk1xmYYEmNGQZxcstpeyRw1y64QALlw8Pd1giInmGEiuJSGPpj6MAAxkd7lDylqQi3vPhEnDt9VBjLsx9ENa2D29cIiJ5hBIriTiHKcR4elODX+nM5+EOJ28ps857jp4N9SdD7Pve6x21wxeTiEgeoj5WEnE+pDtbqcQ/+TsF0N21A1XlB6iUAL+0h0X94Ic+YEeh+txwRyYip8h0fkxTuGtFLVYScXoyEYfxdx4Pdyh5jwHX9oJya+HzF+BAOeh2C1T+KdyRiYjkCWqxEslvKi2Hfq3CHYWISJ6kFisRERGRgCixEhEREQmILgWKRLgg/8E+TwnzP9iLiKRFLVYiIiIiAVFiJSIiIhIQXQqUQOh+KmlTrYiI5C9qsRIREREJiFqsRCKcWgPTploRkUikFisRERGRgCixEhEREQmIEisRERGRgCixEhEREQmIEisRERGRgCixEhEREQlIjiVWZtbRzH42szVmNjSn1iMiIiISKXIksTKzKOD/gE5AfaCXmdXPiXWJiIiIRIqcarFqAaxxzv3inDsMvAdcnUPrEhEREYkIOXXn9arA+pDXG4ALQicwszuAO/yXe83s5xyKJVJVALaFOwgAs3BHEDjVbc5R3eYs1W/OUd3mrPxWv9HpjQjbX9o4514GXg7X+sPNzBY65+LDHUdepLrNOarbnKX6zTmq25yl+j0upy4FbgSqh7yu5peJiIiI5Fk5lVgtAM4zs5pmVhjoCXycQ+sSERERiQg5cinQOXfUzAYDXwBRwGvOuZ9yYl25WL69DHoGqG5zjuo2Z6l+c47qNmepfn3mnAt3DCIiIiJ5gu68LiIiIhIQJVYiIiIiAVFi5TOzP5mZM7Pzwx1LRsxsgJndEu44gmZmSWa2xMx+MrMfzew+M8vW8Wlme9MoizGzG04/0sjjH7cjQ17fb2aPZjJPOzNrlQOx9DazF9MozzPHbTbr+09Z+fcJMxtvZtcGEGOa+yHShLzvl5nZf8ys+CnMe46ZTcpkmhgzW3b6kaa57HZm9mlOLPtMMrO/+efdBH9fXGBmd5/KvpATKbE6rhcwx3+OSGZW0Dk3xjn3ZrhjyQEHnHNxzrlY4HK8v0N6JMDlxwB5MrECDgHdzazCKczTDgg0sTKzdH8Mk8eO2+zU95/w/t5LTpT8vm8AHAYGZGUm/1z4P+fcaSehma0nJ5cfbmZ2IdAFaOqcawRchndz77uBU0qs/L+yE5RYAWBmJYGLgb54t4bAzKLM7Bn/m1SCmf3ZL29uZvP8VpX5ZlbKn/ZpM1vgT9vfn7aKmc0K+UbW2p92vP96qZnd408bZ2bf+fNPNrOyfvlMM3vOzBYCd5nZo2Z2vz+utplNNbNFZjY7ubXNzK7zl/+jmc060/V5upxzW/Duyj/YPFmu39DlmFkFM/vWzK4EhgOt/WnvMbOiZva6vw9+MLNL/Hl6m9lHfr2vNrMgk7ucchTvFzn3pB5hZhXN7AO/7haY2UVmFoP3AXaPXx9tzWydX9dl/FaENv78s8zsPDMrZ2b/9ev/OzNr5I9/1MzeMrO5wFup1n2lX/8VUh23M81shP/+WZW838ysuJm9b2bL/ffA92YWiTcczKi+Y8zsa7+evjKzGua1DHYFnvbru3Z6713fZWa20K+bLv5y0zte0yxPFVPKfsiR2gjObOBcMythZq/5x8cPZnY1pLw3Pzazr4GvLKQ1KpP3bZSZvWJeq8w0Myvmz5Pe+XO8mY0xs++Bp8yshV9/P5h37q+bOnD/PbTEf/xgZqVyurICUgXY5pw7BOCc2wZcC5wDzDCzGQBm1ss/xpaZ2Yjkmc1sr5mNNLMfgQvN7GH/PLPMzF428+6Bbt7nZnKL2NMh+y3Nc3uu55zL9w/gRuBVf3ge0AwYCEwCCvrl5YDCwC9Ac7/sLLxbVtwB/N0vKwIsBGoC9wF/88ujgFL+sr8MWXcZ/zkBaOsPPwY85w/PBF4Kmf5R4H5/+CvgPH/4AuBrf3gpUDV0+ZH+APamUbYTqHwq9Zu8LH++74HL/bJ2wKchy74P7zYgAOcDvwFFgd7AJqA8UAxYBsSHu34yqzv/WEwESgP3A4/6494FLvaHawArUh9H/uupQCzet9cFwN/8ul7nj38BeMQfvhRYErKcRUAx/3Vv4EWgG94HZdk0jtuZwEh/uDMw3R++HxjrDzfAS2Airu4zqe9PgFv94duA//rD44FrQ5aR3nt3vL8vCgDn4f0dWNEMjteMjuOT9kOkPfDf93jn0Y/wzrtPADf55WWAVUAJf5s2AOX8cTHAspDj7qT3rT/NUSDOn+79kGVntA8+BaL812dx/HPgMuADf7gd/jnF3+8X+cMlk6eP9Icf6xK/jl/i+GdQIlDBHz7HP64q+vvpa+BP/jgH9AhZXrmQ4beAq/zhZcCF/vDwkP2W5rk93PVyuo883cx5CnoBo/zh9/zXNYExzrmjAM65P8ysIbDJObfAL9sNYGZXAI3seN+I0ngnxQXAa2ZWCO8Eu8TMfgFqmdkLwGfANDMrjZcAfePP/wbwn5D4JqYO2LxWtlbAf+z4HyMV8Z/nAuPN7H3gw+xWSgTJcv364wvhnTTvDKnT1C7GSxZwzq00s1+BOv64L51z2wHM7EN/2oXBblKwnHO7zexNYAhwIGTUZUD9kGPkLP/YSW020AbvuH8SuB34Bq+OwauDa/x1fW1m5c3sLH/cx8650HVeivehdkXyeyQNycflIrwPv+R1jPLXsczMEjLc6DDKoL4vBLr7w28BT6WeN5P3LsD7zrljwGr/fHE+6R+vGR3HWdkP4VbMzJb4w7OBV/G+3HY1v4UTL1Gs4Q9/6Zz7I51lpfW+/S/el4PkdSwCYrKwD/7jnEvyh0sDb5jZeXiJRKE01j0XeNbM3gE+dM5tyGzDI4Fzbq+ZNQNaA5cAE81saKrJmgMznXNbAfxtbINXt0nAByHTXmJmf8G7jFgO+MnMZuN96f3Wn+ZdvC9wkP65fV1wW3nm5fvEyszK4Z2AGpqZw2v5cBz/QMnSYoA/O+e+SGP5bYAr8RKdZ51zb5pZY6AD3uWYHqRxSSGVfWmUFQB2OufiUo9wzg0wswv89S4ys2bJJ5zcwsxq4b1pt3CK9Yv3DXURXh2nl1hlJPXN3XLLzd6eAxYDr4eUFQBaOucOhk5oJ/9L6Sy81oJzgIeBB/C+kc/OwnpTH59rgVp4H/DpJaSH/Ockcu956DlOru+sSPe96wvq+MvKfgi3A6nrwb98dI1z7udU5ReQ9rkwWXr1diikLAmvRSuzfRC6nn8CM5xz3cy7jD7zpBU7N9zMPsNrgZ1rZh2ccysziDVi+AnkTGCmmS0Fbj2F2Q8mJ6BmVhSv1SveObfevB90FM1k/nTP7bmZ+lh515Pfcs5FO+dinHPV8bLlH4H+5nde9BOwn4EqZtbcLyvlj/8CGOi3nGBmdczrJxANbHbOvQKMA5qa18+hgHPuA+DveJ0GdwE77HgfoZvJJCHwv4GuM7Pr/HWan7BhZrWdc9875x4GtnLi/zZGPDOrCIwBXnReG3GW69dfhMO7DHO+mT3ol+3BuxSbbDbeJWDMrA7eN+LkE/nl5vUpKobX6XhuzmxpsPxv8u/j9RVMNg34c/ILM4vzB1PXx3y8b/DH/CRsCdAfL+GCE+urHV6/jPRaQX7Fa91608xiT2ET5uJ90cC8X9A1PIV5z7h06nsefj9NvPpKTkxT6juj967vOjMrYGa18RKjn0n/eM3oOM7ufgi3L4A/h/TPaZLF+bL8vs3CPghVmuP/dds7rQn8c+5S59wIvC/lEf3r8mRmVtdviUsWh3fchJ4f5gNtzesrGYV3RSetz6fkJGqb3yJ4LYBzbiewx0+M4fj7A9I5t5/2hoWZEivvIJmcquwDvE59vwEJ5nXMu8E5dxi4HnjBL/sS72AaBywHFpvXKW8s3rfwdsCPZvaDP98ooCreN4MlwNvAQ/46b8Xr3JqAd3A/loXYbwT6+rH8BFztlz9tfkdDvBP9j1mujfApZv7tFoDpeAnBMH/cqdQvkPItrBdwqZkNwuvDlmReh/578L5ZFfC/oU0Eeju/AyfeieQDf54PnHOR+m0/LSOB0E7KQ4B48zqGLuf4r64+Abr5dd7a3/b1wHf++Nl4J9al/utHgWb+8TmcTL7V+t/Wb8S71FI7i7G/BFT04/wX3jG9K4vzhkvq+v4z0Mevp5uBu/zy94AHzOvYXJv037vgnXfmA1OAAX6im97xmtFxnN39EG7/xLvcluCfD/6ZxflO9X2b0T4I9RTwpH+eSa919W7zf+gEHMHbd7lBSbzLnMv92OvjvddfBqaa2Qzn3CZgKDAD77NkkXPuo9QL8hOoV/D6U33BiVd9+gKv+J97JTj+vk7v3J6r6S9tREKYWW+8puzB4Y4lv/G/DRdyzh30k4DpQF3/C41IuvS+jWxmVtI5t9cfHgpUcc7dlclsuVauzwxFJM8ojvcT70J4fS8GKakSyROuNLOH8HKOX0nnkmpeoRYrERERkYCoj5WIiIhIQJRYiYiIiAREiZWIiIhIQJRYiYiIiAREiZWIiIhIQP4fP8CFNOaNEAwAAAAASUVORK5CYII="/>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775" y="613170"/>
            <a:ext cx="7599582" cy="3908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2131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3158" y="2420888"/>
            <a:ext cx="7992888" cy="646331"/>
          </a:xfrm>
          <a:prstGeom prst="rect">
            <a:avLst/>
          </a:prstGeom>
        </p:spPr>
        <p:txBody>
          <a:bodyPr wrap="square">
            <a:spAutoFit/>
          </a:bodyPr>
          <a:lstStyle/>
          <a:p>
            <a:endParaRPr lang="en-IN" sz="3600" dirty="0"/>
          </a:p>
        </p:txBody>
      </p:sp>
      <p:sp>
        <p:nvSpPr>
          <p:cNvPr id="3" name="Flowchart: Terminator 2"/>
          <p:cNvSpPr/>
          <p:nvPr/>
        </p:nvSpPr>
        <p:spPr>
          <a:xfrm>
            <a:off x="512151" y="721608"/>
            <a:ext cx="3024336" cy="509218"/>
          </a:xfrm>
          <a:prstGeom prst="flowChartTerminator">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latin typeface="Arial Rounded MT Bold" pitchFamily="34" charset="0"/>
              </a:rPr>
              <a:t>Question </a:t>
            </a:r>
            <a:r>
              <a:rPr lang="en-IN" sz="1400" dirty="0">
                <a:latin typeface="Arial Rounded MT Bold" pitchFamily="34" charset="0"/>
              </a:rPr>
              <a:t>5</a:t>
            </a:r>
            <a:r>
              <a:rPr lang="en-IN" sz="1400" dirty="0" smtClean="0">
                <a:latin typeface="Arial Rounded MT Bold" pitchFamily="34" charset="0"/>
              </a:rPr>
              <a:t>.</a:t>
            </a:r>
            <a:endParaRPr lang="en-IN" sz="1400" dirty="0">
              <a:latin typeface="Arial Rounded MT Bold" pitchFamily="34" charset="0"/>
            </a:endParaRPr>
          </a:p>
        </p:txBody>
      </p:sp>
      <p:sp>
        <p:nvSpPr>
          <p:cNvPr id="4" name="Rectangle 3"/>
          <p:cNvSpPr/>
          <p:nvPr/>
        </p:nvSpPr>
        <p:spPr>
          <a:xfrm>
            <a:off x="531908" y="188640"/>
            <a:ext cx="7920880" cy="360040"/>
          </a:xfrm>
          <a:prstGeom prst="rect">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latin typeface="Tw Cen MT Condensed" pitchFamily="34" charset="0"/>
              </a:rPr>
              <a:t>Products with Highest and Lowest Manufacturing Costs</a:t>
            </a:r>
          </a:p>
        </p:txBody>
      </p:sp>
      <p:sp>
        <p:nvSpPr>
          <p:cNvPr id="5" name="Rectangle 4"/>
          <p:cNvSpPr/>
          <p:nvPr/>
        </p:nvSpPr>
        <p:spPr>
          <a:xfrm>
            <a:off x="531908" y="1340768"/>
            <a:ext cx="8712968" cy="1631216"/>
          </a:xfrm>
          <a:prstGeom prst="rect">
            <a:avLst/>
          </a:prstGeom>
        </p:spPr>
        <p:txBody>
          <a:bodyPr wrap="square">
            <a:spAutoFit/>
          </a:bodyPr>
          <a:lstStyle/>
          <a:p>
            <a:r>
              <a:rPr lang="en-IN" sz="2000" i="1" dirty="0"/>
              <a:t>Get the products that have the highest and lowest manufacturing costs. The final output should contain these </a:t>
            </a:r>
            <a:r>
              <a:rPr lang="en-IN" sz="2000" i="1" dirty="0" smtClean="0"/>
              <a:t>fields:</a:t>
            </a:r>
          </a:p>
          <a:p>
            <a:pPr marL="457200" indent="-457200">
              <a:buAutoNum type="alphaLcParenR"/>
            </a:pPr>
            <a:r>
              <a:rPr lang="en-IN" sz="2000" i="1" dirty="0" err="1" smtClean="0"/>
              <a:t>product_code</a:t>
            </a:r>
            <a:r>
              <a:rPr lang="en-IN" sz="2000" i="1" dirty="0" smtClean="0"/>
              <a:t> </a:t>
            </a:r>
          </a:p>
          <a:p>
            <a:pPr marL="457200" indent="-457200">
              <a:buAutoNum type="alphaLcParenR"/>
            </a:pPr>
            <a:r>
              <a:rPr lang="en-IN" sz="2000" i="1" dirty="0" smtClean="0"/>
              <a:t>product </a:t>
            </a:r>
          </a:p>
          <a:p>
            <a:pPr marL="457200" indent="-457200">
              <a:buAutoNum type="alphaLcParenR"/>
            </a:pPr>
            <a:r>
              <a:rPr lang="en-IN" sz="2000" i="1" dirty="0" err="1" smtClean="0"/>
              <a:t>manufacturing_cost</a:t>
            </a:r>
            <a:r>
              <a:rPr lang="en-IN" sz="2000" dirty="0" smtClean="0"/>
              <a:t> </a:t>
            </a:r>
            <a:endParaRPr lang="en-IN" sz="2000" i="1" dirty="0"/>
          </a:p>
        </p:txBody>
      </p:sp>
      <p:sp>
        <p:nvSpPr>
          <p:cNvPr id="7" name="Rounded Rectangle 6"/>
          <p:cNvSpPr/>
          <p:nvPr/>
        </p:nvSpPr>
        <p:spPr>
          <a:xfrm>
            <a:off x="635614" y="3434871"/>
            <a:ext cx="237626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output</a:t>
            </a:r>
            <a:endParaRPr lang="en-IN" dirty="0"/>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5476" y="4077072"/>
            <a:ext cx="5960860" cy="2201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57763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2" descr="data:image/png;base64,iVBORw0KGgoAAAANSUhEUgAAAo4AAAFNCAYAAACOmu5nAAAAOXRFWHRTb2Z0d2FyZQBNYXRwbG90bGliIHZlcnNpb24zLjUuMSwgaHR0cHM6Ly9tYXRwbG90bGliLm9yZy/YYfK9AAAACXBIWXMAAAsTAAALEwEAmpwYAAAtGElEQVR4nO3deZglVX3/8fdHUAcEQQWRQWREjaigyIxEFhGVuAVFlCiLAtEILnGNJDHxJ2DUaDSLiopgEBEEEZcgouKGC5v0wLAjURZRXABFNiEs398fdVoubfd0zdLdt3ver+e5z9Q9darqW6erb3/nnFO3UlVIkiRJk7nPTAcgSZKk2cHEUZIkSb2YOEqSJKkXE0dJkiT1YuIoSZKkXkwcJUmS1IuJo6RxJVmQpJKsPtOxzFVJdk1ydZKbkzx5JexvxyQ/H3h/UZIdV3S/K8PKup6SfC3JPisrroH93pxk05W9X2muMXGUZrkkVyb5vyTrjSk/t/2hXjDN8UyaICQ5KMkd7Y/1DUlOT7LNdMY5JD4I/G1VrVVV545XIZ3Lk1w8zrpK8uiJdl5VT6iqU5cnsLbvW9rPaPT198uzr5Wpqp5XVZ+egv2uVVWXL+/2SdZqbfS1cdZdmeQPbf2vkxyZZK2B9fu29n7ZONv+WZLPJ7kuye+TnJ/krUlWW95YpRVh4ijNDVcAe4y+SbIFsOby7myaehk/V1VrAesDPwS+mCTjxDKX/0BuAlw0SZ0dgIcCmyZ5ytSHdC9PagnV6Ovfpvn4s8lLgNuBv0jysHHWv6Bd71sBi4B3DKzbB/gtsPfgBkkeBZwFXA1sUVXrAH/Vtl97pZ+B1IOJozQ3fIZ7/9HZBzhqsEKSv2y9kDe24dGDBtaN9hK+KsnPgO+MPUCSl7Sek82T3CfJPyb5aZLrkxyf5MGt6vfbvze0Hpal9iRW1R3Ap4GHAQ9pvTEfT3JykluAZySZn+QLSa5NckWSNw7EtXWSkXZev07yHwPrntp6M29Ict7gsG2SU5P8S5LTktyU5JTBXtsk2w9se3WSfVv5/ZN8MMnP2vEOTbLGeOfW2ukdSa5K8pskRyVZp+3jZmA14LwkP11KE+0D/A9wclse3fdoO5/X2nm83qork+zUltdobfu7JBcnOSADw9rLov1s/n3g/XFJjhg4zr+3c/59kh+O1z6DsbX3ByU5ui3PS3J0u7ZuSHJ2kg3aulOT/E1rwxuSbD6wj/XT9ew9tL3fOcmS3NOr/cSlnNMfe29bO300yVfbtXFWS+KWZh/gUOB84OUTVaqqXwBfAzZvx9oEeDqwH/CcMUnnwcDpVfXWqvpl2/7HVbVnVd0wSTzSlDBxlOaGM4EHJnlcuh663YGjx9S5hS65XBf4S+C1SV40ps7TgccBzxksTPLXwPuBnarqQuANwIta/fnA74CPtuo7tH/Xbb1UZywt8CT3B/YFrq6q61rxnsB76HpVTge+ApwHbAQ8C3hzktEYPwR8qKoeCDwKOL7tdyPgq8C7gQcDbwO+kGT9gcPvCfw1XY/e/Vqd0T/mXwM+QtcjuiWwpG3zPuDPWtmjW0zvnOD09m2vZwCbAmsBh1TV7a33CbpevXGTkiRrArsBx7TX7knuB1BVOwxsv1ZVfW6CGEYdSNc+j6L7+a7IPMFXAq9I8swkewFbA29q6z4ILAS2pWv3vwfuXsb97wOsA2wMPAR4DfCHwQpVdTvwRQZ62oGXAt+rqt+kmzN6BLB/28cngBPb9dbH7nSJ24OAn9Bdj+Nq18uO3PNz2nspdTcGng+MTk3YGxipqi8AlwB7DVTfCTihZ7zStDBxlOaO0V7Hv6D7A/SLwZVVdWpVXVBVd1fV+cCxdInfoIOq6paqGvwj/WbgAGDHqvpJK3sN8M9V9fP2B/wgYLcs2xD3S5PcQDcMtxDYdWDd/1TVaVV1N7AFsH5Vvauq/q/NQzuc7g87wB3Ao5OsV1U3V9WZrfzlwMlVdXI7528CI3R/tEd9qqoua+d7PF0yCF1C+a2qOraq7qiq66tqSZLQ9Qy9pap+W1U3Ae8diGWsvYD/qKrLq+pm4O10yV/fdnox3fDnKXRJ8H3pkv7l8VLgPS3uq4EP99jmnNZbN/p6DkBV/Qp4LV1P8YeAvavqpiT3oUsq31RVv6iqu6rq9HaNLIs76JK9R7d9LK6qG8ep91nu3fZ7tjLofk6fqKqz2j4+TdeWT+0Zw5eq6kdVdSddMrjlUuq+Aji/qi4GjgOekD+92enL7Xr/IfA9uusGut/Z0Zg/y72TzocAv+wZrzQtTBylueMzdH8492XMMDVAkj9P8t10w72/p0v+1htT7epx9nsA8NGqGhzW3AT40mhCQZeo3gVssAzxHl9V61bVQ6vqmVW1eII4NgHmDyYwwD8NHOtVdD2Al7YhzZ0HtvurMdttD2w4sO9fDSzfStcjCF1P13jDx+vTzR1dPLDPr7fy8cwHrhp4fxWwOv3baR+6drqzqm4DvsDy9xTO597tetVEFQds1X5Go69vDKz7Ct1Q+4+r6oetbD1gHuO33bL4DPAN4Lgk1yT5tyT3Hafed4E127W9gC65+1Jbtwnwd2N+/hvTtUMfE10b49mbLrkcHYr+Hn/6c3pRa8NNqup1VfWHJNsBj6RLNqFLHLdIsmV7fz33vl6lGWfiKM0RVXUV3U0yz6cbwhvrs8CJwMZtkv2hwNibUWqc7Z4NvCPJSwbKrgaeNyapmNf+aI63j2U1uI+rgSvGHGvtqno+QFX9b1XtQTfc/H7ghCQPaNt9Zsx2D6iq9/U4/tV0Q7pjXUc3ZPqEgX2uMzDsPNY1dAnMqEcAdwK/niyAJA8Hngm8PMmvkvyKbtj6+RlzB31Pv6RLnAZjWRHvofsPw4ZJRoeLrwNuY/y2G+sW7n0D1x/n9rVe3oOr6vF0Q947M87wb1XdRddTvEd7ndR6gaH7Gb5nzM9/zao6dpnOchJJtgUeA7x94Of058CePXqW96H7HVzStjtroBzgW3Q33UhDw8RRmlteBTyzqm4ZZ93awG+r6rYkW9P1TvZxEfBc4KNJXtjKDgXe0+Z2jd6UsEtbdy3dnLaV9Z14PwJuSvIP7caL1dLdoPOUduyXJ1m/DWvf0La5m26O5wuSPKdtMy/d9xw+vMcxjwF2SvLSJKsneUiSLdsxDgf+c+AGjI0G5luOdSzwliSPTPf1K++lu5v8zh4xvAK4DHgsXU/alnQ9qz/nnnl9v6Z/Ox9Pl9w8qLXBG3pu9yeS7EA3N3RvuiTnI0k2au1zBPAf6W5oWi3JNhPMK1xCN2x/3ySL6JLi0f0/I8kWbb7ujXRD1xPNk/ws8DK6aQGfHSg/HHhN641Mkgeku0FsZd+NvA/wTeDx3PNz2hxYA3jeRBslmUc3fWC/ge22pPu5jCadBwLbJvnA6E0zSR6d7sahdVfyeUi9mDhKc0hV/bSqRiZY/TrgXUluoruZ4/hl2O95dL0+hyd5Ht28thOBU9r+zqTrZaGqbqXrjTqtDRH2nVM20bHvasfekq5H9Trgk3Q3T0CX1F6U7i7lDwG7V9Uf2jy+XeiGta+l64E6gB6fe1X1M7qe27+j+5qUJcCT2up/oLtZ4swkN9L1Cj12gl0dQTfs+v0W+230T9j2AT5WVb8afNEl7aM9UgcBn27t/NJJ9ncw3fD0FXRzJj/TI4bzcu/vcfyvJA+kmwrxt20e4w+A/wY+1eaAvg24ADibru3ez/ht/v/oeiZ/12IbTPoeRndTyI10vZrfmyjeqjqLrvdyPt0NTaPlI8CrgUPaMX5CN41jpRlI/j4y5ud0RYt3adMKXkTXe33UmJ/vEXTTGZ5bVT8FtgEW0F3jv6ebrjAC3DTuXqUplqqVMaokSZpN0n010dFV1acHVpIAexwlSZLUk4mjJEmSenGoWpIkSb3Y4yhJkqReTBwlSZLUy7I8HkzLab311qsFCxbMdBiSJEmTWrx48XVVNe4TsUwcp8GCBQsYGZnoq/UkSZKGR5IJH0nqULUkSZJ6MXGUJElSLyaOkiRJ6sXEUZIkSb2YOEqSJKkXE0dJkiT14tfxTIPFiyGZ6SgkDTOf/ippNrDHUZIkSb2YOEqSJKkXE0dJkiT1YuIoSZKkXqY8cUxyV5IlSc5Lck6SbafgGDsmOWkZtzk1yaLlONaRSXZb1u0kSZJmu+m4q/oPVbUlQJLnAP8KPH0ajitJkqSVaLqHqh8I/A4gyVpJvt16IS9IsksrX5DkkiSHJ7koySlJ1mjrnpLk/NaD+YEkF449QJKtk5yR5Nwkpyd5bCtfI8lxbd9fAtYY2ObZbZtzknw+yVqt/H1JLm7H/ODAYXZo+77c3kdJkrSqmI4exzWSLAHmARsCz2zltwG7VtWNSdYDzkxyYlv3GGCPqnp1kuOBlwBHA58CXl1VZyR53wTHuxR4WlXdmWQn4L1t+9cCt1bV45I8ETgHoB37HcBOVXVLkn8A3prko8CuwGZVVUnWHTjGhsD2wGbAicAJK9RCkiRJs8B0D1VvAxyVZHMgwHuT7ADcDWwEbNC2uaKqlrTlxcCClritXVVntPLPAjuPc7x1gE8neQxQwH1b+Q7AhwGq6vwk57fypwKPB05L9y3d9wPOAH5Pl9z+d5s/OTiH8stVdTdwcZINGEeS/YD9unePmLh1JEmSZolpfXJM6ylcD1gfeH77d2FV3ZHkSrpeSYDbBza7i4Fh5R7+BfhuVe2aZAFw6iT1A3yzqvb4kxXJ1sCzgN2Av+We3tLB+MZ9JkxVHQYc1u1nkc+EkCRJs960znFMshmwGnA9Xc/gb1rS+Axgk6VtW1U3ADcl+fNWtPsEVdcBftGW9x0o/z6wZ4tjc+CJrfxMYLskj27rHpDkz9o8x3Wq6mTgLcCT+p6nJEnSXDSdcxyh653bp6ruSnIM8JUkFwAjdHMTJ/Mq4PAkdwPfoxtOHuvf6Iaq3wF8daD848CnklwCXEI3BE5VXZtkX+DYJPdvdd8B3AT8T5J5Le639j1hSZKkuShVs2cUNclaVXVzW/5HYMOqetMMhzWpbqh6ZKbDkDTEZtFHsaQ5Lsniqhr3u66ndY7jSvCXSd5OF/dV3HsoWpIkSVNoViWOVfU54HMzHYckSdKqyGdVS5IkqZdZ1eM4Wy1cCCNOcZQkSbOcPY6SJEnqxcRRkiRJvZg4SpIkqRcTR0mSJPVi4ihJkqReTBwlSZLUi4mjJEmSejFxlCRJUi8mjpIkSerFxFGSJEm9mDhKkiSpFxNHSZIk9WLiKEmSpF5MHCVJktSLiaMkSZJ6MXGUJElSL6vPdACrgmuuuYaDDz54psOQNMQOPPDAmQ5BkiZlj6MkSZJ6MXGUJElSLyaOkiRJ6sXEUZIkSb1MWeKYpJL8+8D7tyU5aKqOtyySXJlkvZW0r5tXxn4kSZKG3VT2ON4OvHhlJWiSJEmaWVOZON4JHAa8ZeyKJOsn+UKSs9tru1Z+QZJ107k+yd6t/Kgkf5Hkk0mWtNe1SQ5s6w9o+zk/ycEDx/lyksVJLkqy33hBTlQnyc1J3pPkvCRnJtmglT8yyRkt1nevzAaTJEkaZlM9x/GjwF5J1hlT/iHgP6vqKcBLgE+28tOA7YAnAJcDT2vl2wCnV9XfVNWWwC7AdcCRSZ4NPAbYGtgSWJhkh7bdK6tqIbAIeGOSh4wT40R1HgCcWVVPAr4PvHog9o9X1RbAL5e1QSRJkmarKU0cq+pG4CjgjWNW7QQckmQJcCLwwCRrAT8AdmivjwNbJNkI+F1V3QKQZB7weeANVXUV8Oz2Ohc4B9iMLpGELhE8DzgT2HigfNBEdf4POKktLwYWtOXtgGPb8mcmOvck+yUZSTJy6623TlRNkiRp1piOJ8f8F11C96mBsvsAT62q2wYrJvk+8HrgEcA/A7sCu9EllKMOBb5YVd8a3Qz416r6xJh97UiXoG5TVbcmORWYtwx17qiqast3ce+2KiZRVYfRDdUzf/78SetLkiQNuyn/Op6q+i1wPPCqgeJTgDeMvkmyZat7NbAe8Jiquhz4IfA2uqFikrweWLuq3jewr28Ar2w9liTZKMlDgXXoeipvTbIZ8NRxwutTZ6zTgN3b8l496kuSJM0J0/U9jv9OlxCOeiOwqN3McjHwmoF1ZwGXteUfABvRJZDQJZFbDNwg85qqOgX4LHBGkguAE4C1ga8Dqye5BHgf3VD0WH3qjPUm4PXtWBv1qC9JkjQn5J7RWE2V+fPn1/777z/TYUgaYgceeOBMhyBJACRZXFWLxlvnk2MkSZLUi4mjJEmSejFxlCRJUi/OcZwGixYtqpGRkZkOQ5IkaVLOcZQkSdIKM3GUJElSLyaOkiRJ6sXEUZIkSb2YOEqSJKkXE0dJkiT1YuIoSZKkXkwcJUmS1IuJoyRJknoxcZQkSVIvJo6SJEnqxcRRkiRJvZg4SpIkqRcTR0mSJPVi4ihJkqReTBwlSZLUy+ozHcAq4beL4bOZ6SgkDbM9a6YjkKRJ2eMoSZKkXkwcJUmS1IuJoyRJknoxcZQkSVIvQ584JnlRkkqy2Qps//jl2G7fJIe05dck2Xt5ji9JkjRXDH3iCOwB/LD9uzxeBIybOCbpdVd5VR1aVUct5/ElSZLmhKFOHJOsBWwPvArYvZXtmOSkgTqHJNm3Lb8vycVJzk/ywSTbAi8EPpBkSZJHJTk1yX8lGQHelOQFSc5Kcm6SbyXZYJw4Dkrytrb86iRnJzkvyReSrDnlDSFJkjQEhv17HHcBvl5VlyW5PsnCiSomeQiwK7BZVVWSdavqhiQnAidV1QmtHsD9qmpRe/8g4Kltm78B/h74u6XE9MWqOrxt+266pPYjK36qkiRJw22oexzphqePa8vHsfTh6t8DtwH/neTFwK1Lqfu5geWHA99IcgFwAPCESWLaPMkPWv29JqqfZL8kI0lGrr1pkj1KkiTNAkObOCZ5MPBM4JNJrqRL6l4K3MW9454HUFV3AlsDJwA7A19fyu5vGVj+CHBIVW0B7D+6v6U4EvjbVv/giepX1WFVtaiqFq2/9iR7lCRJmgWGNnEEdgM+U1WbVNWCqtoYuIIu5scnuX+SdYFnwR/nQ65TVScDbwGe1PZzE7C01G0d4BdteZ8eca0N/DLJfel6HCVJklYJw5w47gF8aUzZF+hukjkeuLD9e25btzZwUpLz6e7CfmsrPw44oN388qhxjnMQ8Pkki4HresT1/4CzgNOAS3ufjSRJ0iyXqprpGOa8RZumRt4901FIGmp7+lksaTgkWTx6E/FYw9zjKEmSpCFi4ihJkqReTBwlSZLUy7B/Afjc8OCFsOfITEchSZK0QuxxlCRJUi8mjpIkSerFxFGSJEm9mDhKkiSpFxNHSZIk9WLiKEmSpF5MHCVJktSLiaMkSZJ6MXGUJElSLyaOkiRJ6sXEUZIkSb2YOEqSJKkXE0dJkiT1YuIoSZKkXkwcJUmS1IuJoyRJknpZfaYDWDUsBjLTQUgaajXTAUjSpOxxlCRJUi8mjpIkSerFxFGSJEm9mDhKkiSplylNHJP8c5KLkpyfZEmSP1/O/eyYZNuB90cm2a3HdjcPLD8/yWVJNlmeGCRJklZ1U3ZXdZJtgJ2Brarq9iTrAfdbzt3tCNwMnL6csTwL+DDwnKq6qkf9AKmqu5fneJIkSXPRVPY4bghcV1W3A1TVdVV1DXSJXJJzk1yQ5Igk92/lV7YEkySLkpyaZAHwGuAtrdfyaW3/OyQ5PcnlS+t9TLIDcDiwc1X9tJW9NcmF7fXmVrYgyY+THAVcCGyc5IAkZ7ce04MH9vnlJItbb+p+K7PRJEmShtVUJo6n0CVflyX5WJKnAySZBxwJvKyqtqDr9XztRDupqiuBQ4H/rKotq+oHbdWGwPZ0vZrvm2Dz+wNfBl5UVZe24y8E/hr4c+CpwKuTPLnVfwzwsap6AvDY9n5rYEtgYUtCAV5ZVQuBRcAbkzykb6NIkiTNVlOWOFbVzcBCYD/gWuBzSfalS8iuqKrLWtVPAzuMu5Ol+3JV3V1VFwMbTFDnDrrh7VcNlG0PfKmqbmkxfhEY7cW8qqrObMvPbq9zgXOAzegSSeiSxfOAM4GNB8r/KMl+SUaSjFx77XKcnSRJ0pCZ0ifHVNVdwKnAqUkuAPahS8Qmcif3JLPzJtn97QPLEz2W5W7gpcC3k/xTVb13kn3eMmaf/1pVnxiskGRHYCdgm6q6Ncmp48VaVYcBhwEsWhQfCSFJkma9KetxTPLYJIM9cVsCVwE/BhYkeXQrfwXwvbZ8JV0vJcBLBra9CVh7eeKoqluBvwT2SvIq4AfAi5KsmeQBwK6tbKxvAK9MslY7n42SPBRYB/hdSxo3oxvuliRJmvOmco7jWsCnk1yc5Hzg8cBBVXUb3RzDz7deyLvp5jACHAx8KMkIcNfAvr4C7Drm5pjequq3wHOBdwAPp5tj+SPgLOCTVfUnvaBVdQrwWeCMFucJdMnr14HVk1xCN7fyzLHbSpIkzUWpmnwUNcl2VXXaZGUa36JFqZGRmY5C0nBzRouk4ZBkcVUtGm9d3x7Hj/QskyRJ0hy11Jtj2pd4bwusn+StA6seCKw2lYFJkiRpuEx2V/X96OYqrs69b065EZj0kX+SJEmaO5aaOFbV94DvJTmyz6P6NJGFgJMcJUnS7Nb3exzvn+QwYMHgNlX1zKkISpIkScOnb+L4ebqvzPkk9/6aHEmSJK0i+iaOd1bVx6c0EkmSJA21vl/H85Ukr0uyYZIHj76mNDJJkiQNlb49jvu0fw8YKCtg05UbjiRJkoZVr8Sxqh451YFIkiRpuPVKHJPsPV55VR21csORJEnSsOo7VP2UgeV5wLOAcwATR0mSpFVE36HqNwy+T7IucNxUBCRJkqTh1Peu6rFuAZz3KEmStArpO8fxK3R3UQOsBjwOOH6qgpIkSdLw6TvH8YMDy3cCV1XVz6cgHkmSJA2pXkPVVfU94FJgbeBBwP9NZVCSJEkaPr0SxyQvBX4E/BXwUuCsJLtNZWCSJEkaLn2Hqv8ZeEpV/QYgyfrAt4ATpiowSZIkDZe+d1XfZzRpbK5fhm0lSZI0B/Ttcfx6km8Ax7b3LwNOnpqQ5p5rFl/DwTl4psOQNMQOrANnOgRJmtRSE8ckjwY2qKoDkrwY2L6tOgM4ZqqDkyRJ0vCYrMfxv4C3A1TVF4EvAiTZoq17wRTGJkmSpCEy2TzFDarqgrGFrWzBlEQkSZKkoTRZ4rjuUtatsRLjkCRJ0pCbLHEcSfLqsYVJ/gZYvLwHTXJXkiVJLkzy+SRrJlmQ5MIJ6r8ryU5t+dQki9ryyUnWneRYVyZZb5zyFyb5x+U9B0mSpFXNZHMc3wx8Kcle3JMoLgLuB+y6Asf9Q1VtCZDkGOA1tPmT46mqd05Q/vzlDaCqTgROXN7tJUmSVjVL7XGsql9X1bbAwcCV7XVwVW1TVb9aSTH8AHh0W14tyeFJLkpySpI1AJIcOd6TakZ7E1tv5aVJjklySZITkqw5UPUNSc5JckGSzdq2+yY5ZGD/H05yepLLB4+V5IAkZyc5P+m+UyfJA5J8Ncl5rdf0ZSupLSRJkoZW32dVf7eqPtJe31lZB0+yOvA8YPQGnMcAH62qJwA3AC9Zht09FvhYVT0OuBF43cC666pqK+DjwNsm2H5Duq8b2hl4X4vv2S2mrYEtgYVJdgCeC1xTVU+qqs2Bry9DnJIkSbPSTD39ZY0kS4AR4GfAf7fyK6pqSVtezLLduX11VZ3Wlo/mnu+chHuGwZe2zy9X1d1VdTGwQSt7dnudC5wDbEaXSF4A/EWS9yd5WlX9fuzOkuyXZCTJyK3cugynIUmSNJz6PjlmZfvjHMdRSQBuHyi6i2W7c7uW8n50v3cx8TkPHjsD//5rVX1ibOUkWwHPB96d5NtV9a57HbzqMOAwgPmZPzY2SZKkWWcuPW/6EUm2act7Aj9cCfv8BvDKJGsBJNkoyUOTzAduraqjgQ8AW62EY0mSJA21mepxnAo/Bl6f5AjgYrr5jCukqk5J8jjgjNYjejPwcrqbeT6Q5G7gDuC1K3osSZKkYZeq2T+KmmQBcFK7UWXozM/82p/9ZzoMSUPswDpwpkOQJACSLK6qReOtm0tD1ZIkSZpCc2KouqquBIayt1GSJGmusMdRkiRJvcyJHsdhN3/hfA4ccf6SJEma3exxlCRJUi8mjpIkSerFxFGSJEm9mDhKkiSpFxNHSZIk9WLiKEmSpF5MHCVJktSLiaMkSZJ6MXGUJElSLyaOkiRJ6sXEUZIkSb2YOEqSJKkXE0dJkiT1YuIoSZKkXkwcJUmS1IuJoyRJknpZfaYDWCUsXgzJTEchaZhVzXQEkjQpexwlSZLUi4mjJEmSejFxlCRJUi8mjpIkSeplzieOSW6e6RgkSZLmgjmfOEqSJGnlWCUSxyRrJfl2knOSXJBkl1a+IMmlSY5JckmSE5Ks2da9M8nZSS5McljSfZ9OklOTvD/Jj5JcluRpM3lukiRJ02WVSByB24Bdq2or4BnAv48mgsBjgY9V1eOAG4HXtfJDquopVbU5sAaw88D+Vq+qrYE3AwdOxwlIkiTNtFUlcQzw3iTnA98CNgI2aOuurqrT2vLRwPZt+RlJzkpyAfBM4AkD+/ti+3cxsGDcAyb7JRlJMnLtyjsPSZKkGbOqPDlmL2B9YGFV3ZHkSmBeWzf2cQ2VZB7wMWBRVV2d5KCB+gC3t3/vYoI2rKrDgMMAFiU+EkKSJM16q0qP4zrAb1rS+Axgk4F1j0iyTVveE/gh9ySJ1yVZC9ht+kKVJEkaTnM6cUyyOl3v4DHAojbsvDdw6UC1HwOvT3IJ8CDg41V1A3A4cCHwDeDs6YxbkiRpGKVq7o6iJnkScHi7kWW89QuAk9oNMFNmUVIjU3kASbPfHP4sljS7JFlcVYvGWzdnexyTvAY4FnjHTMciSZI0F8zpHsdhYY+jpEn5WSxpSKySPY6SJElauVaVr+OZWQsXwoh9jpIkaXazx1GSJEm9mDhKkiSpFxNHSZIk9WLiKEmSpF5MHCVJktSLiaMkSZJ6MXGUJElSLyaOkiRJ6sXEUZIkSb2YOEqSJKkXE0dJkiT1YuIoSZKkXkwcJUmS1IuJoyRJknoxcZQkSVIvJo6SJEnqJVU10zHMeZmfYv+ZjkLSMKsD/SyWNBySLK6qReOts8dRkiRJvZg4SpIkqRcTR0mSJPVi4ihJkqRehipxTHLzMtbfMclJUxXPmGO9K8lO03EsSZKkYbT6TAcwW1TVO2c6BkmSpJk0VD2Oo1pP4qlJTkhyaZJjkqSte24rOwd48cA2D07y5STnJzkzyRNb+UFJjmj7uzzJGwe2eXmSHyVZkuQTSVZrryOTXJjkgiRvaXWPTLJbW35nkrNbncNGY5MkSZrLhjJxbJ4MvBl4PLApsF2SecDhwAuAhcDDBuofDJxbVU8E/gk4amDdZsBzgK2BA5PcN8njgJcB21XVlsBdwF7AlsBGVbV5VW0BfGqc2A6pqqdU1ebAGsDOK+WMJUmShtgwJ44/qqqfV9XdwBJgAV0CeEVV/W9131x+9ED97YHPAFTVd4CHJHlgW/fVqrq9qq4DfgNsADyLLvk8O8mS9n5T4HJg0yQfSfJc4MZxYntGkrOSXAA8E3jC2ApJ9ksykmSEW1eoHSRJkobCMM9xvH1g+S5WLNbx9hXg01X19rGVkzyJrofyNcBLgVcOrJsHfAxYVFVXJzkImDd2H1V1GHAYtCfHSJIkzXLD3OM4nkuBBUke1d7vMbDuB3RDzSTZEbiuqsbrLRz1bWC3JA9t2zw4ySZJ1gPuU1VfAN4BbDVmu9Ek8bokawG7rcD5SJIkzRrD3OP4J6rqtiT7AV9Ncitdsrh2W30QcESS84FbgX0m2dfFSd4BnJLkPsAdwOuBPwCfamUAbx+z3Q1JDgcuBH4FnL1STk6SJGnIpZsqqKmU+Sn2n+koJA2zOtDPYknDIcniqlo03rrZNlQtSZKkGWLiKEmSpF5MHCVJktTLrLo5ZrZaOH8hIweOzHQYkiRJK8QeR0mSJPVi4ihJkqReTBwlSZLUi4mjJEmSejFxlCRJUi8mjpIkSerFxFGSJEm9mDhKkiSpFxNHSZIk9WLiKEmSpF5MHCVJktSLiaMkSZJ6MXGUJElSLyaOkiRJ6sXEUZIkSb2YOEqSJKmX1Wc6gFXB4sWQzHQUkiRpNqua6QjscZQkSVJPJo6SJEnqxcRRkiRJvZg4SpIkqZdVJnFMcvMy1t8xyUlt+YVJ/nFqIpMkSZodvKu6h6o6EThxpuOQJEmaSatMj+Oo1pN4apITklya5Jik+7KcJM9tZecALx7YZt8kh7TlFyQ5K8m5Sb6VZIMZOhVJkqRptcoljs2TgTcDjwc2BbZLMg84HHgBsBB42ATb/hB4alU9GTgO+Pspj1aSJGkIrKpD1T+qqp8DJFkCLABuBq6oqv9t5UcD+42z7cOBzyXZELgfcMV4B0iy3z3bP2KlBi9JkjQTVtUex9sHlu9i2RLojwCHVNUWwP7AvPEqVdVhVbWoqhbB+ssfqSRJ0pBYVRPH8VwKLEjyqPZ+jwnqrQP8oi3vM+VRSZIkDQkTx6aqbqMbWv5quznmNxNUPQj4fJLFwHXTFJ4kSdKMSw3DE7PnuGRRwchMhyFJkmax6UrZkizuptr9KXscJUmS1IuJoyRJknoxcZQkSVIvq+r3OE6rhQthxCmOkiRplrPHUZIkSb2YOEqSJKkXE0dJkiT1YuIoSZKkXkwcJUmS1IuJoyRJknoxcZQkSVIvJo6SJEnqJTVdT8xehSW5CfjxTMcxJNYDrpvpIIaA7dCxHe5hW3Rsh3vYFh3b4R7T1RabVNX6463wyTHT48dVtWimgxgGSUZsC9thlO1wD9uiYzvcw7bo2A73GIa2cKhakiRJvZg4SpIkqRcTx+lx2EwHMERsi47t0LEd7mFbdGyHe9gWHdvhHjPeFt4cI0mSpF7scZQkSVIvJo4rKMlzk/w4yU+S/OM46++f5HNt/VlJFgyse3sr/3GS50xr4CtZj3Z4a5KLk5yf5NtJNhlYd1eSJe114vRGvnL1aId9k1w7cL5/M7BunyT/2177TG/kK1+PtvjPgXa4LMkNA+vm0jVxRJLfJLlwgvVJ8uHWTucn2Wpg3Zy5Jnq0w17t/C9IcnqSJw2su7KVL0kyMn1RT40ebbFjkt8P/A68c2DdUn+vZpMe7XDAQBtc2D4XHtzWzZlrIsnGSb7b/kZelORN49QZns+JqvK1nC9gNeCnwKbA/YDzgMePqfM64NC2vDvwubb8+Fb//sAj235Wm+lzmsJ2eAawZlt+7Wg7tPc3z/Q5TGM77AscMs62DwYub/8+qC0/aKbPaSrbYkz9NwBHzLVrop3LDsBWwIUTrH8+8DUgwFOBs+boNTFZO2w7en7A80bbob2/Elhvps9hGttiR+CkccqX6fdq2F+TtcOYui8AvjMXrwlgQ2Crtrw2cNk4fzuG5nPCHscVszXwk6q6vKr+DzgO2GVMnV2AT7flE4BnJUkrP66qbq+qK4CftP3NRpO2Q1V9t6pubW/PBB4+zTFOhz7Xw0SeA3yzqn5bVb8Dvgk8d4rinA7L2hZ7AMdOS2TTrKq+D/x2KVV2AY6qzpnAukk2ZI5dE5O1Q1Wd3s4T5u5nBNDrmpjIinzGDJ1lbIe5/Bnxy6o6py3fBFwCbDSm2tB8Tpg4rpiNgKsH3v+cP/1h/7FOVd0J/B54SM9tZ4tlPZdX0f3PadS8JCNJzkzyoimIb7r0bYeXtKGGE5JsvIzbzha9z6dNW3gk8J2B4rlyTfQxUVvNtWtiWYz9jCjglCSLk+w3QzFNt22SnJfka0me0MpWyWsiyZp0ydAXBorn5DWRbjrbk4Gzxqwams8JnxyjaZXk5cAi4OkDxZtU1S+SbAp8J8kFVfXTmYlwyn0FOLaqbk+yP11v9DNnOKaZtjtwQlXdNVC2Kl0TGpDkGXSJ4/YDxdu36+GhwDeTXNp6q+aqc+h+B25O8nzgy8BjZjakGfUC4LSqGuydnHPXRJK16JLjN1fVjTMdz0TscVwxvwA2Hnj/8FY2bp0kqwPrANf33Ha26HUuSXYC/hl4YVXdPlpeVb9o/14OnEr3v63ZaNJ2qKrrB879k8DCvtvOMstyPrszZghqDl0TfUzUVnPtmphUkifS/V7sUlXXj5YPXA+/Ab7E7J3W00tV3VhVN7flk4H7JlmPVfCaaJb2GTEnrokk96VLGo+pqi+OU2VoPidMHFfM2cBjkjwyyf3oLu6xd4CeCIze5bQb3eTeauW7p7vr+pF0/5v80TTFvbJN2g5Jngx8gi5p/M1A+YOS3L8trwdsB1w8bZGvXH3aYcOBty+km8sC8A3g2a09HgQ8u5XNVn1+N0iyGd2E7jMGyubSNdHHicDe7a7JpwK/r6pfMveuiaVK8gjgi8ArquqygfIHJFl7dJmuHca9C3euSPKwNheeJFvT/a2+np6/V3NJknXoRqj+Z6BsTl0T7Wf938AlVfUfE1Qbms8Jh6pXQFXdmeRv6X5Iq9HdFXpRkncBI1V1It3F8JkkP6GbBLx72/aiJMfT/UG8E3j9mKG6WaNnO3wAWAv4fPs8/FlVvRB4HPCJJHfTfTi+r6pmZZLQsx3emOSFdD/z39LdZU1V/TbJv9D9YQB415hhmVmlZ1tA9/twXPvP1Kg5c00AJDmW7i7Z9ZL8HDgQuC9AVR0KnEx3x+RPgFuBv27r5tQ10aMd3kk3//tj7TPizqpaBGwAfKmVrQ58tqq+Pu0nsBL1aIvdgNcmuRP4A7B7+x0Z9/dqBk5hpejRDgC7AqdU1S0Dm861a2I74BXABUmWtLJ/Ah4Bw/c54ZNjJEmS1ItD1ZIkSerFxFGSJEm9mDhKkiSpFxNHSZIk9WLiKEmSpF5MHCVphiSpJEcPvF89ybVJTlrG/ey4LNsk2TfJ/GU5hiSBiaMkzaRbgM2TrNHe/wXL+NSH9kSqZbUvYOIoaZmZOErSzDoZ+Mu2vAcDj1ZLsnWSM5Kcm+T0JI9t5fsmOTHJd4BvD+4syVNa/UclWZjke0kWJ/lGkg2T7Eb3vPhjkiwZSFolaVImjpI0s46je/zoPOCJwFkD6y4FnlZVT6Z7ssp7B9ZtBexWVU8fLUiyLXAosAvwM+Ajrc5C4AjgPVV1AjAC7FVVW1bVH6bu1CTNNT5yUJJmUFWdn2QBXW/jyWNWrwN8OsljgKI9jq355phHiz0OOAx4dlVdk2RzYHPgm+3RbKsBv5yas5C0qjBxlKSZdyLwQbrn9j5koPxfgO9W1a4tuTx1YN3gs3uhSwrnAU8GrgECXFRV20xNyJJWRSaOkjTzjgBuqKoLkuw4UL4O99wss+8k+7gBeBVdD+MtwOnA+km2qaozktwX+LOqugi4CVh75YUvaVXhHEdJmmFV9fOq+vA4q/4N+Nck59LjP/pV9WtgZ+CjdD2PuwHvT3IesATYtlU9EjjUm2MkLatU1UzHIEmSpFnAHkdJkiT1YuIoSZKkXkwcJUmS1IuJoyRJknoxcZQkSVIvJo6SJEnqxcRRkiRJvZg4SpIkqZf/Dya4W7zloq9+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4" descr="data:image/png;base64,iVBORw0KGgoAAAANSUhEUgAAAo4AAAFNCAYAAACOmu5nAAAAOXRFWHRTb2Z0d2FyZQBNYXRwbG90bGliIHZlcnNpb24zLjUuMSwgaHR0cHM6Ly9tYXRwbG90bGliLm9yZy/YYfK9AAAACXBIWXMAAAsTAAALEwEAmpwYAAAtGElEQVR4nO3deZglVX3/8fdHUAcEQQWRQWREjaigyIxEFhGVuAVFlCiLAtEILnGNJDHxJ2DUaDSLiopgEBEEEZcgouKGC5v0wLAjURZRXABFNiEs398fdVoubfd0zdLdt3ver+e5z9Q9darqW6erb3/nnFO3UlVIkiRJk7nPTAcgSZKk2cHEUZIkSb2YOEqSJKkXE0dJkiT1YuIoSZKkXkwcJUmS1IuJo6RxJVmQpJKsPtOxzFVJdk1ydZKbkzx5JexvxyQ/H3h/UZIdV3S/K8PKup6SfC3JPisrroH93pxk05W9X2muMXGUZrkkVyb5vyTrjSk/t/2hXjDN8UyaICQ5KMkd7Y/1DUlOT7LNdMY5JD4I/G1VrVVV545XIZ3Lk1w8zrpK8uiJdl5VT6iqU5cnsLbvW9rPaPT198uzr5Wpqp5XVZ+egv2uVVWXL+/2SdZqbfS1cdZdmeQPbf2vkxyZZK2B9fu29n7ZONv+WZLPJ7kuye+TnJ/krUlWW95YpRVh4ijNDVcAe4y+SbIFsOby7myaehk/V1VrAesDPwS+mCTjxDKX/0BuAlw0SZ0dgIcCmyZ5ytSHdC9PagnV6Ovfpvn4s8lLgNuBv0jysHHWv6Bd71sBi4B3DKzbB/gtsPfgBkkeBZwFXA1sUVXrAH/Vtl97pZ+B1IOJozQ3fIZ7/9HZBzhqsEKSv2y9kDe24dGDBtaN9hK+KsnPgO+MPUCSl7Sek82T3CfJPyb5aZLrkxyf5MGt6vfbvze0Hpal9iRW1R3Ap4GHAQ9pvTEfT3JykluAZySZn+QLSa5NckWSNw7EtXWSkXZev07yHwPrntp6M29Ict7gsG2SU5P8S5LTktyU5JTBXtsk2w9se3WSfVv5/ZN8MMnP2vEOTbLGeOfW2ukdSa5K8pskRyVZp+3jZmA14LwkP11KE+0D/A9wclse3fdoO5/X2nm83qork+zUltdobfu7JBcnOSADw9rLov1s/n3g/XFJjhg4zr+3c/59kh+O1z6DsbX3ByU5ui3PS3J0u7ZuSHJ2kg3aulOT/E1rwxuSbD6wj/XT9ew9tL3fOcmS3NOr/cSlnNMfe29bO300yVfbtXFWS+KWZh/gUOB84OUTVaqqXwBfAzZvx9oEeDqwH/CcMUnnwcDpVfXWqvpl2/7HVbVnVd0wSTzSlDBxlOaGM4EHJnlcuh663YGjx9S5hS65XBf4S+C1SV40ps7TgccBzxksTPLXwPuBnarqQuANwIta/fnA74CPtuo7tH/Xbb1UZywt8CT3B/YFrq6q61rxnsB76HpVTge+ApwHbAQ8C3hzktEYPwR8qKoeCDwKOL7tdyPgq8C7gQcDbwO+kGT9gcPvCfw1XY/e/Vqd0T/mXwM+QtcjuiWwpG3zPuDPWtmjW0zvnOD09m2vZwCbAmsBh1TV7a33CbpevXGTkiRrArsBx7TX7knuB1BVOwxsv1ZVfW6CGEYdSNc+j6L7+a7IPMFXAq9I8swkewFbA29q6z4ILAS2pWv3vwfuXsb97wOsA2wMPAR4DfCHwQpVdTvwRQZ62oGXAt+rqt+kmzN6BLB/28cngBPb9dbH7nSJ24OAn9Bdj+Nq18uO3PNz2nspdTcGng+MTk3YGxipqi8AlwB7DVTfCTihZ7zStDBxlOaO0V7Hv6D7A/SLwZVVdWpVXVBVd1fV+cCxdInfoIOq6paqGvwj/WbgAGDHqvpJK3sN8M9V9fP2B/wgYLcs2xD3S5PcQDcMtxDYdWDd/1TVaVV1N7AFsH5Vvauq/q/NQzuc7g87wB3Ao5OsV1U3V9WZrfzlwMlVdXI7528CI3R/tEd9qqoua+d7PF0yCF1C+a2qOraq7qiq66tqSZLQ9Qy9pap+W1U3Ae8diGWsvYD/qKrLq+pm4O10yV/fdnox3fDnKXRJ8H3pkv7l8VLgPS3uq4EP99jmnNZbN/p6DkBV/Qp4LV1P8YeAvavqpiT3oUsq31RVv6iqu6rq9HaNLIs76JK9R7d9LK6qG8ep91nu3fZ7tjLofk6fqKqz2j4+TdeWT+0Zw5eq6kdVdSddMrjlUuq+Aji/qi4GjgOekD+92enL7Xr/IfA9uusGut/Z0Zg/y72TzocAv+wZrzQtTBylueMzdH8492XMMDVAkj9P8t10w72/p0v+1htT7epx9nsA8NGqGhzW3AT40mhCQZeo3gVssAzxHl9V61bVQ6vqmVW1eII4NgHmDyYwwD8NHOtVdD2Al7YhzZ0HtvurMdttD2w4sO9fDSzfStcjCF1P13jDx+vTzR1dPLDPr7fy8cwHrhp4fxWwOv3baR+6drqzqm4DvsDy9xTO597tetVEFQds1X5Go69vDKz7Ct1Q+4+r6oetbD1gHuO33bL4DPAN4Lgk1yT5tyT3Hafed4E127W9gC65+1Jbtwnwd2N+/hvTtUMfE10b49mbLrkcHYr+Hn/6c3pRa8NNqup1VfWHJNsBj6RLNqFLHLdIsmV7fz33vl6lGWfiKM0RVXUV3U0yz6cbwhvrs8CJwMZtkv2hwNibUWqc7Z4NvCPJSwbKrgaeNyapmNf+aI63j2U1uI+rgSvGHGvtqno+QFX9b1XtQTfc/H7ghCQPaNt9Zsx2D6iq9/U4/tV0Q7pjXUc3ZPqEgX2uMzDsPNY1dAnMqEcAdwK/niyAJA8Hngm8PMmvkvyKbtj6+RlzB31Pv6RLnAZjWRHvofsPw4ZJRoeLrwNuY/y2G+sW7n0D1x/n9rVe3oOr6vF0Q947M87wb1XdRddTvEd7ndR6gaH7Gb5nzM9/zao6dpnOchJJtgUeA7x94Of058CePXqW96H7HVzStjtroBzgW3Q33UhDw8RRmlteBTyzqm4ZZ93awG+r6rYkW9P1TvZxEfBc4KNJXtjKDgXe0+Z2jd6UsEtbdy3dnLaV9Z14PwJuSvIP7caL1dLdoPOUduyXJ1m/DWvf0La5m26O5wuSPKdtMy/d9xw+vMcxjwF2SvLSJKsneUiSLdsxDgf+c+AGjI0G5luOdSzwliSPTPf1K++lu5v8zh4xvAK4DHgsXU/alnQ9qz/nnnl9v6Z/Ox9Pl9w8qLXBG3pu9yeS7EA3N3RvuiTnI0k2au1zBPAf6W5oWi3JNhPMK1xCN2x/3ySL6JLi0f0/I8kWbb7ujXRD1xPNk/ws8DK6aQGfHSg/HHhN641Mkgeku0FsZd+NvA/wTeDx3PNz2hxYA3jeRBslmUc3fWC/ge22pPu5jCadBwLbJvnA6E0zSR6d7sahdVfyeUi9mDhKc0hV/bSqRiZY/TrgXUluoruZ4/hl2O95dL0+hyd5Ht28thOBU9r+zqTrZaGqbqXrjTqtDRH2nVM20bHvasfekq5H9Trgk3Q3T0CX1F6U7i7lDwG7V9Uf2jy+XeiGta+l64E6gB6fe1X1M7qe27+j+5qUJcCT2up/oLtZ4swkN9L1Cj12gl0dQTfs+v0W+230T9j2AT5WVb8afNEl7aM9UgcBn27t/NJJ9ncw3fD0FXRzJj/TI4bzcu/vcfyvJA+kmwrxt20e4w+A/wY+1eaAvg24ADibru3ez/ht/v/oeiZ/12IbTPoeRndTyI10vZrfmyjeqjqLrvdyPt0NTaPlI8CrgUPaMX5CN41jpRlI/j4y5ud0RYt3adMKXkTXe33UmJ/vEXTTGZ5bVT8FtgEW0F3jv6ebrjAC3DTuXqUplqqVMaokSZpN0n010dFV1acHVpIAexwlSZLUk4mjJEmSenGoWpIkSb3Y4yhJkqReTBwlSZLUy7I8HkzLab311qsFCxbMdBiSJEmTWrx48XVVNe4TsUwcp8GCBQsYGZnoq/UkSZKGR5IJH0nqULUkSZJ6MXGUJElSLyaOkiRJ6sXEUZIkSb2YOEqSJKkXE0dJkiT14tfxTIPFiyGZ6SgkDTOf/ippNrDHUZIkSb2YOEqSJKkXE0dJkiT1YuIoSZKkXqY8cUxyV5IlSc5Lck6SbafgGDsmOWkZtzk1yaLlONaRSXZb1u0kSZJmu+m4q/oPVbUlQJLnAP8KPH0ajitJkqSVaLqHqh8I/A4gyVpJvt16IS9IsksrX5DkkiSHJ7koySlJ1mjrnpLk/NaD+YEkF449QJKtk5yR5Nwkpyd5bCtfI8lxbd9fAtYY2ObZbZtzknw+yVqt/H1JLm7H/ODAYXZo+77c3kdJkrSqmI4exzWSLAHmARsCz2zltwG7VtWNSdYDzkxyYlv3GGCPqnp1kuOBlwBHA58CXl1VZyR53wTHuxR4WlXdmWQn4L1t+9cCt1bV45I8ETgHoB37HcBOVXVLkn8A3prko8CuwGZVVUnWHTjGhsD2wGbAicAJK9RCkiRJs8B0D1VvAxyVZHMgwHuT7ADcDWwEbNC2uaKqlrTlxcCClritXVVntPLPAjuPc7x1gE8neQxQwH1b+Q7AhwGq6vwk57fypwKPB05L9y3d9wPOAH5Pl9z+d5s/OTiH8stVdTdwcZINGEeS/YD9unePmLh1JEmSZolpfXJM6ylcD1gfeH77d2FV3ZHkSrpeSYDbBza7i4Fh5R7+BfhuVe2aZAFw6iT1A3yzqvb4kxXJ1sCzgN2Av+We3tLB+MZ9JkxVHQYc1u1nkc+EkCRJs960znFMshmwGnA9Xc/gb1rS+Axgk6VtW1U3ADcl+fNWtPsEVdcBftGW9x0o/z6wZ4tjc+CJrfxMYLskj27rHpDkz9o8x3Wq6mTgLcCT+p6nJEnSXDSdcxyh653bp6ruSnIM8JUkFwAjdHMTJ/Mq4PAkdwPfoxtOHuvf6Iaq3wF8daD848CnklwCXEI3BE5VXZtkX+DYJPdvdd8B3AT8T5J5Le639j1hSZKkuShVs2cUNclaVXVzW/5HYMOqetMMhzWpbqh6ZKbDkDTEZtFHsaQ5Lsniqhr3u66ndY7jSvCXSd5OF/dV3HsoWpIkSVNoViWOVfU54HMzHYckSdKqyGdVS5IkqZdZ1eM4Wy1cCCNOcZQkSbOcPY6SJEnqxcRRkiRJvZg4SpIkqRcTR0mSJPVi4ihJkqReTBwlSZLUi4mjJEmSejFxlCRJUi8mjpIkSerFxFGSJEm9mDhKkiSpFxNHSZIk9WLiKEmSpF5MHCVJktSLiaMkSZJ6MXGUJElSL6vPdACrgmuuuYaDDz54psOQNMQOPPDAmQ5BkiZlj6MkSZJ6MXGUJElSLyaOkiRJ6sXEUZIkSb1MWeKYpJL8+8D7tyU5aKqOtyySXJlkvZW0r5tXxn4kSZKG3VT2ON4OvHhlJWiSJEmaWVOZON4JHAa8ZeyKJOsn+UKSs9tru1Z+QZJ107k+yd6t/Kgkf5Hkk0mWtNe1SQ5s6w9o+zk/ycEDx/lyksVJLkqy33hBTlQnyc1J3pPkvCRnJtmglT8yyRkt1nevzAaTJEkaZlM9x/GjwF5J1hlT/iHgP6vqKcBLgE+28tOA7YAnAJcDT2vl2wCnV9XfVNWWwC7AdcCRSZ4NPAbYGtgSWJhkh7bdK6tqIbAIeGOSh4wT40R1HgCcWVVPAr4PvHog9o9X1RbAL5e1QSRJkmarKU0cq+pG4CjgjWNW7QQckmQJcCLwwCRrAT8AdmivjwNbJNkI+F1V3QKQZB7weeANVXUV8Oz2Ohc4B9iMLpGELhE8DzgT2HigfNBEdf4POKktLwYWtOXtgGPb8mcmOvck+yUZSTJy6623TlRNkiRp1piOJ8f8F11C96mBsvsAT62q2wYrJvk+8HrgEcA/A7sCu9EllKMOBb5YVd8a3Qz416r6xJh97UiXoG5TVbcmORWYtwx17qiqast3ce+2KiZRVYfRDdUzf/78SetLkiQNuyn/Op6q+i1wPPCqgeJTgDeMvkmyZat7NbAe8Jiquhz4IfA2uqFikrweWLuq3jewr28Ar2w9liTZKMlDgXXoeipvTbIZ8NRxwutTZ6zTgN3b8l496kuSJM0J0/U9jv9OlxCOeiOwqN3McjHwmoF1ZwGXteUfABvRJZDQJZFbDNwg85qqOgX4LHBGkguAE4C1ga8Dqye5BHgf3VD0WH3qjPUm4PXtWBv1qC9JkjQn5J7RWE2V+fPn1/777z/TYUgaYgceeOBMhyBJACRZXFWLxlvnk2MkSZLUi4mjJEmSejFxlCRJUi/OcZwGixYtqpGRkZkOQ5IkaVLOcZQkSdIKM3GUJElSLyaOkiRJ6sXEUZIkSb2YOEqSJKkXE0dJkiT1YuIoSZKkXkwcJUmS1IuJoyRJknoxcZQkSVIvJo6SJEnqxcRRkiRJvZg4SpIkqRcTR0mSJPVi4ihJkqReTBwlSZLUy+ozHcAq4beL4bOZ6SgkDbM9a6YjkKRJ2eMoSZKkXkwcJUmS1IuJoyRJknoxcZQkSVIvQ584JnlRkkqy2Qps//jl2G7fJIe05dck2Xt5ji9JkjRXDH3iCOwB/LD9uzxeBIybOCbpdVd5VR1aVUct5/ElSZLmhKFOHJOsBWwPvArYvZXtmOSkgTqHJNm3Lb8vycVJzk/ywSTbAi8EPpBkSZJHJTk1yX8lGQHelOQFSc5Kcm6SbyXZYJw4Dkrytrb86iRnJzkvyReSrDnlDSFJkjQEhv17HHcBvl5VlyW5PsnCiSomeQiwK7BZVVWSdavqhiQnAidV1QmtHsD9qmpRe/8g4Kltm78B/h74u6XE9MWqOrxt+266pPYjK36qkiRJw22oexzphqePa8vHsfTh6t8DtwH/neTFwK1Lqfu5geWHA99IcgFwAPCESWLaPMkPWv29JqqfZL8kI0lGrr1pkj1KkiTNAkObOCZ5MPBM4JNJrqRL6l4K3MW9454HUFV3AlsDJwA7A19fyu5vGVj+CHBIVW0B7D+6v6U4EvjbVv/giepX1WFVtaiqFq2/9iR7lCRJmgWGNnEEdgM+U1WbVNWCqtoYuIIu5scnuX+SdYFnwR/nQ65TVScDbwGe1PZzE7C01G0d4BdteZ8eca0N/DLJfel6HCVJklYJw5w47gF8aUzZF+hukjkeuLD9e25btzZwUpLz6e7CfmsrPw44oN388qhxjnMQ8Pkki4HresT1/4CzgNOAS3ufjSRJ0iyXqprpGOa8RZumRt4901FIGmp7+lksaTgkWTx6E/FYw9zjKEmSpCFi4ihJkqReTBwlSZLUy7B/Afjc8OCFsOfITEchSZK0QuxxlCRJUi8mjpIkSerFxFGSJEm9mDhKkiSpFxNHSZIk9WLiKEmSpF5MHCVJktSLiaMkSZJ6MXGUJElSLyaOkiRJ6sXEUZIkSb2YOEqSJKkXE0dJkiT1YuIoSZKkXkwcJUmS1IuJoyRJknpZfaYDWDUsBjLTQUgaajXTAUjSpOxxlCRJUi8mjpIkSerFxFGSJEm9mDhKkiSplylNHJP8c5KLkpyfZEmSP1/O/eyYZNuB90cm2a3HdjcPLD8/yWVJNlmeGCRJklZ1U3ZXdZJtgJ2Brarq9iTrAfdbzt3tCNwMnL6csTwL+DDwnKq6qkf9AKmqu5fneJIkSXPRVPY4bghcV1W3A1TVdVV1DXSJXJJzk1yQ5Igk92/lV7YEkySLkpyaZAHwGuAtrdfyaW3/OyQ5PcnlS+t9TLIDcDiwc1X9tJW9NcmF7fXmVrYgyY+THAVcCGyc5IAkZ7ce04MH9vnlJItbb+p+K7PRJEmShtVUJo6n0CVflyX5WJKnAySZBxwJvKyqtqDr9XztRDupqiuBQ4H/rKotq+oHbdWGwPZ0vZrvm2Dz+wNfBl5UVZe24y8E/hr4c+CpwKuTPLnVfwzwsap6AvDY9n5rYEtgYUtCAV5ZVQuBRcAbkzykb6NIkiTNVlOWOFbVzcBCYD/gWuBzSfalS8iuqKrLWtVPAzuMu5Ol+3JV3V1VFwMbTFDnDrrh7VcNlG0PfKmqbmkxfhEY7cW8qqrObMvPbq9zgXOAzegSSeiSxfOAM4GNB8r/KMl+SUaSjFx77XKcnSRJ0pCZ0ifHVNVdwKnAqUkuAPahS8Qmcif3JLPzJtn97QPLEz2W5W7gpcC3k/xTVb13kn3eMmaf/1pVnxiskGRHYCdgm6q6Ncmp48VaVYcBhwEsWhQfCSFJkma9KetxTPLYJIM9cVsCVwE/BhYkeXQrfwXwvbZ8JV0vJcBLBra9CVh7eeKoqluBvwT2SvIq4AfAi5KsmeQBwK6tbKxvAK9MslY7n42SPBRYB/hdSxo3oxvuliRJmvOmco7jWsCnk1yc5Hzg8cBBVXUb3RzDz7deyLvp5jACHAx8KMkIcNfAvr4C7Drm5pjequq3wHOBdwAPp5tj+SPgLOCTVfUnvaBVdQrwWeCMFucJdMnr14HVk1xCN7fyzLHbSpIkzUWpmnwUNcl2VXXaZGUa36JFqZGRmY5C0nBzRouk4ZBkcVUtGm9d3x7Hj/QskyRJ0hy11Jtj2pd4bwusn+StA6seCKw2lYFJkiRpuEx2V/X96OYqrs69b065EZj0kX+SJEmaO5aaOFbV94DvJTmyz6P6NJGFgJMcJUnS7Nb3exzvn+QwYMHgNlX1zKkISpIkScOnb+L4ebqvzPkk9/6aHEmSJK0i+iaOd1bVx6c0EkmSJA21vl/H85Ukr0uyYZIHj76mNDJJkiQNlb49jvu0fw8YKCtg05UbjiRJkoZVr8Sxqh451YFIkiRpuPVKHJPsPV55VR21csORJEnSsOo7VP2UgeV5wLOAcwATR0mSpFVE36HqNwy+T7IucNxUBCRJkqTh1Peu6rFuAZz3KEmStArpO8fxK3R3UQOsBjwOOH6qgpIkSdLw6TvH8YMDy3cCV1XVz6cgHkmSJA2pXkPVVfU94FJgbeBBwP9NZVCSJEkaPr0SxyQvBX4E/BXwUuCsJLtNZWCSJEkaLn2Hqv8ZeEpV/QYgyfrAt4ATpiowSZIkDZe+d1XfZzRpbK5fhm0lSZI0B/Ttcfx6km8Ax7b3LwNOnpqQ5p5rFl/DwTl4psOQNMQOrANnOgRJmtRSE8ckjwY2qKoDkrwY2L6tOgM4ZqqDkyRJ0vCYrMfxv4C3A1TVF4EvAiTZoq17wRTGJkmSpCEy2TzFDarqgrGFrWzBlEQkSZKkoTRZ4rjuUtatsRLjkCRJ0pCbLHEcSfLqsYVJ/gZYvLwHTXJXkiVJLkzy+SRrJlmQ5MIJ6r8ryU5t+dQki9ryyUnWneRYVyZZb5zyFyb5x+U9B0mSpFXNZHMc3wx8Kcle3JMoLgLuB+y6Asf9Q1VtCZDkGOA1tPmT46mqd05Q/vzlDaCqTgROXN7tJUmSVjVL7XGsql9X1bbAwcCV7XVwVW1TVb9aSTH8AHh0W14tyeFJLkpySpI1AJIcOd6TakZ7E1tv5aVJjklySZITkqw5UPUNSc5JckGSzdq2+yY5ZGD/H05yepLLB4+V5IAkZyc5P+m+UyfJA5J8Ncl5rdf0ZSupLSRJkoZW32dVf7eqPtJe31lZB0+yOvA8YPQGnMcAH62qJwA3AC9Zht09FvhYVT0OuBF43cC666pqK+DjwNsm2H5Duq8b2hl4X4vv2S2mrYEtgYVJdgCeC1xTVU+qqs2Bry9DnJIkSbPSTD39ZY0kS4AR4GfAf7fyK6pqSVtezLLduX11VZ3Wlo/mnu+chHuGwZe2zy9X1d1VdTGwQSt7dnudC5wDbEaXSF4A/EWS9yd5WlX9fuzOkuyXZCTJyK3cugynIUmSNJz6PjlmZfvjHMdRSQBuHyi6i2W7c7uW8n50v3cx8TkPHjsD//5rVX1ibOUkWwHPB96d5NtV9a57HbzqMOAwgPmZPzY2SZKkWWcuPW/6EUm2act7Aj9cCfv8BvDKJGsBJNkoyUOTzAduraqjgQ8AW62EY0mSJA21mepxnAo/Bl6f5AjgYrr5jCukqk5J8jjgjNYjejPwcrqbeT6Q5G7gDuC1K3osSZKkYZeq2T+KmmQBcFK7UWXozM/82p/9ZzoMSUPswDpwpkOQJACSLK6qReOtm0tD1ZIkSZpCc2KouqquBIayt1GSJGmusMdRkiRJvcyJHsdhN3/hfA4ccf6SJEma3exxlCRJUi8mjpIkSerFxFGSJEm9mDhKkiSpFxNHSZIk9WLiKEmSpF5MHCVJktSLiaMkSZJ6MXGUJElSLyaOkiRJ6sXEUZIkSb2YOEqSJKkXE0dJkiT1YuIoSZKkXkwcJUmS1IuJoyRJknpZfaYDWCUsXgzJTEchaZhVzXQEkjQpexwlSZLUi4mjJEmSejFxlCRJUi8mjpIkSeplzieOSW6e6RgkSZLmgjmfOEqSJGnlWCUSxyRrJfl2knOSXJBkl1a+IMmlSY5JckmSE5Ks2da9M8nZSS5McljSfZ9OklOTvD/Jj5JcluRpM3lukiRJ02WVSByB24Bdq2or4BnAv48mgsBjgY9V1eOAG4HXtfJDquopVbU5sAaw88D+Vq+qrYE3AwdOxwlIkiTNtFUlcQzw3iTnA98CNgI2aOuurqrT2vLRwPZt+RlJzkpyAfBM4AkD+/ti+3cxsGDcAyb7JRlJMnLtyjsPSZKkGbOqPDlmL2B9YGFV3ZHkSmBeWzf2cQ2VZB7wMWBRVV2d5KCB+gC3t3/vYoI2rKrDgMMAFiU+EkKSJM16q0qP4zrAb1rS+Axgk4F1j0iyTVveE/gh9ySJ1yVZC9ht+kKVJEkaTnM6cUyyOl3v4DHAojbsvDdw6UC1HwOvT3IJ8CDg41V1A3A4cCHwDeDs6YxbkiRpGKVq7o6iJnkScHi7kWW89QuAk9oNMFNmUVIjU3kASbPfHP4sljS7JFlcVYvGWzdnexyTvAY4FnjHTMciSZI0F8zpHsdhYY+jpEn5WSxpSKySPY6SJElauVaVr+OZWQsXwoh9jpIkaXazx1GSJEm9mDhKkiSpFxNHSZIk9WLiKEmSpF5MHCVJktSLiaMkSZJ6MXGUJElSLyaOkiRJ6sXEUZIkSb2YOEqSJKkXE0dJkiT1YuIoSZKkXkwcJUmS1IuJoyRJknoxcZQkSVIvJo6SJEnqJVU10zHMeZmfYv+ZjkLSMKsD/SyWNBySLK6qReOts8dRkiRJvZg4SpIkqRcTR0mSJPVi4ihJkqRehipxTHLzMtbfMclJUxXPmGO9K8lO03EsSZKkYbT6TAcwW1TVO2c6BkmSpJk0VD2Oo1pP4qlJTkhyaZJjkqSte24rOwd48cA2D07y5STnJzkzyRNb+UFJjmj7uzzJGwe2eXmSHyVZkuQTSVZrryOTXJjkgiRvaXWPTLJbW35nkrNbncNGY5MkSZrLhjJxbJ4MvBl4PLApsF2SecDhwAuAhcDDBuofDJxbVU8E/gk4amDdZsBzgK2BA5PcN8njgJcB21XVlsBdwF7AlsBGVbV5VW0BfGqc2A6pqqdU1ebAGsDOK+WMJUmShtgwJ44/qqqfV9XdwBJgAV0CeEVV/W9131x+9ED97YHPAFTVd4CHJHlgW/fVqrq9qq4DfgNsADyLLvk8O8mS9n5T4HJg0yQfSfJc4MZxYntGkrOSXAA8E3jC2ApJ9ksykmSEW1eoHSRJkobCMM9xvH1g+S5WLNbx9hXg01X19rGVkzyJrofyNcBLgVcOrJsHfAxYVFVXJzkImDd2H1V1GHAYtCfHSJIkzXLD3OM4nkuBBUke1d7vMbDuB3RDzSTZEbiuqsbrLRz1bWC3JA9t2zw4ySZJ1gPuU1VfAN4BbDVmu9Ek8bokawG7rcD5SJIkzRrD3OP4J6rqtiT7AV9Ncitdsrh2W30QcESS84FbgX0m2dfFSd4BnJLkPsAdwOuBPwCfamUAbx+z3Q1JDgcuBH4FnL1STk6SJGnIpZsqqKmU+Sn2n+koJA2zOtDPYknDIcniqlo03rrZNlQtSZKkGWLiKEmSpF5MHCVJktTLrLo5ZrZaOH8hIweOzHQYkiRJK8QeR0mSJPVi4ihJkqReTBwlSZLUi4mjJEmSejFxlCRJUi8mjpIkSerFxFGSJEm9mDhKkiSpFxNHSZIk9WLiKEmSpF5MHCVJktSLiaMkSZJ6MXGUJElSLyaOkiRJ6sXEUZIkSb2YOEqSJKmX1Wc6gFXB4sWQzHQUkiRpNqua6QjscZQkSVJPJo6SJEnqxcRRkiRJvZg4SpIkqZdVJnFMcvMy1t8xyUlt+YVJ/nFqIpMkSZodvKu6h6o6EThxpuOQJEmaSatMj+Oo1pN4apITklya5Jik+7KcJM9tZecALx7YZt8kh7TlFyQ5K8m5Sb6VZIMZOhVJkqRptcoljs2TgTcDjwc2BbZLMg84HHgBsBB42ATb/hB4alU9GTgO+Pspj1aSJGkIrKpD1T+qqp8DJFkCLABuBq6oqv9t5UcD+42z7cOBzyXZELgfcMV4B0iy3z3bP2KlBi9JkjQTVtUex9sHlu9i2RLojwCHVNUWwP7AvPEqVdVhVbWoqhbB+ssfqSRJ0pBYVRPH8VwKLEjyqPZ+jwnqrQP8oi3vM+VRSZIkDQkTx6aqbqMbWv5quznmNxNUPQj4fJLFwHXTFJ4kSdKMSw3DE7PnuGRRwchMhyFJkmax6UrZkizuptr9KXscJUmS1IuJoyRJknoxcZQkSVIvq+r3OE6rhQthxCmOkiRplrPHUZIkSb2YOEqSJKkXE0dJkiT1YuIoSZKkXkwcJUmS1IuJoyRJknoxcZQkSVIvJo6SJEnqJTVdT8xehSW5CfjxTMcxJNYDrpvpIIaA7dCxHe5hW3Rsh3vYFh3b4R7T1RabVNX6463wyTHT48dVtWimgxgGSUZsC9thlO1wD9uiYzvcw7bo2A73GIa2cKhakiRJvZg4SpIkqRcTx+lx2EwHMERsi47t0LEd7mFbdGyHe9gWHdvhHjPeFt4cI0mSpF7scZQkSVIvJo4rKMlzk/w4yU+S/OM46++f5HNt/VlJFgyse3sr/3GS50xr4CtZj3Z4a5KLk5yf5NtJNhlYd1eSJe114vRGvnL1aId9k1w7cL5/M7BunyT/2177TG/kK1+PtvjPgXa4LMkNA+vm0jVxRJLfJLlwgvVJ8uHWTucn2Wpg3Zy5Jnq0w17t/C9IcnqSJw2su7KVL0kyMn1RT40ebbFjkt8P/A68c2DdUn+vZpMe7XDAQBtc2D4XHtzWzZlrIsnGSb7b/kZelORN49QZns+JqvK1nC9gNeCnwKbA/YDzgMePqfM64NC2vDvwubb8+Fb//sAj235Wm+lzmsJ2eAawZlt+7Wg7tPc3z/Q5TGM77AscMs62DwYub/8+qC0/aKbPaSrbYkz9NwBHzLVrop3LDsBWwIUTrH8+8DUgwFOBs+boNTFZO2w7en7A80bbob2/Elhvps9hGttiR+CkccqX6fdq2F+TtcOYui8AvjMXrwlgQ2Crtrw2cNk4fzuG5nPCHscVszXwk6q6vKr+DzgO2GVMnV2AT7flE4BnJUkrP66qbq+qK4CftP3NRpO2Q1V9t6pubW/PBB4+zTFOhz7Xw0SeA3yzqn5bVb8Dvgk8d4rinA7L2hZ7AMdOS2TTrKq+D/x2KVV2AY6qzpnAukk2ZI5dE5O1Q1Wd3s4T5u5nBNDrmpjIinzGDJ1lbIe5/Bnxy6o6py3fBFwCbDSm2tB8Tpg4rpiNgKsH3v+cP/1h/7FOVd0J/B54SM9tZ4tlPZdX0f3PadS8JCNJzkzyoimIb7r0bYeXtKGGE5JsvIzbzha9z6dNW3gk8J2B4rlyTfQxUVvNtWtiWYz9jCjglCSLk+w3QzFNt22SnJfka0me0MpWyWsiyZp0ydAXBorn5DWRbjrbk4Gzxqwams8JnxyjaZXk5cAi4OkDxZtU1S+SbAp8J8kFVfXTmYlwyn0FOLaqbk+yP11v9DNnOKaZtjtwQlXdNVC2Kl0TGpDkGXSJ4/YDxdu36+GhwDeTXNp6q+aqc+h+B25O8nzgy8BjZjakGfUC4LSqGuydnHPXRJK16JLjN1fVjTMdz0TscVwxvwA2Hnj/8FY2bp0kqwPrANf33Ha26HUuSXYC/hl4YVXdPlpeVb9o/14OnEr3v63ZaNJ2qKrrB879k8DCvtvOMstyPrszZghqDl0TfUzUVnPtmphUkifS/V7sUlXXj5YPXA+/Ab7E7J3W00tV3VhVN7flk4H7JlmPVfCaaJb2GTEnrokk96VLGo+pqi+OU2VoPidMHFfM2cBjkjwyyf3oLu6xd4CeCIze5bQb3eTeauW7p7vr+pF0/5v80TTFvbJN2g5Jngx8gi5p/M1A+YOS3L8trwdsB1w8bZGvXH3aYcOBty+km8sC8A3g2a09HgQ8u5XNVn1+N0iyGd2E7jMGyubSNdHHicDe7a7JpwK/r6pfMveuiaVK8gjgi8ArquqygfIHJFl7dJmuHca9C3euSPKwNheeJFvT/a2+np6/V3NJknXoRqj+Z6BsTl0T7Wf938AlVfUfE1Qbms8Jh6pXQFXdmeRv6X5Iq9HdFXpRkncBI1V1It3F8JkkP6GbBLx72/aiJMfT/UG8E3j9mKG6WaNnO3wAWAv4fPs8/FlVvRB4HPCJJHfTfTi+r6pmZZLQsx3emOSFdD/z39LdZU1V/TbJv9D9YQB415hhmVmlZ1tA9/twXPvP1Kg5c00AJDmW7i7Z9ZL8HDgQuC9AVR0KnEx3x+RPgFuBv27r5tQ10aMd3kk3//tj7TPizqpaBGwAfKmVrQ58tqq+Pu0nsBL1aIvdgNcmuRP4A7B7+x0Z9/dqBk5hpejRDgC7AqdU1S0Dm861a2I74BXABUmWtLJ/Ah4Bw/c54ZNjJEmS1ItD1ZIkSerFxFGSJEm9mDhKkiSpFxNHSZIk9WLiKEmSpF5MHCVphiSpJEcPvF89ybVJTlrG/ey4LNsk2TfJ/GU5hiSBiaMkzaRbgM2TrNHe/wXL+NSH9kSqZbUvYOIoaZmZOErSzDoZ+Mu2vAcDj1ZLsnWSM5Kcm+T0JI9t5fsmOTHJd4BvD+4syVNa/UclWZjke0kWJ/lGkg2T7Eb3vPhjkiwZSFolaVImjpI0s46je/zoPOCJwFkD6y4FnlZVT6Z7ssp7B9ZtBexWVU8fLUiyLXAosAvwM+Ajrc5C4AjgPVV1AjAC7FVVW1bVH6bu1CTNNT5yUJJmUFWdn2QBXW/jyWNWrwN8OsljgKI9jq355phHiz0OOAx4dlVdk2RzYHPgm+3RbKsBv5yas5C0qjBxlKSZdyLwQbrn9j5koPxfgO9W1a4tuTx1YN3gs3uhSwrnAU8GrgECXFRV20xNyJJWRSaOkjTzjgBuqKoLkuw4UL4O99wss+8k+7gBeBVdD+MtwOnA+km2qaozktwX+LOqugi4CVh75YUvaVXhHEdJmmFV9fOq+vA4q/4N+Nck59LjP/pV9WtgZ+CjdD2PuwHvT3IesATYtlU9EjjUm2MkLatU1UzHIEmSpFnAHkdJkiT1YuIoSZKkXkwcJUmS1IuJoyRJknoxcZQkSVIvJo6SJEnqxcRRkiRJvZg4SpIkqZf/Dya4W7zloq9+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AutoShape 8" descr="data:image/png;base64,iVBORw0KGgoAAAANSUhEUgAAAo4AAAFNCAYAAACOmu5nAAAAOXRFWHRTb2Z0d2FyZQBNYXRwbG90bGliIHZlcnNpb24zLjUuMSwgaHR0cHM6Ly9tYXRwbG90bGliLm9yZy/YYfK9AAAACXBIWXMAAAsTAAALEwEAmpwYAAAq0UlEQVR4nO3deZgdZZ238fsrqEFBUEAkiEQFZdVIIrIoouKGKKIMsjjAyAi4LyMzOvIacF9nRgHFoAjIJuIyEVFwA5VNOhBW0VEWQVxAZY0ghN/7R1XLoe1OKkl3n+7O/bmuc3Wdp56q+p2qDv3lqapTqSokSZKkJXlIvwuQJEnS5GBwlCRJUicGR0mSJHVicJQkSVInBkdJkiR1YnCUJElSJwZHScNKMiNJJVm537VMVUl2TXJDkjuTPGMU1rdDkht73l+ZZIflXe9oGK3fpyTfSbLvaNXVs947kzxptNcrTTUGR2mSS3Jdkr8lWWtI+yXtH+oZ41zPEgNCkkOT3Nv+sb41yXlJthnPOieITwJvrqpVq+qS4TqkcU2Sq4aZV0k2HGnlVbVZVZ29LIW1676rPUaDr39flnWNpqp6aVUdNwbrXbWqrlnW5ZOs2u6j7wwz77okf23n/yHJsUlW7Zm/X7u/XzPMsk9J8tUktyS5LcllSd6ZZKVlrVVaHgZHaWq4Fthz8E2SLYBHLOvKxmmU8StVtSqwNvBT4OtJMkwtU/kP5AbAlUvosz3wWOBJSZ459iU9yNPbQDX4+vg4b38yeTVwD/DCJI8bZv7L29/3LYHZwCE98/YF/gzs07tAkicDFwI3AFtU1erAP7XLrzbqn0DqwOAoTQ1f5sF/dPYFju/tkORl7Sjk7e3p0UN75g2OEu6f5DfAD4duIMmr25GTzZM8JMm7k/w6yZ+SnJrkMW3XH7c/b21HWBY7klhV9wLHAY8D1mxHYz6X5IwkdwHPSzI9ydeS3Jzk2iRv7alrqyQD7ef6Q5L/6pm3dTuaeWuSS3tP2yY5O8kHkpyb5I4kZ/WO2iZ5ds+yNyTZr21/eJJPJvlNu72jkqwy3Gdr99MhSa5P8sckxydZvV3HncBKwKVJfr2YXbQv8L/AGe304LoH9/Ol7X4ebrTquiQ7ttOrtPv2L0muSnJwek5rL4322Hyq5/0pSY7p2c6n2s98W5KfDrd/emtr3x+a5IR2elqSE9rfrVuTXJRknXbe2Un+td2HtybZvGcda6cZ2Xts+37nJAvywKj20xbzmf4+etvupyOTfLv93biwDXGLsy9wFHAZ8NqROlXVb4HvAJu329oAeC5wAPDiIaHzMOC8qnpnVf2uXf4XVbVXVd26hHqkMWFwlKaGC4BHJdkkzQjdHsAJQ/rcRRMu1wBeBrwhySuH9HkusAnw4t7GJP8CfAzYsaquAN4CvLLtPx34C3Bk23379uca7SjV+YsrPMnDgf2AG6rqlrZ5L+BDNKMq5wHfAi4F1gNeALw9yWCNnwY+XVWPAp4MnNqudz3g28AHgccA7wK+lmTtns3vBfwLzYjew9o+g3/MvwMcTjMiOhNY0C7zUeApbduGbU3vG+Hj7de+ngc8CVgVOKKq7mlHn6AZ1Rs2lCR5BLAbcGL72iPJwwCqavue5Vetqq+MUMOgOTT758k0x3d5rhN8HfDPSZ6fZG9gK+Bt7bxPArOAbWn2+78D9y/l+vcFVgfWB9YEDgL+2tuhqu4Bvk7PSDuwO3BOVf0xzTWjxwAHtuv4PDCv/X3rYg+a4PZo4Fc0v4/Dan9fduCB47TPYvquD+wEDF6asA8wUFVfA34O7N3TfUfgtI71SuPC4ChNHYOjji+k+QP0296ZVXV2VV1eVfdX1WXAyTTBr9ehVXVXVfX+kX47cDCwQ1X9qm07CHhvVd3Y/gE/FNgtS3eKe/ckt9KchpsF7Noz73+r6tyquh/YAli7qt5fVX9rr0M7muYPO8C9wIZJ1qqqO6vqgrb9tcAZVXVG+5m/BwzQ/NEe9KWq+mX7eU+lCYPQBMrvV9XJVXVvVf2pqhYkCc3I0Duq6s9VdQfw4Z5ahtob+K+quqaq7gTeQxP+uu6nV9Gc/jyLJgQ/lCb0L4vdgQ+1dd8AfKbDMhe3o3WDrxcDVNXvgTfQjBR/Gtinqu5I8hCaUPm2qvptVS2qqvPa35GlcS9N2NuwXcf8qrp9mH4n8eB9v1fbBs1x+nxVXdiu4ziafbl1xxq+UVU/q6r7aMLgzMX0/Wfgsqq6CjgF2Cz/eLPTN9vf958C59D83kDzb3aw5pN4cOhcE/hdx3qlcWFwlKaOL9P84dyPIaepAZI8K8mP0pzuvY0m/K01pNsNw6z3YODIquo9rbkB8I3BQEETVBcB6yxFvadW1RpV9diqen5VzR+hjg2A6b0BBvjPnm3tTzMCeHV7SnPnnuX+achyzwbW7Vn373umF9KMCEIz0jXc6eO1aa4dnd+zzu+27cOZDlzf8/56YGW676d9afbTfVV1N/A1ln2kcDoP3q/Xj9Sxx5btMRp8ndkz71s0p9p/UVU/bdvWAqYx/L5bGl8GzgROSXJTko8neegw/X4EPKL93Z5BE+6+0c7bAPi3Icd/fZr90MVIvxvD2YcmXA6eij6HfzxOr2z34QZV9caq+muS7YAn0oRNaILjFklmtu//xIN/X6W+MzhKU0RVXU9zk8xONKfwhjoJmAes315kfxQw9GaUGma5FwGHJHl1T9sNwEuHhIpp7R/N4daxtHrXcQNw7ZBtrVZVOwFU1f9V1Z40p5s/BpyW5JHtcl8estwjq+qjHbZ/A80p3aFuoTllulnPOlfvOe081E00AWbQE4D7gD8sqYAkjweeD7w2ye+T/J7mtPVOGXIHfUe/owlOvbUsjw/R/A/DukkGTxffAtzN8PtuqLt48A1cf7+2rx3lPayqNqU55b0zw5z+rapFNCPFe7av09tRYGiO4YeGHP9HVNXJS/UplyDJtsBGwHt6jtOzgL06jCzvS/NvcEG73IU97QDfp7npRpowDI7S1LI/8PyqumuYeasBf66qu5NsRTM62cWVwEuAI5O8om07CvhQe23X4E0Ju7Tzbqa5pm20vhPvZ8AdSf6jvfFipTQ36Dyz3fZrk6zdnta+tV3mfpprPF+e5MXtMtPSfM/h4zts80RgxyS7J1k5yZpJZrbbOBr4754bMNbrud5yqJOBdyR5YpqvX/kwzd3k93Wo4Z+BXwJPpRlJm0kzsnojD1zX9we67+dTacLNo9t98JaOy/2DJNvTXBu6D03IOTzJeu3+OQb4rzQ3NK2UZJsRritcQHPa/qFJZtOE4sH1Py/JFu31urfTnLoe6TrJk4DX0FwWcFJP+9HAQe1oZJI8Ms0NYqN9N/K+wPeATXngOG0OrAK8dKSFkkyjuXzggJ7lZtIcl8HQOQfYNsknBm+aSbJhmhuH1hjlzyF1YnCUppCq+nVVDYww+43A+5PcQXMzx6lLsd5LaUZ9jk7yUprr2uYBZ7Xru4BmlIWqWkgzGnVue4qw6zVlI217UbvtmTQjqrcAX6C5eQKaUHtlmruUPw3sUVV/ba/j24XmtPbNNCNQB9Phv3tV9Ruakdt/o/malAXA09vZ/0Fzs8QFSW6nGRV66girOobmtOuP29rvpntg2xf4bFX9vvdFE9oHR6QOBY5r9/PuS1jfYTSnp6+luWbyyx1quDQP/h7H/0nyKJpLId7cXsf4E+CLwJfaa0DfBVwOXESz7z7G8Pv8/9GMTP6lra039D2O5qaQ22lGNc8Zqd6qupBm9HI6zQ1Ng+0DwOuBI9pt/IrmMo5R0xP+Dh9ynK5t613cZQWvpBm9Pn7I8T2G5nKGl1TVr4FtgBk0v+O30VyuMADcMexapTGWqtE4qyRJmkzSfDXRCVXVZQRWkgBHHCVJktSRwVGSJEmdeKpakiRJnTjiKEmSpE4MjpIkSepkaR4PpmW01lpr1YwZM/pdhiRJ0hLNnz//lqoa9olYBsdxMGPGDAYGRvpqPUmSpIkjyYiPJPVUtSRJkjoxOEqSJKkTg6MkSZI6MThKkiSpE4OjJEmSOjE4SpIkqRO/jmcczJ8PSb+rkCRJk9lEeEq0I46SJEnqxOAoSZKkTgyOkiRJ6sTgKEmSpE7GPDgmWZRkQZJLk1ycZNsx2MYOSU5fymXOTjJ7GbZ1bJLdlnY5SZKkyW487qr+a1XNBEjyYuAjwHPHYbuSJEkaReN9qvpRwF8Akqya5AftKOTlSXZp22ck+XmSo5NcmeSsJKu0856Z5LJ2BPMTSa4YuoEkWyU5P8klSc5L8tS2fZUkp7Tr/gawSs8yL2qXuTjJV5Os2rZ/NMlV7TY/2bOZ7dt1X+PooyRJWlGMx4jjKkkWANOAdYHnt+13A7tW1e1J1gIuSDKvnbcRsGdVvT7JqcCrgROALwGvr6rzk3x0hO1dDTynqu5LsiPw4Xb5NwALq2qTJE8DLgZot30IsGNV3ZXkP4B3JjkS2BXYuKoqyRo921gXeDawMTAPOG259pAkSdIkMN6nqrcBjk+yORDgw0m2B+4H1gPWaZe5tqoWtNPzgRltcFutqs5v208Cdh5me6sDxyXZCCjgoW379sBnAKrqsiSXte1bA5sC56b5lu6HAecDt9GE2y+210/2XkP5zaq6H7gqyToMI8kBwAHNuyeMvHckSZImiXF9ckw7UrgWsDawU/tzVlXdm+Q6mlFJgHt6FltEz2nlDj4A/Kiqdk0yAzh7Cf0DfK+q9vyHGclWwAuA3YA388BoaW99wz4TpqrmAnOb9cyeAN/1LkmStHzG9RrHJBsDKwF/ohkZ/GMbGp8HbLC4ZavqVuCOJM9qm/YYoevqwG/b6f162n8M7NXWsTnwtLb9AmC7JBu28x6Z5CntdY6rV9UZwDuAp3f9nJIkSVPReF7jCM3o3L5VtSjJicC3klwODNBcm7gk+wNHJ7kfOIfmdPJQH6c5VX0I8O2e9s8BX0ryc+DnNKfAqaqbk+wHnJzk4W3fQ4A7gP9NMq2t+51dP7AkSdJUlJoIT8zuKMmqVXVnO/1uYN2qelufy1qi5lT1QL/LkCRJk9h4RbYk86tq2O+6HtdrHEfBy5K8h6bu63nwqWhJkiSNoUkVHKvqK8BX+l2HJEnSishnVUuSJKmTSTXiOFnNmgUDXuIoSZImOUccJUmS1InBUZIkSZ0YHCVJktSJwVGSJEmdGBwlSZLUicFRkiRJnRgcJUmS1InBUZIkSZ0YHCVJktSJwVGSJEmdGBwlSZLUicFRkiRJnRgcJUmS1InBUZIkSZ0YHCVJktSJwVGSJEmdrNzvAlYEN910E4cddli/y5AkSZPYnDlz+l2CI46SJEnqxuAoSZKkTgyOkiRJ6sTgKEmSpE7GLDgmqSSf6nn/riSHjtX2lkaS65KsNUrrunM01iNJkjTRjeWI4z3Aq0YroEmSJKm/xjI43gfMBd4xdEaStZN8LclF7Wu7tv3yJGuk8ack+7Ttxyd5YZIvJFnQvm5OMqedf3C7nsuSHNaznW8mmZ/kyiQHDFfkSH2S3JnkQ0kuTXJBknXa9icmOb+t9YOjucMkSZImsrG+xvFIYO8kqw9p/zTw31X1TODVwBfa9nOB7YDNgGuA57Tt2wDnVdW/VtVMYBfgFuDYJC8CNgK2AmYCs5Js3y73uqqaBcwG3ppkzWFqHKnPI4ELqurpwI+B1/fU/rmq2gL43dLuEEmSpMlqTINjVd0OHA+8dcisHYEjkiwA5gGPSrIq8BNg+/b1OWCLJOsBf6mquwCSTAO+Crylqq4HXtS+LgEuBjamCZLQBMFLgQuA9Xvae43U52/A6e30fGBGO70dcHI7/eWRPnuSA5IMJBlYuHDhSN0kSZImjfF4csz/0AS6L/W0PQTYuqru7u2Y5MfAm4AnAO8FdgV2owmUg44Cvl5V3x9cDPhIVX1+yLp2oAmo21TVwiRnA9OWos+9VVXt9CIevK+KJaiquTSn6pk+ffoS+0uSJE10Y/51PFX1Z+BUYP+e5rOAtwy+STKz7XsDsBawUVVdA/wUeBfNqWKSvAlYrao+2rOuM4HXtSOWJFkvyWOB1WlGKhcm2RjYepjyuvQZ6lxgj3Z67w79JUmSpoTx+h7HT9EEwkFvBWa3N7NcBRzUM+9C4Jft9E+A9WgCJDQhcoueG2QOqqqzgJOA85NcDpwGrAZ8F1g5yc+Bj9Kcih6qS5+h3ga8qd3Weh36S5IkTQl54Gysxsr06dPrwAMP7HcZkiRpEpszZ864bCfJ/KqaPdw8nxwjSZKkTgyOkiRJ6sTgKEmSpE68xnEczJ49uwYGBvpdhiRJ0hJ5jaMkSZKWm8FRkiRJnRgcJUmS1InBUZIkSZ0YHCVJktSJwVGSJEmdGBwlSZLUicFRkiRJnRgcJUmS1InBUZIkSZ0YHCVJktSJwVGSJEmdGBwlSZLUicFRkiRJnRgcJUmS1InBUZIkSZ2s3O8CVgh/ng8npd9VSJKkyWyv6ncFjjhKkiSpG4OjJEmSOjE4SpIkqRODoyRJkjqZ8MExySuTVJKNl2P5TZdhuf2SHNFOH5Rkn2XZviRJ0lQx4YMjsCfw0/bnsnglMGxwTNLprvKqOqqqjl/G7UuSJE0JEzo4JlkVeDawP7BH27ZDktN7+hyRZL92+qNJrkpyWZJPJtkWeAXwiSQLkjw5ydlJ/ifJAPC2JC9PcmGSS5J8P8k6w9RxaJJ3tdOvT3JRkkuTfC3JI8Z8R0iSJE0AE/17HHcBvltVv0zypySzRuqYZE1gV2Djqqoka1TVrUnmAadX1WltP4CHVdXs9v2jga3bZf4V+Hfg3xZT09er6uh22Q/ShNrDl/+jSpIkTWwTesSR5vT0Ke30KSz+dPVtwN3AF5O8Cli4mL5f6Zl+PHBmksuBg4HNllDT5kl+0vbfe6T+SQ5IMpBk4OY7lrBGSZKkSWDCBsckjwGeD3whyXU0oW53YBEPrnsaQFXdB2wFnAbsDHx3Mau/q2f6cOCIqtoCOHBwfYtxLPDmtv9hI/WvqrlVNbuqZq+92hLWKEmSNAlM2OAI7AZ8uao2qKoZVbU+cC1NzZsmeXiSNYAXwN+vh1y9qs4A3gE8vV3PHcDiotvqwG/b6X071LUa8LskD6UZcZQkSVohTOTguCfwjSFtX6O5SeZU4Ir25yXtvNWA05NcRnMX9jvb9lOAg9ubX548zHYOBb6aZD5wS4e6/h9wIXAucHXnTyNJkjTJpar/D8ye6mY/KTXwwX5XIUmSJrW9xiezJZk/eBPxUBN5xFGSJEkTiMFRkiRJnRgcJUmS1MlE/wLwqeExs2CvgX5XIUmStFwccZQkSVInBkdJkiR1YnCUJElSJwZHSZIkdWJwlCRJUicGR0mSJHVicJQkSVInBkdJkiR1YnCUJElSJwZHSZIkdWJwlCRJUicGR0mSJHVicJQkSVInBkdJkiR1YnCUJElSJwZHSZIkdbJyvwtYMcwH0u8iJEnSpFb9LsARR0mSJHVjcJQkSVInBkdJkiR1YnCUJElSJ2MaHJO8N8mVSS5LsiDJs5ZxPTsk2bbn/bFJduuw3J090zsl+WWSDZalBkmSpBXdmN1VnWQbYGdgy6q6J8lawMOWcXU7AHcC5y1jLS8APgO8uKqu79A/QKrq/mXZniRJ0lQ0liOO6wK3VNU9AFV1S1XdBE2QS3JJksuTHJPk4W37dW3AJMnsJGcnmQEcBLyjHbV8Trv+7ZOcl+SaxY0+JtkeOBrYuap+3ba9M8kV7evtbduMJL9IcjxwBbB+koOTXNSOmB7Ws85vJpnfjqYeMJo7TZIkaaIay+B4Fk34+mWSzyZ5LkCSacCxwGuqaguaUc83jLSSqroOOAr476qaWVU/aWetCzybZlTzoyMs/nDgm8Arq+rqdvuzgH8BngVsDbw+yTPa/hsBn62qzYCntu+3AmYCs9oQCvC6qpoFzAbemmTNrjtFkiRpshqz4FhVdwKzgAOAm4GvJNmPJpBdW1W/bLseB2w/7EoW75tVdX9VXQWsM0Kfe2lOb+/f0/Zs4BtVdVdb49eBwVHM66vqgnb6Re3rEuBiYGOaIAlNWLwUuABYv6f975IckGQgycDNNy/Dp5MkSZpgxvTJMVW1CDgbODvJ5cC+NEFsJPfxQJidtoTV39MzPdJjWe4Hdgd+kOQ/q+rDS1jnXUPW+ZGq+nxvhyQ7ADsC21TVwiRnD1drVc0F5gLMnp3+f9W7JEnSchqzEcckT03SOxI3E7ge+AUwI8mGbfs/A+e009fRjFICvLpn2TuA1ZaljqpaCLwM2DvJ/sBPgFcmeUSSRwK7tm1DnQm8Lsmq7edZL8ljgdWBv7ShcWOa092SJElT3lhe47gqcFySq5JcBmwKHFpVd9NcY/jVdhTyfpprGAEOAz6dZABY1LOubwG7Drk5prOq+jPwEuAQ4PE011j+DLgQ+EJV/cMoaFWdBZwEnN/WeRpNeP0usHKSn9NcW3nB0GUlSZKmolQt+Sxqku2q6twltWl4s2enBgb6XYUkSZrcxufKtyTzq2r2cPO6jjge3rFNkiRJU9Rib45pv8R7W2DtJO/smfUoYKWxLEySJEkTy5Luqn4YzbWKK/Pgm1NuB5b4yD9JkiRNHYsNjlV1DnBOkmO7PKpPI5kFeJGjJEma3Lp+j+PDk8wFZvQuU1XPH4uiJEmSNPF0DY5fpfnKnC/w4K/JkSRJ0gqia3C8r6o+N6aVSJIkaULr+nU830ryxiTrJnnM4GtMK5MkSdKE0nXEcd/258E9bQU8aXTLkSRJ0kTVKThW1RPHuhBJkiRNbJ2CY5J9hmuvquNHtxxJkiRNVF1PVT+zZ3oa8ALgYsDgKEmStILoeqr6Lb3vk6wBnDIWBUmSJGli6npX9VB3AV73KEmStALpeo3jt2juogZYCdgEOHWsipIkSdLE0/Uax0/2TN8HXF9VN45BPZIkSZqgOp2qrqpzgKuB1YBHA38by6IkSZI08XQKjkl2B34G/BOwO3Bhkt3GsjBJkiRNLF1PVb8XeGZV/REgydrA94HTxqowSZIkTSxd76p+yGBobP1pKZaVJEnSFNB1xPG7Sc4ETm7fvwY4Y2xKmnpumn8Th+WwfpchSZImsTk1p98lLD44JtkQWKeqDk7yKuDZ7azzgRPHujhJkiRNHEsacfwf4D0AVfV14OsASbZo5718DGuTJEnSBLKk6xTXqarLhza2bTPGpCJJkiRNSEsKjmssZt4qo1iHJEmSJrglBceBJK8f2pjkX4H5y7rRJIuSLEhyRZKvJnlEkhlJrhih//uT7NhOn51kdjt9RpI1lrCt65KsNUz7K5K8e1k/gyRJ0opmSdc4vh34RpK9eSAozgYeBuy6HNv9a1XNBEhyInAQ7fWTw6mq943QvtOyFlBV84B5y7q8JEnSimaxI45V9Yeq2hY4DLiufR1WVdtU1e9HqYafABu20yslOTrJlUnOSrIKQJJjh3tSzeBoYjtaeXWSE5P8PMlpSR7R0/UtSS5OcnmSjdtl90tyRM/6P5PkvCTX9G4rycFJLkpyWdJ8p06SRyb5dpJL21HT14zSvpAkSZqwuj6r+kdVdXj7+uFobTzJysBLgcEbcDYCjqyqzYBbgVcvxeqeCny2qjYBbgfe2DPvlqraEvgc8K4Rll+X5uuGdgY+2tb3oramrYCZwKwk2wMvAW6qqqdX1ebAd5eiTkmSpEmpX09/WSXJAmAA+A3wxbb92qpa0E7PZ+nu3L6hqs5tp0/gge+chAdOgy9und+sqvur6ipgnbbtRe3rEuBiYGOaIHk58MIkH0vynKq6bejKkhyQZCDJwEIWLsXHkCRJmpi6PjlmtP39GsdBSQDu6WlaxNLduV2LeT+43kWM/Jl7t52enx+pqs8P7ZxkS2An4INJflBV73/QxqvmAnMBpmf60NokSZImnan0vOknJNmmnd4L+OkorPNM4HVJVgVIsl6SxyaZDiysqhOATwBbjsK2JEmSJrR+jTiOhV8Ab0pyDHAVzfWMy6WqzkqyCXB+OyJ6J/Bampt5PpHkfuBe4A3Luy1JkqSJLlWT/yxqkhnA6e2NKhPO9EyvAzmw32VIkqRJbE7NGZftJJlfVbOHmzeVTlVLkiRpDE2JU9VVdR0wIUcbJUmSpgpHHCVJktTJlBhxnOimz5rOnIHxuS5BkiRprDjiKEmSpE4MjpIkSerE4ChJkqRODI6SJEnqxOAoSZKkTgyOkiRJ6sTgKEmSpE4MjpIkSerE4ChJkqRODI6SJEnqxOAoSZKkTgyOkiRJ6sTgKEmSpE4MjpIkSerE4ChJkqRODI6SJEnqZOV+F7BCmD8fkn5XIUmSJrOqflfgiKMkSZK6MThKkiSpE4OjJEmSOjE4SpIkqZMpHxyT3NnvGiRJkqaCKR8cJUmSNDpWiOCYZNUkP0hycZLLk+zSts9IcnWSE5P8PMlpSR7RzntfkouSXJFkbtJ8n06Ss5N8LMnPkvwyyXP6+dkkSZLGywoRHIG7gV2rakvgecCnBoMg8FTgs1W1CXA78Ma2/YiqemZVbQ6sAuzcs76Vq2or4O3AnPH4AJIkSf22ogTHAB9OchnwfWA9YJ123g1VdW47fQLw7Hb6eUkuTHI58Hxgs571fb39OR+YMewGkwOSDCQZuHn0PockSVLfrChPjtkbWBuYVVX3JrkOmNbOG/o17JVkGvBZYHZV3ZDk0J7+APe0Pxcxwj6sqrnAXIDZSf+/6l2SJGk5rSgjjqsDf2xD4/OADXrmPSHJNu30XsBPeSAk3pJkVWC38StVkiRpYprSwTHJyjSjgycCs9vTzvsAV/d0+wXwpiQ/Bx4NfK6qbgWOBq4AzgQuGs+6JUmSJqLUBHhg9lhJ8nTg6PZGluHmzwBOb2+AGTOzkxoYyw1IkqSpb5wyW5L5VTV7uHlTdsQxyUHAycAh/a5FkiRpKpjSI44ThSOOkiRpuTniKEmSpMliRfk6nv6aNQsGHHOUJEmTmyOOkiRJ6sTgKEmSpE4MjpIkSerE4ChJkqRODI6SJEnqxOAoSZKkTgyOkiRJ6sTgKEmSpE4MjpIkSerE4ChJkqRODI6SJEnqxOAoSZKkTgyOkiRJ6sTgKEmSpE4MjpIkSerE4ChJkqROUlX9rmHKy/QUB/a7CkmSNJnVnPHJbEnmV9Xs4eY54ihJkqRODI6SJEnqxOAoSZKkTgyOkiRJ6mRCBcckdy5l/x2SnD5W9QzZ1vuT7Dge25IkSZqIVu53AZNFVb2v3zVIkiT104QacRzUjiSeneS0JFcnOTFJ2nkvadsuBl7Vs8xjknwzyWVJLkjytLb90CTHtOu7Jslbe5Z5bZKfJVmQ5PNJVmpfxya5IsnlSd7R9j02yW7t9PuSXNT2mTtYmyRJ0lQ2IYNj6xnA24FNgScB2yWZBhwNvByYBTyup/9hwCVV9TTgP4Hje+ZtDLwY2AqYk+ShSTYBXgNsV1UzgUXA3sBMYL2q2ryqtgC+NExtR1TVM6tqc2AVYOdR+cSSJEkT2EQOjj+rqhur6n5gATCDJgBeW1X/V803l5/Q0//ZwJcBquqHwJpJHtXO+3ZV3VNVtwB/BNYBXkATPi9KsqB9/yTgGuBJSQ5P8hLg9mFqe16SC5NcDjwf2GxohyQHJBlIMsDC5doPkiRJE8JEvsbxnp7pRSxfrcOtK8BxVfWeoZ2TPJ1mhPIgYHfgdT3zpgGfBWZX1Q1JDgWmDV1HVc0F5kL75BhJkqRJbiKPOA7namBGkie37/fsmfcTmlPNJNkBuKWqhhstHPQDYLckj22XeUySDZKsBTykqr4GHAJsOWS5wZB4S5JVgd2W4/NIkiRNGhN5xPEfVNXdSQ4Avp1kIU1YXK2dfShwTJLLgIXAvktY11VJDgHOSvIQ4F7gTcBfgS+1bQDvGbLcrUmOBq4Afg9cNCofTpIkaYJLc6mgxlKmpziw31VIkqTJrOaMT2ZLMr+qZg83b7KdqpYkSVKfGBwlSZLUicFRkiRJnUyqm2Mmq1nTZzEwZ6DfZUiSJC0XRxwlSZLUicFRkiRJnRgcJUmS1InBUZIkSZ0YHCVJktSJwVGSJEmdGBwlSZLUicFRkiRJnRgcJUmS1InBUZIkSZ0YHCVJktSJwVGSJEmdGBwlSZLUicFRkiRJnRgcJUmS1InBUZIkSZ2s3O8CVgTz50PS7yokSdJkVtXvChxxlCRJUkcGR0mSJHVicJQkSVInBkdJkiR1ssIExyR3LmX/HZKc3k6/Ism7x6YySZKkycG7qjuoqnnAvH7XIUmS1E8rzIjjoHYk8ewkpyW5OsmJSfNlOUle0rZdDLyqZ5n9khzRTr88yYVJLkny/STr9OmjSJIkjasVLji2ngG8HdgUeBKwXZJpwNHAy4FZwONGWPanwNZV9QzgFODfx7xaSZKkCWBFPVX9s6q6ESDJAmAGcCdwbVX9X9t+AnDAMMs+HvhKknWBhwHXDreBJAc8sPwTRrV4SZKkflhRRxzv6ZlexNIF6MOBI6pqC+BAYNpwnapqblXNrqrZsPayVypJkjRBrKjBcThXAzOSPLl9v+cI/VYHfttO7zvmVUmSJE0QBsdWVd1Nc2r52+3NMX8coeuhwFeTzAduGafyJEmS+i41EZ6YPcUlswsG+l2GJEmaxMYrsiWZ31xq948ccZQkSVInBkdJkiR1YnCUJElSJyvq9ziOq1mzYMBLHCVJ0iTniKMkSZI6MThKkiSpE4OjJEmSOjE4SpIkqRODoyRJkjoxOEqSJKkTg6MkSZI6MThKkiSpk9R4PTF7BZbkDuAX/a5DS7QWcEu/i1AnHqvJweM0OXicJo/xOlYbVNXaw83wyTHj4xdVNbvfRWjxkgx4nCYHj9Xk4HGaHDxOk8dEOFaeqpYkSVInBkdJkiR1YnAcH3P7XYA68ThNHh6rycHjNDl4nCaPvh8rb46RJElSJ444SpIkqROD4yhK8pIkv0jyqyTvHmb+w5N8pZ1/YZIZfShzhdfhOL0zyVVJLkvygyQb9KPOFd2SjlNPv1cnqSTeFdonXY5Vkt3bf1dXJjlpvGtUp//2PSHJj5Jc0v73b6d+1LmiS3JMkj8muWKE+UnymfY4XpZky/Gsz+A4SpKsBBwJvBTYFNgzyaZDuu0P/KWqNgT+G/jY+FapjsfpEmB2VT0NOA34+PhWqY7HiSSrAW8DLhzfCjWoy7FKshHwHmC7qtoMePt417mi6/hv6hDg1Kp6BrAH8NnxrVKtY4GXLGb+S4GN2tcBwOfGoaa/MziOnq2AX1XVNVX1N+AUYJchfXYBjmunTwNekCTjWKM6HKeq+lFVLWzfXgA8fpxrVLd/TwAfoPkfsLvHszg9SJdj9XrgyKr6C0BV/XGca1S341TAo9rp1YGbxrE+tarqx8CfF9NlF+D4alwArJFk3fGpzuA4mtYDbuh5f2PbNmyfqroPuA1Yc1yq06Aux6nX/sB3xrQiDWeJx6k9PbN+VX17PAvTP+jyb+opwFOSnJvkgiSLG03R2OhynA4FXpvkRuAM4C3jU5qW0tL+HRtVPjlGGkGS1wKzgef2uxY9WJKHAP8F7NfnUtTNyjSn1XagGcH/cZItqurWfhalf7AncGxVfSrJNsCXk2xeVff3uzBNHI44jp7fAuv3vH982zZsnyQr05wK+NO4VKdBXY4TSXYE3gu8oqruGafa9IAlHafVgM2Bs5NcB2wNzPMGmb7o8m/qRmBeVd1bVdcCv6QJkho/XY7T/sCpAFV1PjCN5tnImlg6/R0bKwbH0XMRsFGSJyZ5GM2FxfOG9JkH7NtO7wb8sPwizfG2xOOU5BnA52lCo9di9cdij1NV3VZVa1XVjKqaQXMt6iuqaqA/5a7Quvy375s0o40kWYvm1PU141ijuh2n3wAvAEiyCU1wvHlcq1QX84B92rurtwZuq6rfjdfGPVU9SqrqviRvBs4EVgKOqaork7wfGKiqecAXaYb+f0Vz4ese/at4xdTxOH0CWBX4anvv0m+q6hV9K3oF1PE4aQLoeKzOBF6U5CpgEXBwVXm2ZRx1PE7/Bhyd5B00N8rs5+DG+EtyMs3/aK3VXm86B3goQFUdRXP96U7Ar4CFwL+Ma33+TkiSJKkLT1VLkiSpE4OjJEmSOjE4SpIkqRODoyRJkjoxOEqSJKkTg6Mk9UmSSnJCz/uVk9yc5PSlXM8OS7NMkv2STF+abUgSGBwlqZ/uAjZPskr7/oUs5RMg2qdQLa39AIOjpKVmcJSk/joDeFk7vSdw8uCMJFslOT/JJUnOS/LUtn2/JPOS/BD4Qe/Kkjyz7f/kJLOSnJNkfpIzk6ybZDeaZ7CfmGRBT2iVpCUyOEpSf50C7JFkGvA04MKeeVcDz6mqZwDvAz7cM29LYLeqeu5gQ5JtgaOAXWgeH3d422cWcAzwoao6DRgA9q6qmVX117H7aJKmGh85KEl9VFWXJZlBM9p4xpDZqwPHJdmI5hFwD+2Z972q+nPP+02AucCLquqmJJsDmwPfax+duRIwbs+zlTQ1GRwlqf/mAZ+keT7tmj3tHwB+VFW7tuHy7J55dw1Zx++AacAzgJuAAFdW1TZjU7KkFZHBUZL67xjg1qq6PMkOPe2r88DNMvstYR23AvvTjDDeBZwHrJ1km6o6P8lDgadU1ZXAHcBqo1e+pBWF1zhKUp9V1Y1V9ZlhZn0c+EiSS+jwP/pV9QdgZ+BImpHH3YCPJbkUWABs23Y9FjjKm2MkLa1UVb9rkCRJ0iTgiKMkSZI6MThKkiSpE4OjJEmSOjE4SpIkqRODoyRJkjoxOEqSJKkTg6MkSZI6MThKkiSpk/8PDS59yYhIk80AAAAASUVORK5CYII="/>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 name="AutoShape 10" descr="data:image/png;base64,iVBORw0KGgoAAAANSUhEUgAAAo4AAAFNCAYAAACOmu5nAAAAOXRFWHRTb2Z0d2FyZQBNYXRwbG90bGliIHZlcnNpb24zLjUuMSwgaHR0cHM6Ly9tYXRwbG90bGliLm9yZy/YYfK9AAAACXBIWXMAAAsTAAALEwEAmpwYAAAq0UlEQVR4nO3deZgdZZ238fsrqEFBUEAkiEQFZdVIIrIoouKGKKIMsjjAyAi4LyMzOvIacF9nRgHFoAjIJuIyEVFwA5VNOhBW0VEWQVxAZY0ghN/7R1XLoe1OKkl3n+7O/bmuc3Wdp56q+p2qDv3lqapTqSokSZKkJXlIvwuQJEnS5GBwlCRJUicGR0mSJHVicJQkSVInBkdJkiR1YnCUJElSJwZHScNKMiNJJVm537VMVUl2TXJDkjuTPGMU1rdDkht73l+ZZIflXe9oGK3fpyTfSbLvaNXVs947kzxptNcrTTUGR2mSS3Jdkr8lWWtI+yXtH+oZ41zPEgNCkkOT3Nv+sb41yXlJthnPOieITwJvrqpVq+qS4TqkcU2Sq4aZV0k2HGnlVbVZVZ29LIW1676rPUaDr39flnWNpqp6aVUdNwbrXbWqrlnW5ZOs2u6j7wwz77okf23n/yHJsUlW7Zm/X7u/XzPMsk9J8tUktyS5LcllSd6ZZKVlrVVaHgZHaWq4Fthz8E2SLYBHLOvKxmmU8StVtSqwNvBT4OtJMkwtU/kP5AbAlUvosz3wWOBJSZ459iU9yNPbQDX4+vg4b38yeTVwD/DCJI8bZv7L29/3LYHZwCE98/YF/gzs07tAkicDFwI3AFtU1erAP7XLrzbqn0DqwOAoTQ1f5sF/dPYFju/tkORl7Sjk7e3p0UN75g2OEu6f5DfAD4duIMmr25GTzZM8JMm7k/w6yZ+SnJrkMW3XH7c/b21HWBY7klhV9wLHAY8D1mxHYz6X5IwkdwHPSzI9ydeS3Jzk2iRv7alrqyQD7ef6Q5L/6pm3dTuaeWuSS3tP2yY5O8kHkpyb5I4kZ/WO2iZ5ds+yNyTZr21/eJJPJvlNu72jkqwy3Gdr99MhSa5P8sckxydZvV3HncBKwKVJfr2YXbQv8L/AGe304LoH9/Ol7X4ebrTquiQ7ttOrtPv2L0muSnJwek5rL4322Hyq5/0pSY7p2c6n2s98W5KfDrd/emtr3x+a5IR2elqSE9rfrVuTXJRknXbe2Un+td2HtybZvGcda6cZ2Xts+37nJAvywKj20xbzmf4+etvupyOTfLv93biwDXGLsy9wFHAZ8NqROlXVb4HvAJu329oAeC5wAPDiIaHzMOC8qnpnVf2uXf4XVbVXVd26hHqkMWFwlKaGC4BHJdkkzQjdHsAJQ/rcRRMu1wBeBrwhySuH9HkusAnw4t7GJP8CfAzYsaquAN4CvLLtPx34C3Bk23379uca7SjV+YsrPMnDgf2AG6rqlrZ5L+BDNKMq5wHfAi4F1gNeALw9yWCNnwY+XVWPAp4MnNqudz3g28AHgccA7wK+lmTtns3vBfwLzYjew9o+g3/MvwMcTjMiOhNY0C7zUeApbduGbU3vG+Hj7de+ngc8CVgVOKKq7mlHn6AZ1Rs2lCR5BLAbcGL72iPJwwCqavue5Vetqq+MUMOgOTT758k0x3d5rhN8HfDPSZ6fZG9gK+Bt7bxPArOAbWn2+78D9y/l+vcFVgfWB9YEDgL+2tuhqu4Bvk7PSDuwO3BOVf0xzTWjxwAHtuv4PDCv/X3rYg+a4PZo4Fc0v4/Dan9fduCB47TPYvquD+wEDF6asA8wUFVfA34O7N3TfUfgtI71SuPC4ChNHYOjji+k+QP0296ZVXV2VV1eVfdX1WXAyTTBr9ehVXVXVfX+kX47cDCwQ1X9qm07CHhvVd3Y/gE/FNgtS3eKe/ckt9KchpsF7Noz73+r6tyquh/YAli7qt5fVX9rr0M7muYPO8C9wIZJ1qqqO6vqgrb9tcAZVXVG+5m/BwzQ/NEe9KWq+mX7eU+lCYPQBMrvV9XJVXVvVf2pqhYkCc3I0Duq6s9VdQfw4Z5ahtob+K+quqaq7gTeQxP+uu6nV9Gc/jyLJgQ/lCb0L4vdgQ+1dd8AfKbDMhe3o3WDrxcDVNXvgTfQjBR/Gtinqu5I8hCaUPm2qvptVS2qqvPa35GlcS9N2NuwXcf8qrp9mH4n8eB9v1fbBs1x+nxVXdiu4ziafbl1xxq+UVU/q6r7aMLgzMX0/Wfgsqq6CjgF2Cz/eLPTN9vf958C59D83kDzb3aw5pN4cOhcE/hdx3qlcWFwlKaOL9P84dyPIaepAZI8K8mP0pzuvY0m/K01pNsNw6z3YODIquo9rbkB8I3BQEETVBcB6yxFvadW1RpV9diqen5VzR+hjg2A6b0BBvjPnm3tTzMCeHV7SnPnnuX+achyzwbW7Vn373umF9KMCEIz0jXc6eO1aa4dnd+zzu+27cOZDlzf8/56YGW676d9afbTfVV1N/A1ln2kcDoP3q/Xj9Sxx5btMRp8ndkz71s0p9p/UVU/bdvWAqYx/L5bGl8GzgROSXJTko8neegw/X4EPKL93Z5BE+6+0c7bAPi3Icd/fZr90MVIvxvD2YcmXA6eij6HfzxOr2z34QZV9caq+muS7YAn0oRNaILjFklmtu//xIN/X6W+MzhKU0RVXU9zk8xONKfwhjoJmAes315kfxQw9GaUGma5FwGHJHl1T9sNwEuHhIpp7R/N4daxtHrXcQNw7ZBtrVZVOwFU1f9V1Z40p5s/BpyW5JHtcl8estwjq+qjHbZ/A80p3aFuoTllulnPOlfvOe081E00AWbQE4D7gD8sqYAkjweeD7w2ye+T/J7mtPVOGXIHfUe/owlOvbUsjw/R/A/DukkGTxffAtzN8PtuqLt48A1cf7+2rx3lPayqNqU55b0zw5z+rapFNCPFe7av09tRYGiO4YeGHP9HVNXJS/UplyDJtsBGwHt6jtOzgL06jCzvS/NvcEG73IU97QDfp7npRpowDI7S1LI/8PyqumuYeasBf66qu5NsRTM62cWVwEuAI5O8om07CvhQe23X4E0Ju7Tzbqa5pm20vhPvZ8AdSf6jvfFipTQ36Dyz3fZrk6zdnta+tV3mfpprPF+e5MXtMtPSfM/h4zts80RgxyS7J1k5yZpJZrbbOBr4754bMNbrud5yqJOBdyR5YpqvX/kwzd3k93Wo4Z+BXwJPpRlJm0kzsnojD1zX9we67+dTacLNo9t98JaOy/2DJNvTXBu6D03IOTzJeu3+OQb4rzQ3NK2UZJsRritcQHPa/qFJZtOE4sH1Py/JFu31urfTnLoe6TrJk4DX0FwWcFJP+9HAQe1oZJI8Ms0NYqN9N/K+wPeATXngOG0OrAK8dKSFkkyjuXzggJ7lZtIcl8HQOQfYNsknBm+aSbJhmhuH1hjlzyF1YnCUppCq+nVVDYww+43A+5PcQXMzx6lLsd5LaUZ9jk7yUprr2uYBZ7Xru4BmlIWqWkgzGnVue4qw6zVlI217UbvtmTQjqrcAX6C5eQKaUHtlmruUPw3sUVV/ba/j24XmtPbNNCNQB9Phv3tV9Ruakdt/o/malAXA09vZ/0Fzs8QFSW6nGRV66girOobmtOuP29rvpntg2xf4bFX9vvdFE9oHR6QOBY5r9/PuS1jfYTSnp6+luWbyyx1quDQP/h7H/0nyKJpLId7cXsf4E+CLwJfaa0DfBVwOXESz7z7G8Pv8/9GMTP6lra039D2O5qaQ22lGNc8Zqd6qupBm9HI6zQ1Ng+0DwOuBI9pt/IrmMo5R0xP+Dh9ynK5t613cZQWvpBm9Pn7I8T2G5nKGl1TVr4FtgBk0v+O30VyuMADcMexapTGWqtE4qyRJmkzSfDXRCVXVZQRWkgBHHCVJktSRwVGSJEmdeKpakiRJnTjiKEmSpE4MjpIkSepkaR4PpmW01lpr1YwZM/pdhiRJ0hLNnz//lqoa9olYBsdxMGPGDAYGRvpqPUmSpIkjyYiPJPVUtSRJkjoxOEqSJKkTg6MkSZI6MThKkiSpE4OjJEmSOjE4SpIkqRO/jmcczJ8PSb+rkCRJk9lEeEq0I46SJEnqxOAoSZKkTgyOkiRJ6sTgKEmSpE7GPDgmWZRkQZJLk1ycZNsx2MYOSU5fymXOTjJ7GbZ1bJLdlnY5SZKkyW487qr+a1XNBEjyYuAjwHPHYbuSJEkaReN9qvpRwF8Akqya5AftKOTlSXZp22ck+XmSo5NcmeSsJKu0856Z5LJ2BPMTSa4YuoEkWyU5P8klSc5L8tS2fZUkp7Tr/gawSs8yL2qXuTjJV5Os2rZ/NMlV7TY/2bOZ7dt1X+PooyRJWlGMx4jjKkkWANOAdYHnt+13A7tW1e1J1gIuSDKvnbcRsGdVvT7JqcCrgROALwGvr6rzk3x0hO1dDTynqu5LsiPw4Xb5NwALq2qTJE8DLgZot30IsGNV3ZXkP4B3JjkS2BXYuKoqyRo921gXeDawMTAPOG259pAkSdIkMN6nqrcBjk+yORDgw0m2B+4H1gPWaZe5tqoWtNPzgRltcFutqs5v208Cdh5me6sDxyXZCCjgoW379sBnAKrqsiSXte1bA5sC56b5lu6HAecDt9GE2y+210/2XkP5zaq6H7gqyToMI8kBwAHNuyeMvHckSZImiXF9ckw7UrgWsDawU/tzVlXdm+Q6mlFJgHt6FltEz2nlDj4A/Kiqdk0yAzh7Cf0DfK+q9vyHGclWwAuA3YA388BoaW99wz4TpqrmAnOb9cyeAN/1LkmStHzG9RrHJBsDKwF/ohkZ/GMbGp8HbLC4ZavqVuCOJM9qm/YYoevqwG/b6f162n8M7NXWsTnwtLb9AmC7JBu28x6Z5CntdY6rV9UZwDuAp3f9nJIkSVPReF7jCM3o3L5VtSjJicC3klwODNBcm7gk+wNHJ7kfOIfmdPJQH6c5VX0I8O2e9s8BX0ryc+DnNKfAqaqbk+wHnJzk4W3fQ4A7gP9NMq2t+51dP7AkSdJUlJoIT8zuKMmqVXVnO/1uYN2qelufy1qi5lT1QL/LkCRJk9h4RbYk86tq2O+6HtdrHEfBy5K8h6bu63nwqWhJkiSNoUkVHKvqK8BX+l2HJEnSishnVUuSJKmTSTXiOFnNmgUDXuIoSZImOUccJUmS1InBUZIkSZ0YHCVJktSJwVGSJEmdGBwlSZLUicFRkiRJnRgcJUmS1InBUZIkSZ0YHCVJktSJwVGSJEmdGBwlSZLUicFRkiRJnRgcJUmS1InBUZIkSZ0YHCVJktSJwVGSJEmdrNzvAlYEN910E4cddli/y5AkSZPYnDlz+l2CI46SJEnqxuAoSZKkTgyOkiRJ6sTgKEmSpE7GLDgmqSSf6nn/riSHjtX2lkaS65KsNUrrunM01iNJkjTRjeWI4z3Aq0YroEmSJKm/xjI43gfMBd4xdEaStZN8LclF7Wu7tv3yJGuk8ack+7Ttxyd5YZIvJFnQvm5OMqedf3C7nsuSHNaznW8mmZ/kyiQHDFfkSH2S3JnkQ0kuTXJBknXa9icmOb+t9YOjucMkSZImsrG+xvFIYO8kqw9p/zTw31X1TODVwBfa9nOB7YDNgGuA57Tt2wDnVdW/VtVMYBfgFuDYJC8CNgK2AmYCs5Js3y73uqqaBcwG3ppkzWFqHKnPI4ELqurpwI+B1/fU/rmq2gL43dLuEEmSpMlqTINjVd0OHA+8dcisHYEjkiwA5gGPSrIq8BNg+/b1OWCLJOsBf6mquwCSTAO+Crylqq4HXtS+LgEuBjamCZLQBMFLgQuA9Xvae43U52/A6e30fGBGO70dcHI7/eWRPnuSA5IMJBlYuHDhSN0kSZImjfF4csz/0AS6L/W0PQTYuqru7u2Y5MfAm4AnAO8FdgV2owmUg44Cvl5V3x9cDPhIVX1+yLp2oAmo21TVwiRnA9OWos+9VVXt9CIevK+KJaiquTSn6pk+ffoS+0uSJE10Y/51PFX1Z+BUYP+e5rOAtwy+STKz7XsDsBawUVVdA/wUeBfNqWKSvAlYrao+2rOuM4HXtSOWJFkvyWOB1WlGKhcm2RjYepjyuvQZ6lxgj3Z67w79JUmSpoTx+h7HT9EEwkFvBWa3N7NcBRzUM+9C4Jft9E+A9WgCJDQhcoueG2QOqqqzgJOA85NcDpwGrAZ8F1g5yc+Bj9Kcih6qS5+h3ga8qd3Weh36S5IkTQl54Gysxsr06dPrwAMP7HcZkiRpEpszZ864bCfJ/KqaPdw8nxwjSZKkTgyOkiRJ6sTgKEmSpE68xnEczJ49uwYGBvpdhiRJ0hJ5jaMkSZKWm8FRkiRJnRgcJUmS1InBUZIkSZ0YHCVJktSJwVGSJEmdGBwlSZLUicFRkiRJnRgcJUmS1InBUZIkSZ0YHCVJktSJwVGSJEmdGBwlSZLUicFRkiRJnRgcJUmS1InBUZIkSZ2s3O8CVgh/ng8npd9VSJKkyWyv6ncFjjhKkiSpG4OjJEmSOjE4SpIkqRODoyRJkjqZ8MExySuTVJKNl2P5TZdhuf2SHNFOH5Rkn2XZviRJ0lQx4YMjsCfw0/bnsnglMGxwTNLprvKqOqqqjl/G7UuSJE0JEzo4JlkVeDawP7BH27ZDktN7+hyRZL92+qNJrkpyWZJPJtkWeAXwiSQLkjw5ydlJ/ifJAPC2JC9PcmGSS5J8P8k6w9RxaJJ3tdOvT3JRkkuTfC3JI8Z8R0iSJE0AE/17HHcBvltVv0zypySzRuqYZE1gV2Djqqoka1TVrUnmAadX1WltP4CHVdXs9v2jga3bZf4V+Hfg3xZT09er6uh22Q/ShNrDl/+jSpIkTWwTesSR5vT0Ke30KSz+dPVtwN3AF5O8Cli4mL5f6Zl+PHBmksuBg4HNllDT5kl+0vbfe6T+SQ5IMpBk4OY7lrBGSZKkSWDCBsckjwGeD3whyXU0oW53YBEPrnsaQFXdB2wFnAbsDHx3Mau/q2f6cOCIqtoCOHBwfYtxLPDmtv9hI/WvqrlVNbuqZq+92hLWKEmSNAlM2OAI7AZ8uao2qKoZVbU+cC1NzZsmeXiSNYAXwN+vh1y9qs4A3gE8vV3PHcDiotvqwG/b6X071LUa8LskD6UZcZQkSVohTOTguCfwjSFtX6O5SeZU4Ir25yXtvNWA05NcRnMX9jvb9lOAg9ubX548zHYOBb6aZD5wS4e6/h9wIXAucHXnTyNJkjTJpar/D8ye6mY/KTXwwX5XIUmSJrW9xiezJZk/eBPxUBN5xFGSJEkTiMFRkiRJnRgcJUmS1MlE/wLwqeExs2CvgX5XIUmStFwccZQkSVInBkdJkiR1YnCUJElSJwZHSZIkdWJwlCRJUicGR0mSJHVicJQkSVInBkdJkiR1YnCUJElSJwZHSZIkdWJwlCRJUicGR0mSJHVicJQkSVInBkdJkiR1YnCUJElSJwZHSZIkdbJyvwtYMcwH0u8iJEnSpFb9LsARR0mSJHVjcJQkSVInBkdJkiR1YnCUJElSJ2MaHJO8N8mVSS5LsiDJs5ZxPTsk2bbn/bFJduuw3J090zsl+WWSDZalBkmSpBXdmN1VnWQbYGdgy6q6J8lawMOWcXU7AHcC5y1jLS8APgO8uKqu79A/QKrq/mXZniRJ0lQ0liOO6wK3VNU9AFV1S1XdBE2QS3JJksuTHJPk4W37dW3AJMnsJGcnmQEcBLyjHbV8Trv+7ZOcl+SaxY0+JtkeOBrYuap+3ba9M8kV7evtbduMJL9IcjxwBbB+koOTXNSOmB7Ws85vJpnfjqYeMJo7TZIkaaIay+B4Fk34+mWSzyZ5LkCSacCxwGuqaguaUc83jLSSqroOOAr476qaWVU/aWetCzybZlTzoyMs/nDgm8Arq+rqdvuzgH8BngVsDbw+yTPa/hsBn62qzYCntu+3AmYCs9oQCvC6qpoFzAbemmTNrjtFkiRpshqz4FhVdwKzgAOAm4GvJNmPJpBdW1W/bLseB2w/7EoW75tVdX9VXQWsM0Kfe2lOb+/f0/Zs4BtVdVdb49eBwVHM66vqgnb6Re3rEuBiYGOaIAlNWLwUuABYv6f975IckGQgycDNNy/Dp5MkSZpgxvTJMVW1CDgbODvJ5cC+NEFsJPfxQJidtoTV39MzPdJjWe4Hdgd+kOQ/q+rDS1jnXUPW+ZGq+nxvhyQ7ADsC21TVwiRnD1drVc0F5gLMnp3+f9W7JEnSchqzEcckT03SOxI3E7ge+AUwI8mGbfs/A+e009fRjFICvLpn2TuA1ZaljqpaCLwM2DvJ/sBPgFcmeUSSRwK7tm1DnQm8Lsmq7edZL8ljgdWBv7ShcWOa092SJElT3lhe47gqcFySq5JcBmwKHFpVd9NcY/jVdhTyfpprGAEOAz6dZABY1LOubwG7Drk5prOq+jPwEuAQ4PE011j+DLgQ+EJV/cMoaFWdBZwEnN/WeRpNeP0usHKSn9NcW3nB0GUlSZKmolQt+Sxqku2q6twltWl4s2enBgb6XYUkSZrcxufKtyTzq2r2cPO6jjge3rFNkiRJU9Rib45pv8R7W2DtJO/smfUoYKWxLEySJEkTy5Luqn4YzbWKK/Pgm1NuB5b4yD9JkiRNHYsNjlV1DnBOkmO7PKpPI5kFeJGjJEma3Lp+j+PDk8wFZvQuU1XPH4uiJEmSNPF0DY5fpfnKnC/w4K/JkSRJ0gqia3C8r6o+N6aVSJIkaULr+nU830ryxiTrJnnM4GtMK5MkSdKE0nXEcd/258E9bQU8aXTLkSRJ0kTVKThW1RPHuhBJkiRNbJ2CY5J9hmuvquNHtxxJkiRNVF1PVT+zZ3oa8ALgYsDgKEmStILoeqr6Lb3vk6wBnDIWBUmSJGli6npX9VB3AV73KEmStALpeo3jt2juogZYCdgEOHWsipIkSdLE0/Uax0/2TN8HXF9VN45BPZIkSZqgOp2qrqpzgKuB1YBHA38by6IkSZI08XQKjkl2B34G/BOwO3Bhkt3GsjBJkiRNLF1PVb8XeGZV/REgydrA94HTxqowSZIkTSxd76p+yGBobP1pKZaVJEnSFNB1xPG7Sc4ETm7fvwY4Y2xKmnpumn8Th+WwfpchSZImsTk1p98lLD44JtkQWKeqDk7yKuDZ7azzgRPHujhJkiRNHEsacfwf4D0AVfV14OsASbZo5718DGuTJEnSBLKk6xTXqarLhza2bTPGpCJJkiRNSEsKjmssZt4qo1iHJEmSJrglBceBJK8f2pjkX4H5y7rRJIuSLEhyRZKvJnlEkhlJrhih//uT7NhOn51kdjt9RpI1lrCt65KsNUz7K5K8e1k/gyRJ0opmSdc4vh34RpK9eSAozgYeBuy6HNv9a1XNBEhyInAQ7fWTw6mq943QvtOyFlBV84B5y7q8JEnSimaxI45V9Yeq2hY4DLiufR1WVdtU1e9HqYafABu20yslOTrJlUnOSrIKQJJjh3tSzeBoYjtaeXWSE5P8PMlpSR7R0/UtSS5OcnmSjdtl90tyRM/6P5PkvCTX9G4rycFJLkpyWdJ8p06SRyb5dpJL21HT14zSvpAkSZqwuj6r+kdVdXj7+uFobTzJysBLgcEbcDYCjqyqzYBbgVcvxeqeCny2qjYBbgfe2DPvlqraEvgc8K4Rll+X5uuGdgY+2tb3oramrYCZwKwk2wMvAW6qqqdX1ebAd5eiTkmSpEmpX09/WSXJAmAA+A3wxbb92qpa0E7PZ+nu3L6hqs5tp0/gge+chAdOgy9und+sqvur6ipgnbbtRe3rEuBiYGOaIHk58MIkH0vynKq6bejKkhyQZCDJwEIWLsXHkCRJmpi6PjlmtP39GsdBSQDu6WlaxNLduV2LeT+43kWM/Jl7t52enx+pqs8P7ZxkS2An4INJflBV73/QxqvmAnMBpmf60NokSZImnan0vOknJNmmnd4L+OkorPNM4HVJVgVIsl6SxyaZDiysqhOATwBbjsK2JEmSJrR+jTiOhV8Ab0pyDHAVzfWMy6WqzkqyCXB+OyJ6J/Bampt5PpHkfuBe4A3Luy1JkqSJLlWT/yxqkhnA6e2NKhPO9EyvAzmw32VIkqRJbE7NGZftJJlfVbOHmzeVTlVLkiRpDE2JU9VVdR0wIUcbJUmSpgpHHCVJktTJlBhxnOimz5rOnIHxuS5BkiRprDjiKEmSpE4MjpIkSerE4ChJkqRODI6SJEnqxOAoSZKkTgyOkiRJ6sTgKEmSpE4MjpIkSerE4ChJkqRODI6SJEnqxOAoSZKkTgyOkiRJ6sTgKEmSpE4MjpIkSerE4ChJkqRODI6SJEnqZOV+F7BCmD8fkn5XIUmSJrOqflfgiKMkSZK6MThKkiSpE4OjJEmSOjE4SpIkqZMpHxyT3NnvGiRJkqaCKR8cJUmSNDpWiOCYZNUkP0hycZLLk+zSts9IcnWSE5P8PMlpSR7RzntfkouSXJFkbtJ8n06Ss5N8LMnPkvwyyXP6+dkkSZLGywoRHIG7gV2rakvgecCnBoMg8FTgs1W1CXA78Ma2/YiqemZVbQ6sAuzcs76Vq2or4O3AnPH4AJIkSf22ogTHAB9OchnwfWA9YJ123g1VdW47fQLw7Hb6eUkuTHI58Hxgs571fb39OR+YMewGkwOSDCQZuHn0PockSVLfrChPjtkbWBuYVVX3JrkOmNbOG/o17JVkGvBZYHZV3ZDk0J7+APe0Pxcxwj6sqrnAXIDZSf+/6l2SJGk5rSgjjqsDf2xD4/OADXrmPSHJNu30XsBPeSAk3pJkVWC38StVkiRpYprSwTHJyjSjgycCs9vTzvsAV/d0+wXwpiQ/Bx4NfK6qbgWOBq4AzgQuGs+6JUmSJqLUBHhg9lhJ8nTg6PZGluHmzwBOb2+AGTOzkxoYyw1IkqSpb5wyW5L5VTV7uHlTdsQxyUHAycAh/a5FkiRpKpjSI44ThSOOkiRpuTniKEmSpMliRfk6nv6aNQsGHHOUJEmTmyOOkiRJ6sTgKEmSpE4MjpIkSerE4ChJkqRODI6SJEnqxOAoSZKkTgyOkiRJ6sTgKEmSpE4MjpIkSerE4ChJkqRODI6SJEnqxOAoSZKkTgyOkiRJ6sTgKEmSpE4MjpIkSerE4ChJkqROUlX9rmHKy/QUB/a7CkmSNJnVnPHJbEnmV9Xs4eY54ihJkqRODI6SJEnqxOAoSZKkTgyOkiRJ6mRCBcckdy5l/x2SnD5W9QzZ1vuT7Dge25IkSZqIVu53AZNFVb2v3zVIkiT104QacRzUjiSeneS0JFcnOTFJ2nkvadsuBl7Vs8xjknwzyWVJLkjytLb90CTHtOu7Jslbe5Z5bZKfJVmQ5PNJVmpfxya5IsnlSd7R9j02yW7t9PuSXNT2mTtYmyRJ0lQ2IYNj6xnA24FNgScB2yWZBhwNvByYBTyup/9hwCVV9TTgP4Hje+ZtDLwY2AqYk+ShSTYBXgNsV1UzgUXA3sBMYL2q2ryqtgC+NExtR1TVM6tqc2AVYOdR+cSSJEkT2EQOjj+rqhur6n5gATCDJgBeW1X/V803l5/Q0//ZwJcBquqHwJpJHtXO+3ZV3VNVtwB/BNYBXkATPi9KsqB9/yTgGuBJSQ5P8hLg9mFqe16SC5NcDjwf2GxohyQHJBlIMsDC5doPkiRJE8JEvsbxnp7pRSxfrcOtK8BxVfWeoZ2TPJ1mhPIgYHfgdT3zpgGfBWZX1Q1JDgWmDV1HVc0F5kL75BhJkqRJbiKPOA7namBGkie37/fsmfcTmlPNJNkBuKWqhhstHPQDYLckj22XeUySDZKsBTykqr4GHAJsOWS5wZB4S5JVgd2W4/NIkiRNGhN5xPEfVNXdSQ4Avp1kIU1YXK2dfShwTJLLgIXAvktY11VJDgHOSvIQ4F7gTcBfgS+1bQDvGbLcrUmOBq4Afg9cNCofTpIkaYJLc6mgxlKmpziw31VIkqTJrOaMT2ZLMr+qZg83b7KdqpYkSVKfGBwlSZLUicFRkiRJnUyqm2Mmq1nTZzEwZ6DfZUiSJC0XRxwlSZLUicFRkiRJnRgcJUmS1InBUZIkSZ0YHCVJktSJwVGSJEmdGBwlSZLUicFRkiRJnRgcJUmS1InBUZIkSZ0YHCVJktSJwVGSJEmdGBwlSZLUicFRkiRJnRgcJUmS1InBUZIkSZ2s3O8CVgTz50PS7yokSdJkVtXvChxxlCRJUkcGR0mSJHVicJQkSVInBkdJkiR1ssIExyR3LmX/HZKc3k6/Ism7x6YySZKkycG7qjuoqnnAvH7XIUmS1E8rzIjjoHYk8ewkpyW5OsmJSfNlOUle0rZdDLyqZ5n9khzRTr88yYVJLkny/STr9OmjSJIkjasVLji2ngG8HdgUeBKwXZJpwNHAy4FZwONGWPanwNZV9QzgFODfx7xaSZKkCWBFPVX9s6q6ESDJAmAGcCdwbVX9X9t+AnDAMMs+HvhKknWBhwHXDreBJAc8sPwTRrV4SZKkflhRRxzv6ZlexNIF6MOBI6pqC+BAYNpwnapqblXNrqrZsPayVypJkjRBrKjBcThXAzOSPLl9v+cI/VYHfttO7zvmVUmSJE0QBsdWVd1Nc2r52+3NMX8coeuhwFeTzAduGafyJEmS+i41EZ6YPcUlswsG+l2GJEmaxMYrsiWZ31xq948ccZQkSVInBkdJkiR1YnCUJElSJyvq9ziOq1mzYMBLHCVJ0iTniKMkSZI6MThKkiSpE4OjJEmSOjE4SpIkqRODoyRJkjoxOEqSJKkTg6MkSZI6MThKkiSpk9R4PTF7BZbkDuAX/a5DS7QWcEu/i1AnHqvJweM0OXicJo/xOlYbVNXaw83wyTHj4xdVNbvfRWjxkgx4nCYHj9Xk4HGaHDxOk8dEOFaeqpYkSVInBkdJkiR1YnAcH3P7XYA68ThNHh6rycHjNDl4nCaPvh8rb46RJElSJ444SpIkqROD4yhK8pIkv0jyqyTvHmb+w5N8pZ1/YZIZfShzhdfhOL0zyVVJLkvygyQb9KPOFd2SjlNPv1cnqSTeFdonXY5Vkt3bf1dXJjlpvGtUp//2PSHJj5Jc0v73b6d+1LmiS3JMkj8muWKE+UnymfY4XpZky/Gsz+A4SpKsBBwJvBTYFNgzyaZDuu0P/KWqNgT+G/jY+FapjsfpEmB2VT0NOA34+PhWqY7HiSSrAW8DLhzfCjWoy7FKshHwHmC7qtoMePt417mi6/hv6hDg1Kp6BrAH8NnxrVKtY4GXLGb+S4GN2tcBwOfGoaa/MziOnq2AX1XVNVX1N+AUYJchfXYBjmunTwNekCTjWKM6HKeq+lFVLWzfXgA8fpxrVLd/TwAfoPkfsLvHszg9SJdj9XrgyKr6C0BV/XGca1S341TAo9rp1YGbxrE+tarqx8CfF9NlF+D4alwArJFk3fGpzuA4mtYDbuh5f2PbNmyfqroPuA1Yc1yq06Aux6nX/sB3xrQiDWeJx6k9PbN+VX17PAvTP+jyb+opwFOSnJvkgiSLG03R2OhynA4FXpvkRuAM4C3jU5qW0tL+HRtVPjlGGkGS1wKzgef2uxY9WJKHAP8F7NfnUtTNyjSn1XagGcH/cZItqurWfhalf7AncGxVfSrJNsCXk2xeVff3uzBNHI44jp7fAuv3vH982zZsnyQr05wK+NO4VKdBXY4TSXYE3gu8oqruGafa9IAlHafVgM2Bs5NcB2wNzPMGmb7o8m/qRmBeVd1bVdcCv6QJkho/XY7T/sCpAFV1PjCN5tnImlg6/R0bKwbH0XMRsFGSJyZ5GM2FxfOG9JkH7NtO7wb8sPwizfG2xOOU5BnA52lCo9di9cdij1NV3VZVa1XVjKqaQXMt6iuqaqA/5a7Quvy375s0o40kWYvm1PU141ijuh2n3wAvAEiyCU1wvHlcq1QX84B92rurtwZuq6rfjdfGPVU9SqrqviRvBs4EVgKOqaork7wfGKiqecAXaYb+f0Vz4ese/at4xdTxOH0CWBX4anvv0m+q6hV9K3oF1PE4aQLoeKzOBF6U5CpgEXBwVXm2ZRx1PE7/Bhyd5B00N8rs5+DG+EtyMs3/aK3VXm86B3goQFUdRXP96U7Ar4CFwL+Ma33+TkiSJKkLT1VLkiSpE4OjJEmSOjE4SpIkqRODoyRJkjoxOEqSJKkTg6Mk9UmSSnJCz/uVk9yc5PSlXM8OS7NMkv2STF+abUgSGBwlqZ/uAjZPskr7/oUs5RMg2qdQLa39AIOjpKVmcJSk/joDeFk7vSdw8uCMJFslOT/JJUnOS/LUtn2/JPOS/BD4Qe/Kkjyz7f/kJLOSnJNkfpIzk6ybZDeaZ7CfmGRBT2iVpCUyOEpSf50C7JFkGvA04MKeeVcDz6mqZwDvAz7cM29LYLeqeu5gQ5JtgaOAXWgeH3d422cWcAzwoao6DRgA9q6qmVX117H7aJKmGh85KEl9VFWXJZlBM9p4xpDZqwPHJdmI5hFwD+2Z972q+nPP+02AucCLquqmJJsDmwPfax+duRIwbs+zlTQ1GRwlqf/mAZ+keT7tmj3tHwB+VFW7tuHy7J55dw1Zx++AacAzgJuAAFdW1TZjU7KkFZHBUZL67xjg1qq6PMkOPe2r88DNMvstYR23AvvTjDDeBZwHrJ1km6o6P8lDgadU1ZXAHcBqo1e+pBWF1zhKUp9V1Y1V9ZlhZn0c+EiSS+jwP/pV9QdgZ+BImpHH3YCPJbkUWABs23Y9FjjKm2MkLa1UVb9rkCRJ0iTgiKMkSZI6MThKkiSpE4OjJEmSOjE4SpIkqRODoyRJkjoxOEqSJKkTg6MkSZI6MThKkiSpk/8PDS59yYhIk80AAAAASUVORK5CYII="/>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0" name="Rounded Rectangle 19"/>
          <p:cNvSpPr/>
          <p:nvPr/>
        </p:nvSpPr>
        <p:spPr>
          <a:xfrm>
            <a:off x="155575" y="76875"/>
            <a:ext cx="2376264" cy="36004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Insights:</a:t>
            </a:r>
            <a:endParaRPr lang="en-IN" dirty="0"/>
          </a:p>
        </p:txBody>
      </p:sp>
      <p:sp>
        <p:nvSpPr>
          <p:cNvPr id="15" name="Rectangle 14"/>
          <p:cNvSpPr/>
          <p:nvPr/>
        </p:nvSpPr>
        <p:spPr>
          <a:xfrm>
            <a:off x="44512" y="4826675"/>
            <a:ext cx="9040140" cy="923330"/>
          </a:xfrm>
          <a:prstGeom prst="rect">
            <a:avLst/>
          </a:prstGeom>
        </p:spPr>
        <p:txBody>
          <a:bodyPr wrap="square">
            <a:spAutoFit/>
          </a:bodyPr>
          <a:lstStyle/>
          <a:p>
            <a:endParaRPr lang="en-IN" dirty="0"/>
          </a:p>
          <a:p>
            <a:r>
              <a:rPr lang="en-IN" dirty="0"/>
              <a:t/>
            </a:r>
            <a:br>
              <a:rPr lang="en-IN" dirty="0"/>
            </a:br>
            <a:endParaRPr lang="en-IN" dirty="0"/>
          </a:p>
        </p:txBody>
      </p:sp>
      <p:pic>
        <p:nvPicPr>
          <p:cNvPr id="512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454" y="617538"/>
            <a:ext cx="7661977" cy="3596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44512" y="4581128"/>
            <a:ext cx="9099488" cy="1938992"/>
          </a:xfrm>
          <a:prstGeom prst="rect">
            <a:avLst/>
          </a:prstGeom>
        </p:spPr>
        <p:txBody>
          <a:bodyPr wrap="square">
            <a:spAutoFit/>
          </a:bodyPr>
          <a:lstStyle/>
          <a:p>
            <a:r>
              <a:rPr lang="en-IN" sz="2000" dirty="0">
                <a:latin typeface="Arial Narrow" pitchFamily="34" charset="0"/>
              </a:rPr>
              <a:t>We can now clearly see ‘AQ HOME </a:t>
            </a:r>
            <a:r>
              <a:rPr lang="en-IN" sz="2000" dirty="0" err="1">
                <a:latin typeface="Arial Narrow" pitchFamily="34" charset="0"/>
              </a:rPr>
              <a:t>Allin</a:t>
            </a:r>
            <a:r>
              <a:rPr lang="en-IN" sz="2000" dirty="0">
                <a:latin typeface="Arial Narrow" pitchFamily="34" charset="0"/>
              </a:rPr>
              <a:t> 1Gen 2’ has the highest and ‘AQ Master wired x1 Ms’ has the lowest manufacturing costs in the data. </a:t>
            </a:r>
            <a:endParaRPr lang="en-IN" sz="2000" dirty="0" smtClean="0">
              <a:latin typeface="Arial Narrow" pitchFamily="34" charset="0"/>
            </a:endParaRPr>
          </a:p>
          <a:p>
            <a:endParaRPr lang="en-IN" sz="2000" dirty="0" smtClean="0">
              <a:latin typeface="Arial Narrow" pitchFamily="34" charset="0"/>
            </a:endParaRPr>
          </a:p>
          <a:p>
            <a:r>
              <a:rPr lang="en-IN" sz="2000" dirty="0" smtClean="0">
                <a:latin typeface="Arial Narrow" pitchFamily="34" charset="0"/>
              </a:rPr>
              <a:t>Understanding </a:t>
            </a:r>
            <a:r>
              <a:rPr lang="en-IN" sz="2000" dirty="0">
                <a:latin typeface="Arial Narrow" pitchFamily="34" charset="0"/>
              </a:rPr>
              <a:t>the manufacturing costs of the products can help the company to make decisions about product development and design, as they can focus their resources on developing products with lower manufacturing costs to increase profitability</a:t>
            </a:r>
            <a:r>
              <a:rPr lang="en-IN" dirty="0">
                <a:latin typeface="Arial Narrow" pitchFamily="34" charset="0"/>
              </a:rPr>
              <a:t>.</a:t>
            </a:r>
          </a:p>
        </p:txBody>
      </p:sp>
    </p:spTree>
    <p:extLst>
      <p:ext uri="{BB962C8B-B14F-4D97-AF65-F5344CB8AC3E}">
        <p14:creationId xmlns:p14="http://schemas.microsoft.com/office/powerpoint/2010/main" val="31615819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3158" y="2420888"/>
            <a:ext cx="7992888" cy="646331"/>
          </a:xfrm>
          <a:prstGeom prst="rect">
            <a:avLst/>
          </a:prstGeom>
        </p:spPr>
        <p:txBody>
          <a:bodyPr wrap="square">
            <a:spAutoFit/>
          </a:bodyPr>
          <a:lstStyle/>
          <a:p>
            <a:endParaRPr lang="en-IN" sz="3600" dirty="0"/>
          </a:p>
        </p:txBody>
      </p:sp>
      <p:sp>
        <p:nvSpPr>
          <p:cNvPr id="3" name="Flowchart: Terminator 2"/>
          <p:cNvSpPr/>
          <p:nvPr/>
        </p:nvSpPr>
        <p:spPr>
          <a:xfrm>
            <a:off x="512151" y="721608"/>
            <a:ext cx="3024336" cy="509218"/>
          </a:xfrm>
          <a:prstGeom prst="flowChartTerminator">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latin typeface="Arial Rounded MT Bold" pitchFamily="34" charset="0"/>
              </a:rPr>
              <a:t>Question 6.</a:t>
            </a:r>
            <a:endParaRPr lang="en-IN" sz="1400" dirty="0">
              <a:latin typeface="Arial Rounded MT Bold" pitchFamily="34" charset="0"/>
            </a:endParaRPr>
          </a:p>
        </p:txBody>
      </p:sp>
      <p:sp>
        <p:nvSpPr>
          <p:cNvPr id="4" name="Rectangle 3"/>
          <p:cNvSpPr/>
          <p:nvPr/>
        </p:nvSpPr>
        <p:spPr>
          <a:xfrm>
            <a:off x="531908" y="188640"/>
            <a:ext cx="7920880" cy="360040"/>
          </a:xfrm>
          <a:prstGeom prst="rect">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latin typeface="Tw Cen MT Condensed" pitchFamily="34" charset="0"/>
              </a:rPr>
              <a:t>Top 5 Customers with Highest Discount % in FY 2021 (Indian Market)</a:t>
            </a:r>
          </a:p>
        </p:txBody>
      </p:sp>
      <p:sp>
        <p:nvSpPr>
          <p:cNvPr id="5" name="Rectangle 4"/>
          <p:cNvSpPr/>
          <p:nvPr/>
        </p:nvSpPr>
        <p:spPr>
          <a:xfrm>
            <a:off x="431032" y="1340768"/>
            <a:ext cx="8712968" cy="1938992"/>
          </a:xfrm>
          <a:prstGeom prst="rect">
            <a:avLst/>
          </a:prstGeom>
        </p:spPr>
        <p:txBody>
          <a:bodyPr wrap="square">
            <a:spAutoFit/>
          </a:bodyPr>
          <a:lstStyle/>
          <a:p>
            <a:r>
              <a:rPr lang="en-IN" sz="2000" i="1" dirty="0"/>
              <a:t>Generate a report which contains the top 5 customers who received an average high </a:t>
            </a:r>
            <a:r>
              <a:rPr lang="en-IN" sz="2000" i="1" dirty="0" err="1"/>
              <a:t>pre_invoice_discount_pct</a:t>
            </a:r>
            <a:r>
              <a:rPr lang="en-IN" sz="2000" i="1" dirty="0"/>
              <a:t> </a:t>
            </a:r>
            <a:r>
              <a:rPr lang="en-IN" sz="2000" i="1" dirty="0" smtClean="0"/>
              <a:t> for </a:t>
            </a:r>
            <a:r>
              <a:rPr lang="en-IN" sz="2000" i="1" dirty="0"/>
              <a:t>the fiscal year 2021 and in the Indian market. The final output contains these </a:t>
            </a:r>
            <a:r>
              <a:rPr lang="en-IN" sz="2000" i="1" dirty="0" smtClean="0"/>
              <a:t>fields:</a:t>
            </a:r>
          </a:p>
          <a:p>
            <a:r>
              <a:rPr lang="en-IN" sz="2000" i="1" dirty="0" smtClean="0"/>
              <a:t>a) </a:t>
            </a:r>
            <a:r>
              <a:rPr lang="en-IN" sz="2000" i="1" dirty="0" err="1" smtClean="0"/>
              <a:t>customer_code</a:t>
            </a:r>
            <a:r>
              <a:rPr lang="en-IN" sz="2000" i="1" dirty="0" smtClean="0"/>
              <a:t> </a:t>
            </a:r>
          </a:p>
          <a:p>
            <a:r>
              <a:rPr lang="en-IN" sz="2000" i="1" dirty="0" smtClean="0"/>
              <a:t>b) customer </a:t>
            </a:r>
          </a:p>
          <a:p>
            <a:r>
              <a:rPr lang="en-IN" sz="2000" i="1" dirty="0" smtClean="0"/>
              <a:t>c)</a:t>
            </a:r>
            <a:r>
              <a:rPr lang="en-IN" sz="2000" i="1" dirty="0"/>
              <a:t> </a:t>
            </a:r>
            <a:r>
              <a:rPr lang="en-IN" sz="2000" i="1" dirty="0" err="1" smtClean="0"/>
              <a:t>average_discount_percentage</a:t>
            </a:r>
            <a:r>
              <a:rPr lang="en-IN" sz="2000" i="1" dirty="0" smtClean="0"/>
              <a:t> </a:t>
            </a:r>
            <a:endParaRPr lang="en-IN" sz="2000" i="1" dirty="0"/>
          </a:p>
        </p:txBody>
      </p:sp>
      <p:sp>
        <p:nvSpPr>
          <p:cNvPr id="7" name="Rounded Rectangle 6"/>
          <p:cNvSpPr/>
          <p:nvPr/>
        </p:nvSpPr>
        <p:spPr>
          <a:xfrm>
            <a:off x="539322" y="3467007"/>
            <a:ext cx="237626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output</a:t>
            </a:r>
            <a:endParaRPr lang="en-IN" dirty="0"/>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7454" y="3933056"/>
            <a:ext cx="5745087" cy="2409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62480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2" descr="data:image/png;base64,iVBORw0KGgoAAAANSUhEUgAAAo4AAAFNCAYAAACOmu5nAAAAOXRFWHRTb2Z0d2FyZQBNYXRwbG90bGliIHZlcnNpb24zLjUuMSwgaHR0cHM6Ly9tYXRwbG90bGliLm9yZy/YYfK9AAAACXBIWXMAAAsTAAALEwEAmpwYAAAtGElEQVR4nO3deZglVX3/8fdHUAcEQQWRQWREjaigyIxEFhGVuAVFlCiLAtEILnGNJDHxJ2DUaDSLiopgEBEEEZcgouKGC5v0wLAjURZRXABFNiEs398fdVoubfd0zdLdt3ver+e5z9Q9darqW6erb3/nnFO3UlVIkiRJk7nPTAcgSZKk2cHEUZIkSb2YOEqSJKkXE0dJkiT1YuIoSZKkXkwcJUmS1IuJo6RxJVmQpJKsPtOxzFVJdk1ydZKbkzx5JexvxyQ/H3h/UZIdV3S/K8PKup6SfC3JPisrroH93pxk05W9X2muMXGUZrkkVyb5vyTrjSk/t/2hXjDN8UyaICQ5KMkd7Y/1DUlOT7LNdMY5JD4I/G1VrVVV545XIZ3Lk1w8zrpK8uiJdl5VT6iqU5cnsLbvW9rPaPT198uzr5Wpqp5XVZ+egv2uVVWXL+/2SdZqbfS1cdZdmeQPbf2vkxyZZK2B9fu29n7ZONv+WZLPJ7kuye+TnJ/krUlWW95YpRVh4ijNDVcAe4y+SbIFsOby7myaehk/V1VrAesDPwS+mCTjxDKX/0BuAlw0SZ0dgIcCmyZ5ytSHdC9PagnV6Ovfpvn4s8lLgNuBv0jysHHWv6Bd71sBi4B3DKzbB/gtsPfgBkkeBZwFXA1sUVXrAH/Vtl97pZ+B1IOJozQ3fIZ7/9HZBzhqsEKSv2y9kDe24dGDBtaN9hK+KsnPgO+MPUCSl7Sek82T3CfJPyb5aZLrkxyf5MGt6vfbvze0Hpal9iRW1R3Ap4GHAQ9pvTEfT3JykluAZySZn+QLSa5NckWSNw7EtXWSkXZev07yHwPrntp6M29Ict7gsG2SU5P8S5LTktyU5JTBXtsk2w9se3WSfVv5/ZN8MMnP2vEOTbLGeOfW2ukdSa5K8pskRyVZp+3jZmA14LwkP11KE+0D/A9wclse3fdoO5/X2nm83qork+zUltdobfu7JBcnOSADw9rLov1s/n3g/XFJjhg4zr+3c/59kh+O1z6DsbX3ByU5ui3PS3J0u7ZuSHJ2kg3aulOT/E1rwxuSbD6wj/XT9ew9tL3fOcmS3NOr/cSlnNMfe29bO300yVfbtXFWS+KWZh/gUOB84OUTVaqqXwBfAzZvx9oEeDqwH/CcMUnnwcDpVfXWqvpl2/7HVbVnVd0wSTzSlDBxlOaGM4EHJnlcuh663YGjx9S5hS65XBf4S+C1SV40ps7TgccBzxksTPLXwPuBnarqQuANwIta/fnA74CPtuo7tH/Xbb1UZywt8CT3B/YFrq6q61rxnsB76HpVTge+ApwHbAQ8C3hzktEYPwR8qKoeCDwKOL7tdyPgq8C7gQcDbwO+kGT9gcPvCfw1XY/e/Vqd0T/mXwM+QtcjuiWwpG3zPuDPWtmjW0zvnOD09m2vZwCbAmsBh1TV7a33CbpevXGTkiRrArsBx7TX7knuB1BVOwxsv1ZVfW6CGEYdSNc+j6L7+a7IPMFXAq9I8swkewFbA29q6z4ILAS2pWv3vwfuXsb97wOsA2wMPAR4DfCHwQpVdTvwRQZ62oGXAt+rqt+kmzN6BLB/28cngBPb9dbH7nSJ24OAn9Bdj+Nq18uO3PNz2nspdTcGng+MTk3YGxipqi8AlwB7DVTfCTihZ7zStDBxlOaO0V7Hv6D7A/SLwZVVdWpVXVBVd1fV+cCxdInfoIOq6paqGvwj/WbgAGDHqvpJK3sN8M9V9fP2B/wgYLcs2xD3S5PcQDcMtxDYdWDd/1TVaVV1N7AFsH5Vvauq/q/NQzuc7g87wB3Ao5OsV1U3V9WZrfzlwMlVdXI7528CI3R/tEd9qqoua+d7PF0yCF1C+a2qOraq7qiq66tqSZLQ9Qy9pap+W1U3Ae8diGWsvYD/qKrLq+pm4O10yV/fdnox3fDnKXRJ8H3pkv7l8VLgPS3uq4EP99jmnNZbN/p6DkBV/Qp4LV1P8YeAvavqpiT3oUsq31RVv6iqu6rq9HaNLIs76JK9R7d9LK6qG8ep91nu3fZ7tjLofk6fqKqz2j4+TdeWT+0Zw5eq6kdVdSddMrjlUuq+Aji/qi4GjgOekD+92enL7Xr/IfA9uusGut/Z0Zg/y72TzocAv+wZrzQtTBylueMzdH8492XMMDVAkj9P8t10w72/p0v+1htT7epx9nsA8NGqGhzW3AT40mhCQZeo3gVssAzxHl9V61bVQ6vqmVW1eII4NgHmDyYwwD8NHOtVdD2Al7YhzZ0HtvurMdttD2w4sO9fDSzfStcjCF1P13jDx+vTzR1dPLDPr7fy8cwHrhp4fxWwOv3baR+6drqzqm4DvsDy9xTO597tetVEFQds1X5Go69vDKz7Ct1Q+4+r6oetbD1gHuO33bL4DPAN4Lgk1yT5tyT3Hafed4E127W9gC65+1Jbtwnwd2N+/hvTtUMfE10b49mbLrkcHYr+Hn/6c3pRa8NNqup1VfWHJNsBj6RLNqFLHLdIsmV7fz33vl6lGWfiKM0RVXUV3U0yz6cbwhvrs8CJwMZtkv2hwNibUWqc7Z4NvCPJSwbKrgaeNyapmNf+aI63j2U1uI+rgSvGHGvtqno+QFX9b1XtQTfc/H7ghCQPaNt9Zsx2D6iq9/U4/tV0Q7pjXUc3ZPqEgX2uMzDsPNY1dAnMqEcAdwK/niyAJA8Hngm8PMmvkvyKbtj6+RlzB31Pv6RLnAZjWRHvofsPw4ZJRoeLrwNuY/y2G+sW7n0D1x/n9rVe3oOr6vF0Q947M87wb1XdRddTvEd7ndR6gaH7Gb5nzM9/zao6dpnOchJJtgUeA7x94Of058CePXqW96H7HVzStjtroBzgW3Q33UhDw8RRmlteBTyzqm4ZZ93awG+r6rYkW9P1TvZxEfBc4KNJXtjKDgXe0+Z2jd6UsEtbdy3dnLaV9Z14PwJuSvIP7caL1dLdoPOUduyXJ1m/DWvf0La5m26O5wuSPKdtMy/d9xw+vMcxjwF2SvLSJKsneUiSLdsxDgf+c+AGjI0G5luOdSzwliSPTPf1K++lu5v8zh4xvAK4DHgsXU/alnQ9qz/nnnl9v6Z/Ox9Pl9w8qLXBG3pu9yeS7EA3N3RvuiTnI0k2au1zBPAf6W5oWi3JNhPMK1xCN2x/3ySL6JLi0f0/I8kWbb7ujXRD1xPNk/ws8DK6aQGfHSg/HHhN641Mkgeku0FsZd+NvA/wTeDx3PNz2hxYA3jeRBslmUc3fWC/ge22pPu5jCadBwLbJvnA6E0zSR6d7sahdVfyeUi9mDhKc0hV/bSqRiZY/TrgXUluoruZ4/hl2O95dL0+hyd5Ht28thOBU9r+zqTrZaGqbqXrjTqtDRH2nVM20bHvasfekq5H9Trgk3Q3T0CX1F6U7i7lDwG7V9Uf2jy+XeiGta+l64E6gB6fe1X1M7qe27+j+5qUJcCT2up/oLtZ4swkN9L1Cj12gl0dQTfs+v0W+230T9j2AT5WVb8afNEl7aM9UgcBn27t/NJJ9ncw3fD0FXRzJj/TI4bzcu/vcfyvJA+kmwrxt20e4w+A/wY+1eaAvg24ADibru3ez/ht/v/oeiZ/12IbTPoeRndTyI10vZrfmyjeqjqLrvdyPt0NTaPlI8CrgUPaMX5CN41jpRlI/j4y5ud0RYt3adMKXkTXe33UmJ/vEXTTGZ5bVT8FtgEW0F3jv6ebrjAC3DTuXqUplqqVMaokSZpN0n010dFV1acHVpIAexwlSZLUk4mjJEmSenGoWpIkSb3Y4yhJkqReTBwlSZLUy7I8HkzLab311qsFCxbMdBiSJEmTWrx48XVVNe4TsUwcp8GCBQsYGZnoq/UkSZKGR5IJH0nqULUkSZJ6MXGUJElSLyaOkiRJ6sXEUZIkSb2YOEqSJKkXE0dJkiT14tfxTIPFiyGZ6SgkDTOf/ippNrDHUZIkSb2YOEqSJKkXE0dJkiT1YuIoSZKkXqY8cUxyV5IlSc5Lck6SbafgGDsmOWkZtzk1yaLlONaRSXZb1u0kSZJmu+m4q/oPVbUlQJLnAP8KPH0ajitJkqSVaLqHqh8I/A4gyVpJvt16IS9IsksrX5DkkiSHJ7koySlJ1mjrnpLk/NaD+YEkF449QJKtk5yR5Nwkpyd5bCtfI8lxbd9fAtYY2ObZbZtzknw+yVqt/H1JLm7H/ODAYXZo+77c3kdJkrSqmI4exzWSLAHmARsCz2zltwG7VtWNSdYDzkxyYlv3GGCPqnp1kuOBlwBHA58CXl1VZyR53wTHuxR4WlXdmWQn4L1t+9cCt1bV45I8ETgHoB37HcBOVXVLkn8A3prko8CuwGZVVUnWHTjGhsD2wGbAicAJK9RCkiRJs8B0D1VvAxyVZHMgwHuT7ADcDWwEbNC2uaKqlrTlxcCClritXVVntPLPAjuPc7x1gE8neQxQwH1b+Q7AhwGq6vwk57fypwKPB05L9y3d9wPOAH5Pl9z+d5s/OTiH8stVdTdwcZINGEeS/YD9unePmLh1JEmSZolpfXJM6ylcD1gfeH77d2FV3ZHkSrpeSYDbBza7i4Fh5R7+BfhuVe2aZAFw6iT1A3yzqvb4kxXJ1sCzgN2Av+We3tLB+MZ9JkxVHQYc1u1nkc+EkCRJs960znFMshmwGnA9Xc/gb1rS+Axgk6VtW1U3ADcl+fNWtPsEVdcBftGW9x0o/z6wZ4tjc+CJrfxMYLskj27rHpDkz9o8x3Wq6mTgLcCT+p6nJEnSXDSdcxyh653bp6ruSnIM8JUkFwAjdHMTJ/Mq4PAkdwPfoxtOHuvf6Iaq3wF8daD848CnklwCXEI3BE5VXZtkX+DYJPdvdd8B3AT8T5J5Le639j1hSZKkuShVs2cUNclaVXVzW/5HYMOqetMMhzWpbqh6ZKbDkDTEZtFHsaQ5Lsniqhr3u66ndY7jSvCXSd5OF/dV3HsoWpIkSVNoViWOVfU54HMzHYckSdKqyGdVS5IkqZdZ1eM4Wy1cCCNOcZQkSbOcPY6SJEnqxcRRkiRJvZg4SpIkqRcTR0mSJPVi4ihJkqReTBwlSZLUi4mjJEmSejFxlCRJUi8mjpIkSerFxFGSJEm9mDhKkiSpFxNHSZIk9WLiKEmSpF5MHCVJktSLiaMkSZJ6MXGUJElSL6vPdACrgmuuuYaDDz54psOQNMQOPPDAmQ5BkiZlj6MkSZJ6MXGUJElSLyaOkiRJ6sXEUZIkSb1MWeKYpJL8+8D7tyU5aKqOtyySXJlkvZW0r5tXxn4kSZKG3VT2ON4OvHhlJWiSJEmaWVOZON4JHAa8ZeyKJOsn+UKSs9tru1Z+QZJ107k+yd6t/Kgkf5Hkk0mWtNe1SQ5s6w9o+zk/ycEDx/lyksVJLkqy33hBTlQnyc1J3pPkvCRnJtmglT8yyRkt1nevzAaTJEkaZlM9x/GjwF5J1hlT/iHgP6vqKcBLgE+28tOA7YAnAJcDT2vl2wCnV9XfVNWWwC7AdcCRSZ4NPAbYGtgSWJhkh7bdK6tqIbAIeGOSh4wT40R1HgCcWVVPAr4PvHog9o9X1RbAL5e1QSRJkmarKU0cq+pG4CjgjWNW7QQckmQJcCLwwCRrAT8AdmivjwNbJNkI+F1V3QKQZB7weeANVXUV8Oz2Ohc4B9iMLpGELhE8DzgT2HigfNBEdf4POKktLwYWtOXtgGPb8mcmOvck+yUZSTJy6623TlRNkiRp1piOJ8f8F11C96mBsvsAT62q2wYrJvk+8HrgEcA/A7sCu9EllKMOBb5YVd8a3Qz416r6xJh97UiXoG5TVbcmORWYtwx17qiqast3ce+2KiZRVYfRDdUzf/78SetLkiQNuyn/Op6q+i1wPPCqgeJTgDeMvkmyZat7NbAe8Jiquhz4IfA2uqFikrweWLuq3jewr28Ar2w9liTZKMlDgXXoeipvTbIZ8NRxwutTZ6zTgN3b8l496kuSJM0J0/U9jv9OlxCOeiOwqN3McjHwmoF1ZwGXteUfABvRJZDQJZFbDNwg85qqOgX4LHBGkguAE4C1ga8Dqye5BHgf3VD0WH3qjPUm4PXtWBv1qC9JkjQn5J7RWE2V+fPn1/777z/TYUgaYgceeOBMhyBJACRZXFWLxlvnk2MkSZLUi4mjJEmSejFxlCRJUi/OcZwGixYtqpGRkZkOQ5IkaVLOcZQkSdIKM3GUJElSLyaOkiRJ6sXEUZIkSb2YOEqSJKkXE0dJkiT1YuIoSZKkXkwcJUmS1IuJoyRJknoxcZQkSVIvJo6SJEnqxcRRkiRJvZg4SpIkqRcTR0mSJPVi4ihJkqReTBwlSZLUy+ozHcAq4beL4bOZ6SgkDbM9a6YjkKRJ2eMoSZKkXkwcJUmS1IuJoyRJknoxcZQkSVIvQ584JnlRkkqy2Qps//jl2G7fJIe05dck2Xt5ji9JkjRXDH3iCOwB/LD9uzxeBIybOCbpdVd5VR1aVUct5/ElSZLmhKFOHJOsBWwPvArYvZXtmOSkgTqHJNm3Lb8vycVJzk/ywSTbAi8EPpBkSZJHJTk1yX8lGQHelOQFSc5Kcm6SbyXZYJw4Dkrytrb86iRnJzkvyReSrDnlDSFJkjQEhv17HHcBvl5VlyW5PsnCiSomeQiwK7BZVVWSdavqhiQnAidV1QmtHsD9qmpRe/8g4Kltm78B/h74u6XE9MWqOrxt+266pPYjK36qkiRJw22oexzphqePa8vHsfTh6t8DtwH/neTFwK1Lqfu5geWHA99IcgFwAPCESWLaPMkPWv29JqqfZL8kI0lGrr1pkj1KkiTNAkObOCZ5MPBM4JNJrqRL6l4K3MW9454HUFV3AlsDJwA7A19fyu5vGVj+CHBIVW0B7D+6v6U4EvjbVv/giepX1WFVtaiqFq2/9iR7lCRJmgWGNnEEdgM+U1WbVNWCqtoYuIIu5scnuX+SdYFnwR/nQ65TVScDbwGe1PZzE7C01G0d4BdteZ8eca0N/DLJfel6HCVJklYJw5w47gF8aUzZF+hukjkeuLD9e25btzZwUpLz6e7CfmsrPw44oN388qhxjnMQ8Pkki4HresT1/4CzgNOAS3ufjSRJ0iyXqprpGOa8RZumRt4901FIGmp7+lksaTgkWTx6E/FYw9zjKEmSpCFi4ihJkqReTBwlSZLUy7B/Afjc8OCFsOfITEchSZK0QuxxlCRJUi8mjpIkSerFxFGSJEm9mDhKkiSpFxNHSZIk9WLiKEmSpF5MHCVJktSLiaMkSZJ6MXGUJElSLyaOkiRJ6sXEUZIkSb2YOEqSJKkXE0dJkiT1YuIoSZKkXkwcJUmS1IuJoyRJknpZfaYDWDUsBjLTQUgaajXTAUjSpOxxlCRJUi8mjpIkSerFxFGSJEm9mDhKkiSplylNHJP8c5KLkpyfZEmSP1/O/eyYZNuB90cm2a3HdjcPLD8/yWVJNlmeGCRJklZ1U3ZXdZJtgJ2Brarq9iTrAfdbzt3tCNwMnL6csTwL+DDwnKq6qkf9AKmqu5fneJIkSXPRVPY4bghcV1W3A1TVdVV1DXSJXJJzk1yQ5Igk92/lV7YEkySLkpyaZAHwGuAtrdfyaW3/OyQ5PcnlS+t9TLIDcDiwc1X9tJW9NcmF7fXmVrYgyY+THAVcCGyc5IAkZ7ce04MH9vnlJItbb+p+K7PRJEmShtVUJo6n0CVflyX5WJKnAySZBxwJvKyqtqDr9XztRDupqiuBQ4H/rKotq+oHbdWGwPZ0vZrvm2Dz+wNfBl5UVZe24y8E/hr4c+CpwKuTPLnVfwzwsap6AvDY9n5rYEtgYUtCAV5ZVQuBRcAbkzykb6NIkiTNVlOWOFbVzcBCYD/gWuBzSfalS8iuqKrLWtVPAzuMu5Ol+3JV3V1VFwMbTFDnDrrh7VcNlG0PfKmqbmkxfhEY7cW8qqrObMvPbq9zgXOAzegSSeiSxfOAM4GNB8r/KMl+SUaSjFx77XKcnSRJ0pCZ0ifHVNVdwKnAqUkuAPahS8Qmcif3JLPzJtn97QPLEz2W5W7gpcC3k/xTVb13kn3eMmaf/1pVnxiskGRHYCdgm6q6Ncmp48VaVYcBhwEsWhQfCSFJkma9KetxTPLYJIM9cVsCVwE/BhYkeXQrfwXwvbZ8JV0vJcBLBra9CVh7eeKoqluBvwT2SvIq4AfAi5KsmeQBwK6tbKxvAK9MslY7n42SPBRYB/hdSxo3oxvuliRJmvOmco7jWsCnk1yc5Hzg8cBBVXUb3RzDz7deyLvp5jACHAx8KMkIcNfAvr4C7Drm5pjequq3wHOBdwAPp5tj+SPgLOCTVfUnvaBVdQrwWeCMFucJdMnr14HVk1xCN7fyzLHbSpIkzUWpmnwUNcl2VXXaZGUa36JFqZGRmY5C0nBzRouk4ZBkcVUtGm9d3x7Hj/QskyRJ0hy11Jtj2pd4bwusn+StA6seCKw2lYFJkiRpuEx2V/X96OYqrs69b065EZj0kX+SJEmaO5aaOFbV94DvJTmyz6P6NJGFgJMcJUnS7Nb3exzvn+QwYMHgNlX1zKkISpIkScOnb+L4ebqvzPkk9/6aHEmSJK0i+iaOd1bVx6c0EkmSJA21vl/H85Ukr0uyYZIHj76mNDJJkiQNlb49jvu0fw8YKCtg05UbjiRJkoZVr8Sxqh451YFIkiRpuPVKHJPsPV55VR21csORJEnSsOo7VP2UgeV5wLOAcwATR0mSpFVE36HqNwy+T7IucNxUBCRJkqTh1Peu6rFuAZz3KEmStArpO8fxK3R3UQOsBjwOOH6qgpIkSdLw6TvH8YMDy3cCV1XVz6cgHkmSJA2pXkPVVfU94FJgbeBBwP9NZVCSJEkaPr0SxyQvBX4E/BXwUuCsJLtNZWCSJEkaLn2Hqv8ZeEpV/QYgyfrAt4ATpiowSZIkDZe+d1XfZzRpbK5fhm0lSZI0B/Ttcfx6km8Ax7b3LwNOnpqQ5p5rFl/DwTl4psOQNMQOrANnOgRJmtRSE8ckjwY2qKoDkrwY2L6tOgM4ZqqDkyRJ0vCYrMfxv4C3A1TVF4EvAiTZoq17wRTGJkmSpCEy2TzFDarqgrGFrWzBlEQkSZKkoTRZ4rjuUtatsRLjkCRJ0pCbLHEcSfLqsYVJ/gZYvLwHTXJXkiVJLkzy+SRrJlmQ5MIJ6r8ryU5t+dQki9ryyUnWneRYVyZZb5zyFyb5x+U9B0mSpFXNZHMc3wx8Kcle3JMoLgLuB+y6Asf9Q1VtCZDkGOA1tPmT46mqd05Q/vzlDaCqTgROXN7tJUmSVjVL7XGsql9X1bbAwcCV7XVwVW1TVb9aSTH8AHh0W14tyeFJLkpySpI1AJIcOd6TakZ7E1tv5aVJjklySZITkqw5UPUNSc5JckGSzdq2+yY5ZGD/H05yepLLB4+V5IAkZyc5P+m+UyfJA5J8Ncl5rdf0ZSupLSRJkoZW32dVf7eqPtJe31lZB0+yOvA8YPQGnMcAH62qJwA3AC9Zht09FvhYVT0OuBF43cC666pqK+DjwNsm2H5Duq8b2hl4X4vv2S2mrYEtgYVJdgCeC1xTVU+qqs2Bry9DnJIkSbPSTD39ZY0kS4AR4GfAf7fyK6pqSVtezLLduX11VZ3Wlo/mnu+chHuGwZe2zy9X1d1VdTGwQSt7dnudC5wDbEaXSF4A/EWS9yd5WlX9fuzOkuyXZCTJyK3cugynIUmSNJz6PjlmZfvjHMdRSQBuHyi6i2W7c7uW8n50v3cx8TkPHjsD//5rVX1ibOUkWwHPB96d5NtV9a57HbzqMOAwgPmZPzY2SZKkWWcuPW/6EUm2act7Aj9cCfv8BvDKJGsBJNkoyUOTzAduraqjgQ8AW62EY0mSJA21mepxnAo/Bl6f5AjgYrr5jCukqk5J8jjgjNYjejPwcrqbeT6Q5G7gDuC1K3osSZKkYZeq2T+KmmQBcFK7UWXozM/82p/9ZzoMSUPswDpwpkOQJACSLK6qReOtm0tD1ZIkSZpCc2KouqquBIayt1GSJGmusMdRkiRJvcyJHsdhN3/hfA4ccf6SJEma3exxlCRJUi8mjpIkSerFxFGSJEm9mDhKkiSpFxNHSZIk9WLiKEmSpF5MHCVJktSLiaMkSZJ6MXGUJElSLyaOkiRJ6sXEUZIkSb2YOEqSJKkXE0dJkiT1YuIoSZKkXkwcJUmS1IuJoyRJknpZfaYDWCUsXgzJTEchaZhVzXQEkjQpexwlSZLUi4mjJEmSejFxlCRJUi8mjpIkSeplzieOSW6e6RgkSZLmgjmfOEqSJGnlWCUSxyRrJfl2knOSXJBkl1a+IMmlSY5JckmSE5Ks2da9M8nZSS5McljSfZ9OklOTvD/Jj5JcluRpM3lukiRJ02WVSByB24Bdq2or4BnAv48mgsBjgY9V1eOAG4HXtfJDquopVbU5sAaw88D+Vq+qrYE3AwdOxwlIkiTNtFUlcQzw3iTnA98CNgI2aOuurqrT2vLRwPZt+RlJzkpyAfBM4AkD+/ti+3cxsGDcAyb7JRlJMnLtyjsPSZKkGbOqPDlmL2B9YGFV3ZHkSmBeWzf2cQ2VZB7wMWBRVV2d5KCB+gC3t3/vYoI2rKrDgMMAFiU+EkKSJM16q0qP4zrAb1rS+Axgk4F1j0iyTVveE/gh9ySJ1yVZC9ht+kKVJEkaTnM6cUyyOl3v4DHAojbsvDdw6UC1HwOvT3IJ8CDg41V1A3A4cCHwDeDs6YxbkiRpGKVq7o6iJnkScHi7kWW89QuAk9oNMFNmUVIjU3kASbPfHP4sljS7JFlcVYvGWzdnexyTvAY4FnjHTMciSZI0F8zpHsdhYY+jpEn5WSxpSKySPY6SJElauVaVr+OZWQsXwoh9jpIkaXazx1GSJEm9mDhKkiSpFxNHSZIk9WLiKEmSpF5MHCVJktSLiaMkSZJ6MXGUJElSLyaOkiRJ6sXEUZIkSb2YOEqSJKkXE0dJkiT1YuIoSZKkXkwcJUmS1IuJoyRJknoxcZQkSVIvJo6SJEnqJVU10zHMeZmfYv+ZjkLSMKsD/SyWNBySLK6qReOts8dRkiRJvZg4SpIkqRcTR0mSJPVi4ihJkqRehipxTHLzMtbfMclJUxXPmGO9K8lO03EsSZKkYbT6TAcwW1TVO2c6BkmSpJk0VD2Oo1pP4qlJTkhyaZJjkqSte24rOwd48cA2D07y5STnJzkzyRNb+UFJjmj7uzzJGwe2eXmSHyVZkuQTSVZrryOTXJjkgiRvaXWPTLJbW35nkrNbncNGY5MkSZrLhjJxbJ4MvBl4PLApsF2SecDhwAuAhcDDBuofDJxbVU8E/gk4amDdZsBzgK2BA5PcN8njgJcB21XVlsBdwF7AlsBGVbV5VW0BfGqc2A6pqqdU1ebAGsDOK+WMJUmShtgwJ44/qqqfV9XdwBJgAV0CeEVV/W9131x+9ED97YHPAFTVd4CHJHlgW/fVqrq9qq4DfgNsADyLLvk8O8mS9n5T4HJg0yQfSfJc4MZxYntGkrOSXAA8E3jC2ApJ9ksykmSEW1eoHSRJkobCMM9xvH1g+S5WLNbx9hXg01X19rGVkzyJrofyNcBLgVcOrJsHfAxYVFVXJzkImDd2H1V1GHAYtCfHSJIkzXLD3OM4nkuBBUke1d7vMbDuB3RDzSTZEbiuqsbrLRz1bWC3JA9t2zw4ySZJ1gPuU1VfAN4BbDVmu9Ek8bokawG7rcD5SJIkzRrD3OP4J6rqtiT7AV9Ncitdsrh2W30QcESS84FbgX0m2dfFSd4BnJLkPsAdwOuBPwCfamUAbx+z3Q1JDgcuBH4FnL1STk6SJGnIpZsqqKmU+Sn2n+koJA2zOtDPYknDIcniqlo03rrZNlQtSZKkGWLiKEmSpF5MHCVJktTLrLo5ZrZaOH8hIweOzHQYkiRJK8QeR0mSJPVi4ihJkqReTBwlSZLUi4mjJEmSejFxlCRJUi8mjpIkSerFxFGSJEm9mDhKkiSpFxNHSZIk9WLiKEmSpF5MHCVJktSLiaMkSZJ6MXGUJElSLyaOkiRJ6sXEUZIkSb2YOEqSJKmX1Wc6gFXB4sWQzHQUkiRpNqua6QjscZQkSVJPJo6SJEnqxcRRkiRJvZg4SpIkqZdVJnFMcvMy1t8xyUlt+YVJ/nFqIpMkSZodvKu6h6o6EThxpuOQJEmaSatMj+Oo1pN4apITklya5Jik+7KcJM9tZecALx7YZt8kh7TlFyQ5K8m5Sb6VZIMZOhVJkqRptcoljs2TgTcDjwc2BbZLMg84HHgBsBB42ATb/hB4alU9GTgO+Pspj1aSJGkIrKpD1T+qqp8DJFkCLABuBq6oqv9t5UcD+42z7cOBzyXZELgfcMV4B0iy3z3bP2KlBi9JkjQTVtUex9sHlu9i2RLojwCHVNUWwP7AvPEqVdVhVbWoqhbB+ssfqSRJ0pBYVRPH8VwKLEjyqPZ+jwnqrQP8oi3vM+VRSZIkDQkTx6aqbqMbWv5quznmNxNUPQj4fJLFwHXTFJ4kSdKMSw3DE7PnuGRRwchMhyFJkmax6UrZkizuptr9KXscJUmS1IuJoyRJknoxcZQkSVIvq+r3OE6rhQthxCmOkiRplrPHUZIkSb2YOEqSJKkXE0dJkiT1YuIoSZKkXkwcJUmS1IuJoyRJknoxcZQkSVIvJo6SJEnqJTVdT8xehSW5CfjxTMcxJNYDrpvpIIaA7dCxHe5hW3Rsh3vYFh3b4R7T1RabVNX6463wyTHT48dVtWimgxgGSUZsC9thlO1wD9uiYzvcw7bo2A73GIa2cKhakiRJvZg4SpIkqRcTx+lx2EwHMERsi47t0LEd7mFbdGyHe9gWHdvhHjPeFt4cI0mSpF7scZQkSVIvJo4rKMlzk/w4yU+S/OM46++f5HNt/VlJFgyse3sr/3GS50xr4CtZj3Z4a5KLk5yf5NtJNhlYd1eSJe114vRGvnL1aId9k1w7cL5/M7BunyT/2177TG/kK1+PtvjPgXa4LMkNA+vm0jVxRJLfJLlwgvVJ8uHWTucn2Wpg3Zy5Jnq0w17t/C9IcnqSJw2su7KVL0kyMn1RT40ebbFjkt8P/A68c2DdUn+vZpMe7XDAQBtc2D4XHtzWzZlrIsnGSb7b/kZelORN49QZns+JqvK1nC9gNeCnwKbA/YDzgMePqfM64NC2vDvwubb8+Fb//sAj235Wm+lzmsJ2eAawZlt+7Wg7tPc3z/Q5TGM77AscMs62DwYub/8+qC0/aKbPaSrbYkz9NwBHzLVrop3LDsBWwIUTrH8+8DUgwFOBs+boNTFZO2w7en7A80bbob2/Elhvps9hGttiR+CkccqX6fdq2F+TtcOYui8AvjMXrwlgQ2Crtrw2cNk4fzuG5nPCHscVszXwk6q6vKr+DzgO2GVMnV2AT7flE4BnJUkrP66qbq+qK4CftP3NRpO2Q1V9t6pubW/PBB4+zTFOhz7Xw0SeA3yzqn5bVb8Dvgk8d4rinA7L2hZ7AMdOS2TTrKq+D/x2KVV2AY6qzpnAukk2ZI5dE5O1Q1Wd3s4T5u5nBNDrmpjIinzGDJ1lbIe5/Bnxy6o6py3fBFwCbDSm2tB8Tpg4rpiNgKsH3v+cP/1h/7FOVd0J/B54SM9tZ4tlPZdX0f3PadS8JCNJzkzyoimIb7r0bYeXtKGGE5JsvIzbzha9z6dNW3gk8J2B4rlyTfQxUVvNtWtiWYz9jCjglCSLk+w3QzFNt22SnJfka0me0MpWyWsiyZp0ydAXBorn5DWRbjrbk4Gzxqwams8JnxyjaZXk5cAi4OkDxZtU1S+SbAp8J8kFVfXTmYlwyn0FOLaqbk+yP11v9DNnOKaZtjtwQlXdNVC2Kl0TGpDkGXSJ4/YDxdu36+GhwDeTXNp6q+aqc+h+B25O8nzgy8BjZjakGfUC4LSqGuydnHPXRJK16JLjN1fVjTMdz0TscVwxvwA2Hnj/8FY2bp0kqwPrANf33Ha26HUuSXYC/hl4YVXdPlpeVb9o/14OnEr3v63ZaNJ2qKrrB879k8DCvtvOMstyPrszZghqDl0TfUzUVnPtmphUkifS/V7sUlXXj5YPXA+/Ab7E7J3W00tV3VhVN7flk4H7JlmPVfCaaJb2GTEnrokk96VLGo+pqi+OU2VoPidMHFfM2cBjkjwyyf3oLu6xd4CeCIze5bQb3eTeauW7p7vr+pF0/5v80TTFvbJN2g5Jngx8gi5p/M1A+YOS3L8trwdsB1w8bZGvXH3aYcOBty+km8sC8A3g2a09HgQ8u5XNVn1+N0iyGd2E7jMGyubSNdHHicDe7a7JpwK/r6pfMveuiaVK8gjgi8ArquqygfIHJFl7dJmuHca9C3euSPKwNheeJFvT/a2+np6/V3NJknXoRqj+Z6BsTl0T7Wf938AlVfUfE1Qbms8Jh6pXQFXdmeRv6X5Iq9HdFXpRkncBI1V1It3F8JkkP6GbBLx72/aiJMfT/UG8E3j9mKG6WaNnO3wAWAv4fPs8/FlVvRB4HPCJJHfTfTi+r6pmZZLQsx3emOSFdD/z39LdZU1V/TbJv9D9YQB415hhmVmlZ1tA9/twXPvP1Kg5c00AJDmW7i7Z9ZL8HDgQuC9AVR0KnEx3x+RPgFuBv27r5tQ10aMd3kk3//tj7TPizqpaBGwAfKmVrQ58tqq+Pu0nsBL1aIvdgNcmuRP4A7B7+x0Z9/dqBk5hpejRDgC7AqdU1S0Dm861a2I74BXABUmWtLJ/Ah4Bw/c54ZNjJEmS1ItD1ZIkSerFxFGSJEm9mDhKkiSpFxNHSZIk9WLiKEmSpF5MHCVphiSpJEcPvF89ybVJTlrG/ey4LNsk2TfJ/GU5hiSBiaMkzaRbgM2TrNHe/wXL+NSH9kSqZbUvYOIoaZmZOErSzDoZ+Mu2vAcDj1ZLsnWSM5Kcm+T0JI9t5fsmOTHJd4BvD+4syVNa/UclWZjke0kWJ/lGkg2T7Eb3vPhjkiwZSFolaVImjpI0s46je/zoPOCJwFkD6y4FnlZVT6Z7ssp7B9ZtBexWVU8fLUiyLXAosAvwM+Ajrc5C4AjgPVV1AjAC7FVVW1bVH6bu1CTNNT5yUJJmUFWdn2QBXW/jyWNWrwN8OsljgKI9jq355phHiz0OOAx4dlVdk2RzYHPgm+3RbKsBv5yas5C0qjBxlKSZdyLwQbrn9j5koPxfgO9W1a4tuTx1YN3gs3uhSwrnAU8GrgECXFRV20xNyJJWRSaOkjTzjgBuqKoLkuw4UL4O99wss+8k+7gBeBVdD+MtwOnA+km2qaozktwX+LOqugi4CVh75YUvaVXhHEdJmmFV9fOq+vA4q/4N+Nck59LjP/pV9WtgZ+CjdD2PuwHvT3IesATYtlU9EjjUm2MkLatU1UzHIEmSpFnAHkdJkiT1YuIoSZKkXkwcJUmS1IuJoyRJknoxcZQkSVIvJo6SJEnqxcRRkiRJvZg4SpIkqZf/Dya4W7zloq9+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4" descr="data:image/png;base64,iVBORw0KGgoAAAANSUhEUgAAAo4AAAFNCAYAAACOmu5nAAAAOXRFWHRTb2Z0d2FyZQBNYXRwbG90bGliIHZlcnNpb24zLjUuMSwgaHR0cHM6Ly9tYXRwbG90bGliLm9yZy/YYfK9AAAACXBIWXMAAAsTAAALEwEAmpwYAAAtGElEQVR4nO3deZglVX3/8fdHUAcEQQWRQWREjaigyIxEFhGVuAVFlCiLAtEILnGNJDHxJ2DUaDSLiopgEBEEEZcgouKGC5v0wLAjURZRXABFNiEs398fdVoubfd0zdLdt3ver+e5z9Q9darqW6erb3/nnFO3UlVIkiRJk7nPTAcgSZKk2cHEUZIkSb2YOEqSJKkXE0dJkiT1YuIoSZKkXkwcJUmS1IuJo6RxJVmQpJKsPtOxzFVJdk1ydZKbkzx5JexvxyQ/H3h/UZIdV3S/K8PKup6SfC3JPisrroH93pxk05W9X2muMXGUZrkkVyb5vyTrjSk/t/2hXjDN8UyaICQ5KMkd7Y/1DUlOT7LNdMY5JD4I/G1VrVVV545XIZ3Lk1w8zrpK8uiJdl5VT6iqU5cnsLbvW9rPaPT198uzr5Wpqp5XVZ+egv2uVVWXL+/2SdZqbfS1cdZdmeQPbf2vkxyZZK2B9fu29n7ZONv+WZLPJ7kuye+TnJ/krUlWW95YpRVh4ijNDVcAe4y+SbIFsOby7myaehk/V1VrAesDPwS+mCTjxDKX/0BuAlw0SZ0dgIcCmyZ5ytSHdC9PagnV6Ovfpvn4s8lLgNuBv0jysHHWv6Bd71sBi4B3DKzbB/gtsPfgBkkeBZwFXA1sUVXrAH/Vtl97pZ+B1IOJozQ3fIZ7/9HZBzhqsEKSv2y9kDe24dGDBtaN9hK+KsnPgO+MPUCSl7Sek82T3CfJPyb5aZLrkxyf5MGt6vfbvze0Hpal9iRW1R3Ap4GHAQ9pvTEfT3JykluAZySZn+QLSa5NckWSNw7EtXWSkXZev07yHwPrntp6M29Ict7gsG2SU5P8S5LTktyU5JTBXtsk2w9se3WSfVv5/ZN8MMnP2vEOTbLGeOfW2ukdSa5K8pskRyVZp+3jZmA14LwkP11KE+0D/A9wclse3fdoO5/X2nm83qork+zUltdobfu7JBcnOSADw9rLov1s/n3g/XFJjhg4zr+3c/59kh+O1z6DsbX3ByU5ui3PS3J0u7ZuSHJ2kg3aulOT/E1rwxuSbD6wj/XT9ew9tL3fOcmS3NOr/cSlnNMfe29bO300yVfbtXFWS+KWZh/gUOB84OUTVaqqXwBfAzZvx9oEeDqwH/CcMUnnwcDpVfXWqvpl2/7HVbVnVd0wSTzSlDBxlOaGM4EHJnlcuh663YGjx9S5hS65XBf4S+C1SV40ps7TgccBzxksTPLXwPuBnarqQuANwIta/fnA74CPtuo7tH/Xbb1UZywt8CT3B/YFrq6q61rxnsB76HpVTge+ApwHbAQ8C3hzktEYPwR8qKoeCDwKOL7tdyPgq8C7gQcDbwO+kGT9gcPvCfw1XY/e/Vqd0T/mXwM+QtcjuiWwpG3zPuDPWtmjW0zvnOD09m2vZwCbAmsBh1TV7a33CbpevXGTkiRrArsBx7TX7knuB1BVOwxsv1ZVfW6CGEYdSNc+j6L7+a7IPMFXAq9I8swkewFbA29q6z4ILAS2pWv3vwfuXsb97wOsA2wMPAR4DfCHwQpVdTvwRQZ62oGXAt+rqt+kmzN6BLB/28cngBPb9dbH7nSJ24OAn9Bdj+Nq18uO3PNz2nspdTcGng+MTk3YGxipqi8AlwB7DVTfCTihZ7zStDBxlOaO0V7Hv6D7A/SLwZVVdWpVXVBVd1fV+cCxdInfoIOq6paqGvwj/WbgAGDHqvpJK3sN8M9V9fP2B/wgYLcs2xD3S5PcQDcMtxDYdWDd/1TVaVV1N7AFsH5Vvauq/q/NQzuc7g87wB3Ao5OsV1U3V9WZrfzlwMlVdXI7528CI3R/tEd9qqoua+d7PF0yCF1C+a2qOraq7qiq66tqSZLQ9Qy9pap+W1U3Ae8diGWsvYD/qKrLq+pm4O10yV/fdnox3fDnKXRJ8H3pkv7l8VLgPS3uq4EP99jmnNZbN/p6DkBV/Qp4LV1P8YeAvavqpiT3oUsq31RVv6iqu6rq9HaNLIs76JK9R7d9LK6qG8ep91nu3fZ7tjLofk6fqKqz2j4+TdeWT+0Zw5eq6kdVdSddMrjlUuq+Aji/qi4GjgOekD+92enL7Xr/IfA9uusGut/Z0Zg/y72TzocAv+wZrzQtTBylueMzdH8492XMMDVAkj9P8t10w72/p0v+1htT7epx9nsA8NGqGhzW3AT40mhCQZeo3gVssAzxHl9V61bVQ6vqmVW1eII4NgHmDyYwwD8NHOtVdD2Al7YhzZ0HtvurMdttD2w4sO9fDSzfStcjCF1P13jDx+vTzR1dPLDPr7fy8cwHrhp4fxWwOv3baR+6drqzqm4DvsDy9xTO597tetVEFQds1X5Go69vDKz7Ct1Q+4+r6oetbD1gHuO33bL4DPAN4Lgk1yT5tyT3Hafed4E127W9gC65+1Jbtwnwd2N+/hvTtUMfE10b49mbLrkcHYr+Hn/6c3pRa8NNqup1VfWHJNsBj6RLNqFLHLdIsmV7fz33vl6lGWfiKM0RVXUV3U0yz6cbwhvrs8CJwMZtkv2hwNibUWqc7Z4NvCPJSwbKrgaeNyapmNf+aI63j2U1uI+rgSvGHGvtqno+QFX9b1XtQTfc/H7ghCQPaNt9Zsx2D6iq9/U4/tV0Q7pjXUc3ZPqEgX2uMzDsPNY1dAnMqEcAdwK/niyAJA8Hngm8PMmvkvyKbtj6+RlzB31Pv6RLnAZjWRHvofsPw4ZJRoeLrwNuY/y2G+sW7n0D1x/n9rVe3oOr6vF0Q947M87wb1XdRddTvEd7ndR6gaH7Gb5nzM9/zao6dpnOchJJtgUeA7x94Of058CePXqW96H7HVzStjtroBzgW3Q33UhDw8RRmlteBTyzqm4ZZ93awG+r6rYkW9P1TvZxEfBc4KNJXtjKDgXe0+Z2jd6UsEtbdy3dnLaV9Z14PwJuSvIP7caL1dLdoPOUduyXJ1m/DWvf0La5m26O5wuSPKdtMy/d9xw+vMcxjwF2SvLSJKsneUiSLdsxDgf+c+AGjI0G5luOdSzwliSPTPf1K++lu5v8zh4xvAK4DHgsXU/alnQ9qz/nnnl9v6Z/Ox9Pl9w8qLXBG3pu9yeS7EA3N3RvuiTnI0k2au1zBPAf6W5oWi3JNhPMK1xCN2x/3ySL6JLi0f0/I8kWbb7ujXRD1xPNk/ws8DK6aQGfHSg/HHhN641Mkgeku0FsZd+NvA/wTeDx3PNz2hxYA3jeRBslmUc3fWC/ge22pPu5jCadBwLbJvnA6E0zSR6d7sahdVfyeUi9mDhKc0hV/bSqRiZY/TrgXUluoruZ4/hl2O95dL0+hyd5Ht28thOBU9r+zqTrZaGqbqXrjTqtDRH2nVM20bHvasfekq5H9Trgk3Q3T0CX1F6U7i7lDwG7V9Uf2jy+XeiGta+l64E6gB6fe1X1M7qe27+j+5qUJcCT2up/oLtZ4swkN9L1Cj12gl0dQTfs+v0W+230T9j2AT5WVb8afNEl7aM9UgcBn27t/NJJ9ncw3fD0FXRzJj/TI4bzcu/vcfyvJA+kmwrxt20e4w+A/wY+1eaAvg24ADibru3ez/ht/v/oeiZ/12IbTPoeRndTyI10vZrfmyjeqjqLrvdyPt0NTaPlI8CrgUPaMX5CN41jpRlI/j4y5ud0RYt3adMKXkTXe33UmJ/vEXTTGZ5bVT8FtgEW0F3jv6ebrjAC3DTuXqUplqqVMaokSZpN0n010dFV1acHVpIAexwlSZLUk4mjJEmSenGoWpIkSb3Y4yhJkqReTBwlSZLUy7I8HkzLab311qsFCxbMdBiSJEmTWrx48XVVNe4TsUwcp8GCBQsYGZnoq/UkSZKGR5IJH0nqULUkSZJ6MXGUJElSLyaOkiRJ6sXEUZIkSb2YOEqSJKkXE0dJkiT14tfxTIPFiyGZ6SgkDTOf/ippNrDHUZIkSb2YOEqSJKkXE0dJkiT1YuIoSZKkXqY8cUxyV5IlSc5Lck6SbafgGDsmOWkZtzk1yaLlONaRSXZb1u0kSZJmu+m4q/oPVbUlQJLnAP8KPH0ajitJkqSVaLqHqh8I/A4gyVpJvt16IS9IsksrX5DkkiSHJ7koySlJ1mjrnpLk/NaD+YEkF449QJKtk5yR5Nwkpyd5bCtfI8lxbd9fAtYY2ObZbZtzknw+yVqt/H1JLm7H/ODAYXZo+77c3kdJkrSqmI4exzWSLAHmARsCz2zltwG7VtWNSdYDzkxyYlv3GGCPqnp1kuOBlwBHA58CXl1VZyR53wTHuxR4WlXdmWQn4L1t+9cCt1bV45I8ETgHoB37HcBOVXVLkn8A3prko8CuwGZVVUnWHTjGhsD2wGbAicAJK9RCkiRJs8B0D1VvAxyVZHMgwHuT7ADcDWwEbNC2uaKqlrTlxcCClritXVVntPLPAjuPc7x1gE8neQxQwH1b+Q7AhwGq6vwk57fypwKPB05L9y3d9wPOAH5Pl9z+d5s/OTiH8stVdTdwcZINGEeS/YD9unePmLh1JEmSZolpfXJM6ylcD1gfeH77d2FV3ZHkSrpeSYDbBza7i4Fh5R7+BfhuVe2aZAFw6iT1A3yzqvb4kxXJ1sCzgN2Av+We3tLB+MZ9JkxVHQYc1u1nkc+EkCRJs960znFMshmwGnA9Xc/gb1rS+Axgk6VtW1U3ADcl+fNWtPsEVdcBftGW9x0o/z6wZ4tjc+CJrfxMYLskj27rHpDkz9o8x3Wq6mTgLcCT+p6nJEnSXDSdcxyh653bp6ruSnIM8JUkFwAjdHMTJ/Mq4PAkdwPfoxtOHuvf6Iaq3wF8daD848CnklwCXEI3BE5VXZtkX+DYJPdvdd8B3AT8T5J5Le639j1hSZKkuShVs2cUNclaVXVzW/5HYMOqetMMhzWpbqh6ZKbDkDTEZtFHsaQ5Lsniqhr3u66ndY7jSvCXSd5OF/dV3HsoWpIkSVNoViWOVfU54HMzHYckSdKqyGdVS5IkqZdZ1eM4Wy1cCCNOcZQkSbOcPY6SJEnqxcRRkiRJvZg4SpIkqRcTR0mSJPVi4ihJkqReTBwlSZLUi4mjJEmSejFxlCRJUi8mjpIkSerFxFGSJEm9mDhKkiSpFxNHSZIk9WLiKEmSpF5MHCVJktSLiaMkSZJ6MXGUJElSL6vPdACrgmuuuYaDDz54psOQNMQOPPDAmQ5BkiZlj6MkSZJ6MXGUJElSLyaOkiRJ6sXEUZIkSb1MWeKYpJL8+8D7tyU5aKqOtyySXJlkvZW0r5tXxn4kSZKG3VT2ON4OvHhlJWiSJEmaWVOZON4JHAa8ZeyKJOsn+UKSs9tru1Z+QZJ107k+yd6t/Kgkf5Hkk0mWtNe1SQ5s6w9o+zk/ycEDx/lyksVJLkqy33hBTlQnyc1J3pPkvCRnJtmglT8yyRkt1nevzAaTJEkaZlM9x/GjwF5J1hlT/iHgP6vqKcBLgE+28tOA7YAnAJcDT2vl2wCnV9XfVNWWwC7AdcCRSZ4NPAbYGtgSWJhkh7bdK6tqIbAIeGOSh4wT40R1HgCcWVVPAr4PvHog9o9X1RbAL5e1QSRJkmarKU0cq+pG4CjgjWNW7QQckmQJcCLwwCRrAT8AdmivjwNbJNkI+F1V3QKQZB7weeANVXUV8Oz2Ohc4B9iMLpGELhE8DzgT2HigfNBEdf4POKktLwYWtOXtgGPb8mcmOvck+yUZSTJy6623TlRNkiRp1piOJ8f8F11C96mBsvsAT62q2wYrJvk+8HrgEcA/A7sCu9EllKMOBb5YVd8a3Qz416r6xJh97UiXoG5TVbcmORWYtwx17qiqast3ce+2KiZRVYfRDdUzf/78SetLkiQNuyn/Op6q+i1wPPCqgeJTgDeMvkmyZat7NbAe8Jiquhz4IfA2uqFikrweWLuq3jewr28Ar2w9liTZKMlDgXXoeipvTbIZ8NRxwutTZ6zTgN3b8l496kuSJM0J0/U9jv9OlxCOeiOwqN3McjHwmoF1ZwGXteUfABvRJZDQJZFbDNwg85qqOgX4LHBGkguAE4C1ga8Dqye5BHgf3VD0WH3qjPUm4PXtWBv1qC9JkjQn5J7RWE2V+fPn1/777z/TYUgaYgceeOBMhyBJACRZXFWLxlvnk2MkSZLUi4mjJEmSejFxlCRJUi/OcZwGixYtqpGRkZkOQ5IkaVLOcZQkSdIKM3GUJElSLyaOkiRJ6sXEUZIkSb2YOEqSJKkXE0dJkiT1YuIoSZKkXkwcJUmS1IuJoyRJknoxcZQkSVIvJo6SJEnqxcRRkiRJvZg4SpIkqRcTR0mSJPVi4ihJkqReTBwlSZLUy+ozHcAq4beL4bOZ6SgkDbM9a6YjkKRJ2eMoSZKkXkwcJUmS1IuJoyRJknoxcZQkSVIvQ584JnlRkkqy2Qps//jl2G7fJIe05dck2Xt5ji9JkjRXDH3iCOwB/LD9uzxeBIybOCbpdVd5VR1aVUct5/ElSZLmhKFOHJOsBWwPvArYvZXtmOSkgTqHJNm3Lb8vycVJzk/ywSTbAi8EPpBkSZJHJTk1yX8lGQHelOQFSc5Kcm6SbyXZYJw4Dkrytrb86iRnJzkvyReSrDnlDSFJkjQEhv17HHcBvl5VlyW5PsnCiSomeQiwK7BZVVWSdavqhiQnAidV1QmtHsD9qmpRe/8g4Kltm78B/h74u6XE9MWqOrxt+266pPYjK36qkiRJw22oexzphqePa8vHsfTh6t8DtwH/neTFwK1Lqfu5geWHA99IcgFwAPCESWLaPMkPWv29JqqfZL8kI0lGrr1pkj1KkiTNAkObOCZ5MPBM4JNJrqRL6l4K3MW9454HUFV3AlsDJwA7A19fyu5vGVj+CHBIVW0B7D+6v6U4EvjbVv/giepX1WFVtaiqFq2/9iR7lCRJmgWGNnEEdgM+U1WbVNWCqtoYuIIu5scnuX+SdYFnwR/nQ65TVScDbwGe1PZzE7C01G0d4BdteZ8eca0N/DLJfel6HCVJklYJw5w47gF8aUzZF+hukjkeuLD9e25btzZwUpLz6e7CfmsrPw44oN388qhxjnMQ8Pkki4HresT1/4CzgNOAS3ufjSRJ0iyXqprpGOa8RZumRt4901FIGmp7+lksaTgkWTx6E/FYw9zjKEmSpCFi4ihJkqReTBwlSZLUy7B/Afjc8OCFsOfITEchSZK0QuxxlCRJUi8mjpIkSerFxFGSJEm9mDhKkiSpFxNHSZIk9WLiKEmSpF5MHCVJktSLiaMkSZJ6MXGUJElSLyaOkiRJ6sXEUZIkSb2YOEqSJKkXE0dJkiT1YuIoSZKkXkwcJUmS1IuJoyRJknpZfaYDWDUsBjLTQUgaajXTAUjSpOxxlCRJUi8mjpIkSerFxFGSJEm9mDhKkiSplylNHJP8c5KLkpyfZEmSP1/O/eyYZNuB90cm2a3HdjcPLD8/yWVJNlmeGCRJklZ1U3ZXdZJtgJ2Brarq9iTrAfdbzt3tCNwMnL6csTwL+DDwnKq6qkf9AKmqu5fneJIkSXPRVPY4bghcV1W3A1TVdVV1DXSJXJJzk1yQ5Igk92/lV7YEkySLkpyaZAHwGuAtrdfyaW3/OyQ5PcnlS+t9TLIDcDiwc1X9tJW9NcmF7fXmVrYgyY+THAVcCGyc5IAkZ7ce04MH9vnlJItbb+p+K7PRJEmShtVUJo6n0CVflyX5WJKnAySZBxwJvKyqtqDr9XztRDupqiuBQ4H/rKotq+oHbdWGwPZ0vZrvm2Dz+wNfBl5UVZe24y8E/hr4c+CpwKuTPLnVfwzwsap6AvDY9n5rYEtgYUtCAV5ZVQuBRcAbkzykb6NIkiTNVlOWOFbVzcBCYD/gWuBzSfalS8iuqKrLWtVPAzuMu5Ol+3JV3V1VFwMbTFDnDrrh7VcNlG0PfKmqbmkxfhEY7cW8qqrObMvPbq9zgXOAzegSSeiSxfOAM4GNB8r/KMl+SUaSjFx77XKcnSRJ0pCZ0ifHVNVdwKnAqUkuAPahS8Qmcif3JLPzJtn97QPLEz2W5W7gpcC3k/xTVb13kn3eMmaf/1pVnxiskGRHYCdgm6q6Ncmp48VaVYcBhwEsWhQfCSFJkma9KetxTPLYJIM9cVsCVwE/BhYkeXQrfwXwvbZ8JV0vJcBLBra9CVh7eeKoqluBvwT2SvIq4AfAi5KsmeQBwK6tbKxvAK9MslY7n42SPBRYB/hdSxo3oxvuliRJmvOmco7jWsCnk1yc5Hzg8cBBVXUb3RzDz7deyLvp5jACHAx8KMkIcNfAvr4C7Drm5pjequq3wHOBdwAPp5tj+SPgLOCTVfUnvaBVdQrwWeCMFucJdMnr14HVk1xCN7fyzLHbSpIkzUWpmnwUNcl2VXXaZGUa36JFqZGRmY5C0nBzRouk4ZBkcVUtGm9d3x7Hj/QskyRJ0hy11Jtj2pd4bwusn+StA6seCKw2lYFJkiRpuEx2V/X96OYqrs69b065EZj0kX+SJEmaO5aaOFbV94DvJTmyz6P6NJGFgJMcJUnS7Nb3exzvn+QwYMHgNlX1zKkISpIkScOnb+L4ebqvzPkk9/6aHEmSJK0i+iaOd1bVx6c0EkmSJA21vl/H85Ukr0uyYZIHj76mNDJJkiQNlb49jvu0fw8YKCtg05UbjiRJkoZVr8Sxqh451YFIkiRpuPVKHJPsPV55VR21csORJEnSsOo7VP2UgeV5wLOAcwATR0mSpFVE36HqNwy+T7IucNxUBCRJkqTh1Peu6rFuAZz3KEmStArpO8fxK3R3UQOsBjwOOH6qgpIkSdLw6TvH8YMDy3cCV1XVz6cgHkmSJA2pXkPVVfU94FJgbeBBwP9NZVCSJEkaPr0SxyQvBX4E/BXwUuCsJLtNZWCSJEkaLn2Hqv8ZeEpV/QYgyfrAt4ATpiowSZIkDZe+d1XfZzRpbK5fhm0lSZI0B/Ttcfx6km8Ax7b3LwNOnpqQ5p5rFl/DwTl4psOQNMQOrANnOgRJmtRSE8ckjwY2qKoDkrwY2L6tOgM4ZqqDkyRJ0vCYrMfxv4C3A1TVF4EvAiTZoq17wRTGJkmSpCEy2TzFDarqgrGFrWzBlEQkSZKkoTRZ4rjuUtatsRLjkCRJ0pCbLHEcSfLqsYVJ/gZYvLwHTXJXkiVJLkzy+SRrJlmQ5MIJ6r8ryU5t+dQki9ryyUnWneRYVyZZb5zyFyb5x+U9B0mSpFXNZHMc3wx8Kcle3JMoLgLuB+y6Asf9Q1VtCZDkGOA1tPmT46mqd05Q/vzlDaCqTgROXN7tJUmSVjVL7XGsql9X1bbAwcCV7XVwVW1TVb9aSTH8AHh0W14tyeFJLkpySpI1AJIcOd6TakZ7E1tv5aVJjklySZITkqw5UPUNSc5JckGSzdq2+yY5ZGD/H05yepLLB4+V5IAkZyc5P+m+UyfJA5J8Ncl5rdf0ZSupLSRJkoZW32dVf7eqPtJe31lZB0+yOvA8YPQGnMcAH62qJwA3AC9Zht09FvhYVT0OuBF43cC666pqK+DjwNsm2H5Duq8b2hl4X4vv2S2mrYEtgYVJdgCeC1xTVU+qqs2Bry9DnJIkSbPSTD39ZY0kS4AR4GfAf7fyK6pqSVtezLLduX11VZ3Wlo/mnu+chHuGwZe2zy9X1d1VdTGwQSt7dnudC5wDbEaXSF4A/EWS9yd5WlX9fuzOkuyXZCTJyK3cugynIUmSNJz6PjlmZfvjHMdRSQBuHyi6i2W7c7uW8n50v3cx8TkPHjsD//5rVX1ibOUkWwHPB96d5NtV9a57HbzqMOAwgPmZPzY2SZKkWWcuPW/6EUm2act7Aj9cCfv8BvDKJGsBJNkoyUOTzAduraqjgQ8AW62EY0mSJA21mepxnAo/Bl6f5AjgYrr5jCukqk5J8jjgjNYjejPwcrqbeT6Q5G7gDuC1K3osSZKkYZeq2T+KmmQBcFK7UWXozM/82p/9ZzoMSUPswDpwpkOQJACSLK6qReOtm0tD1ZIkSZpCc2KouqquBIayt1GSJGmusMdRkiRJvcyJHsdhN3/hfA4ccf6SJEma3exxlCRJUi8mjpIkSerFxFGSJEm9mDhKkiSpFxNHSZIk9WLiKEmSpF5MHCVJktSLiaMkSZJ6MXGUJElSLyaOkiRJ6sXEUZIkSb2YOEqSJKkXE0dJkiT1YuIoSZKkXkwcJUmS1IuJoyRJknpZfaYDWCUsXgzJTEchaZhVzXQEkjQpexwlSZLUi4mjJEmSejFxlCRJUi8mjpIkSeplzieOSW6e6RgkSZLmgjmfOEqSJGnlWCUSxyRrJfl2knOSXJBkl1a+IMmlSY5JckmSE5Ks2da9M8nZSS5McljSfZ9OklOTvD/Jj5JcluRpM3lukiRJ02WVSByB24Bdq2or4BnAv48mgsBjgY9V1eOAG4HXtfJDquopVbU5sAaw88D+Vq+qrYE3AwdOxwlIkiTNtFUlcQzw3iTnA98CNgI2aOuurqrT2vLRwPZt+RlJzkpyAfBM4AkD+/ti+3cxsGDcAyb7JRlJMnLtyjsPSZKkGbOqPDlmL2B9YGFV3ZHkSmBeWzf2cQ2VZB7wMWBRVV2d5KCB+gC3t3/vYoI2rKrDgMMAFiU+EkKSJM16q0qP4zrAb1rS+Axgk4F1j0iyTVveE/gh9ySJ1yVZC9ht+kKVJEkaTnM6cUyyOl3v4DHAojbsvDdw6UC1HwOvT3IJ8CDg41V1A3A4cCHwDeDs6YxbkiRpGKVq7o6iJnkScHi7kWW89QuAk9oNMFNmUVIjU3kASbPfHP4sljS7JFlcVYvGWzdnexyTvAY4FnjHTMciSZI0F8zpHsdhYY+jpEn5WSxpSKySPY6SJElauVaVr+OZWQsXwoh9jpIkaXazx1GSJEm9mDhKkiSpFxNHSZIk9WLiKEmSpF5MHCVJktSLiaMkSZJ6MXGUJElSLyaOkiRJ6sXEUZIkSb2YOEqSJKkXE0dJkiT1YuIoSZKkXkwcJUmS1IuJoyRJknoxcZQkSVIvJo6SJEnqJVU10zHMeZmfYv+ZjkLSMKsD/SyWNBySLK6qReOts8dRkiRJvZg4SpIkqRcTR0mSJPVi4ihJkqRehipxTHLzMtbfMclJUxXPmGO9K8lO03EsSZKkYbT6TAcwW1TVO2c6BkmSpJk0VD2Oo1pP4qlJTkhyaZJjkqSte24rOwd48cA2D07y5STnJzkzyRNb+UFJjmj7uzzJGwe2eXmSHyVZkuQTSVZrryOTXJjkgiRvaXWPTLJbW35nkrNbncNGY5MkSZrLhjJxbJ4MvBl4PLApsF2SecDhwAuAhcDDBuofDJxbVU8E/gk4amDdZsBzgK2BA5PcN8njgJcB21XVlsBdwF7AlsBGVbV5VW0BfGqc2A6pqqdU1ebAGsDOK+WMJUmShtgwJ44/qqqfV9XdwBJgAV0CeEVV/W9131x+9ED97YHPAFTVd4CHJHlgW/fVqrq9qq4DfgNsADyLLvk8O8mS9n5T4HJg0yQfSfJc4MZxYntGkrOSXAA8E3jC2ApJ9ksykmSEW1eoHSRJkobCMM9xvH1g+S5WLNbx9hXg01X19rGVkzyJrofyNcBLgVcOrJsHfAxYVFVXJzkImDd2H1V1GHAYtCfHSJIkzXLD3OM4nkuBBUke1d7vMbDuB3RDzSTZEbiuqsbrLRz1bWC3JA9t2zw4ySZJ1gPuU1VfAN4BbDVmu9Ek8bokawG7rcD5SJIkzRrD3OP4J6rqtiT7AV9Ncitdsrh2W30QcESS84FbgX0m2dfFSd4BnJLkPsAdwOuBPwCfamUAbx+z3Q1JDgcuBH4FnL1STk6SJGnIpZsqqKmU+Sn2n+koJA2zOtDPYknDIcniqlo03rrZNlQtSZKkGWLiKEmSpF5MHCVJktTLrLo5ZrZaOH8hIweOzHQYkiRJK8QeR0mSJPVi4ihJkqReTBwlSZLUi4mjJEmSejFxlCRJUi8mjpIkSerFxFGSJEm9mDhKkiSpFxNHSZIk9WLiKEmSpF5MHCVJktSLiaMkSZJ6MXGUJElSLyaOkiRJ6sXEUZIkSb2YOEqSJKmX1Wc6gFXB4sWQzHQUkiRpNqua6QjscZQkSVJPJo6SJEnqxcRRkiRJvZg4SpIkqZdVJnFMcvMy1t8xyUlt+YVJ/nFqIpMkSZodvKu6h6o6EThxpuOQJEmaSatMj+Oo1pN4apITklya5Jik+7KcJM9tZecALx7YZt8kh7TlFyQ5K8m5Sb6VZIMZOhVJkqRptcoljs2TgTcDjwc2BbZLMg84HHgBsBB42ATb/hB4alU9GTgO+Pspj1aSJGkIrKpD1T+qqp8DJFkCLABuBq6oqv9t5UcD+42z7cOBzyXZELgfcMV4B0iy3z3bP2KlBi9JkjQTVtUex9sHlu9i2RLojwCHVNUWwP7AvPEqVdVhVbWoqhbB+ssfqSRJ0pBYVRPH8VwKLEjyqPZ+jwnqrQP8oi3vM+VRSZIkDQkTx6aqbqMbWv5quznmNxNUPQj4fJLFwHXTFJ4kSdKMSw3DE7PnuGRRwchMhyFJkmax6UrZkizuptr9KXscJUmS1IuJoyRJknoxcZQkSVIvq+r3OE6rhQthxCmOkiRplrPHUZIkSb2YOEqSJKkXE0dJkiT1YuIoSZKkXkwcJUmS1IuJoyRJknoxcZQkSVIvJo6SJEnqJTVdT8xehSW5CfjxTMcxJNYDrpvpIIaA7dCxHe5hW3Rsh3vYFh3b4R7T1RabVNX6463wyTHT48dVtWimgxgGSUZsC9thlO1wD9uiYzvcw7bo2A73GIa2cKhakiRJvZg4SpIkqRcTx+lx2EwHMERsi47t0LEd7mFbdGyHe9gWHdvhHjPeFt4cI0mSpF7scZQkSVIvJo4rKMlzk/w4yU+S/OM46++f5HNt/VlJFgyse3sr/3GS50xr4CtZj3Z4a5KLk5yf5NtJNhlYd1eSJe114vRGvnL1aId9k1w7cL5/M7BunyT/2177TG/kK1+PtvjPgXa4LMkNA+vm0jVxRJLfJLlwgvVJ8uHWTucn2Wpg3Zy5Jnq0w17t/C9IcnqSJw2su7KVL0kyMn1RT40ebbFjkt8P/A68c2DdUn+vZpMe7XDAQBtc2D4XHtzWzZlrIsnGSb7b/kZelORN49QZns+JqvK1nC9gNeCnwKbA/YDzgMePqfM64NC2vDvwubb8+Fb//sAj235Wm+lzmsJ2eAawZlt+7Wg7tPc3z/Q5TGM77AscMs62DwYub/8+qC0/aKbPaSrbYkz9NwBHzLVrop3LDsBWwIUTrH8+8DUgwFOBs+boNTFZO2w7en7A80bbob2/Elhvps9hGttiR+CkccqX6fdq2F+TtcOYui8AvjMXrwlgQ2Crtrw2cNk4fzuG5nPCHscVszXwk6q6vKr+DzgO2GVMnV2AT7flE4BnJUkrP66qbq+qK4CftP3NRpO2Q1V9t6pubW/PBB4+zTFOhz7Xw0SeA3yzqn5bVb8Dvgk8d4rinA7L2hZ7AMdOS2TTrKq+D/x2KVV2AY6qzpnAukk2ZI5dE5O1Q1Wd3s4T5u5nBNDrmpjIinzGDJ1lbIe5/Bnxy6o6py3fBFwCbDSm2tB8Tpg4rpiNgKsH3v+cP/1h/7FOVd0J/B54SM9tZ4tlPZdX0f3PadS8JCNJzkzyoimIb7r0bYeXtKGGE5JsvIzbzha9z6dNW3gk8J2B4rlyTfQxUVvNtWtiWYz9jCjglCSLk+w3QzFNt22SnJfka0me0MpWyWsiyZp0ydAXBorn5DWRbjrbk4Gzxqwams8JnxyjaZXk5cAi4OkDxZtU1S+SbAp8J8kFVfXTmYlwyn0FOLaqbk+yP11v9DNnOKaZtjtwQlXdNVC2Kl0TGpDkGXSJ4/YDxdu36+GhwDeTXNp6q+aqc+h+B25O8nzgy8BjZjakGfUC4LSqGuydnHPXRJK16JLjN1fVjTMdz0TscVwxvwA2Hnj/8FY2bp0kqwPrANf33Ha26HUuSXYC/hl4YVXdPlpeVb9o/14OnEr3v63ZaNJ2qKrrB879k8DCvtvOMstyPrszZghqDl0TfUzUVnPtmphUkifS/V7sUlXXj5YPXA+/Ab7E7J3W00tV3VhVN7flk4H7JlmPVfCaaJb2GTEnrokk96VLGo+pqi+OU2VoPidMHFfM2cBjkjwyyf3oLu6xd4CeCIze5bQb3eTeauW7p7vr+pF0/5v80TTFvbJN2g5Jngx8gi5p/M1A+YOS3L8trwdsB1w8bZGvXH3aYcOBty+km8sC8A3g2a09HgQ8u5XNVn1+N0iyGd2E7jMGyubSNdHHicDe7a7JpwK/r6pfMveuiaVK8gjgi8ArquqygfIHJFl7dJmuHca9C3euSPKwNheeJFvT/a2+np6/V3NJknXoRqj+Z6BsTl0T7Wf938AlVfUfE1Qbms8Jh6pXQFXdmeRv6X5Iq9HdFXpRkncBI1V1It3F8JkkP6GbBLx72/aiJMfT/UG8E3j9mKG6WaNnO3wAWAv4fPs8/FlVvRB4HPCJJHfTfTi+r6pmZZLQsx3emOSFdD/z39LdZU1V/TbJv9D9YQB415hhmVmlZ1tA9/twXPvP1Kg5c00AJDmW7i7Z9ZL8HDgQuC9AVR0KnEx3x+RPgFuBv27r5tQ10aMd3kk3//tj7TPizqpaBGwAfKmVrQ58tqq+Pu0nsBL1aIvdgNcmuRP4A7B7+x0Z9/dqBk5hpejRDgC7AqdU1S0Dm861a2I74BXABUmWtLJ/Ah4Bw/c54ZNjJEmS1ItD1ZIkSerFxFGSJEm9mDhKkiSpFxNHSZIk9WLiKEmSpF5MHCVphiSpJEcPvF89ybVJTlrG/ey4LNsk2TfJ/GU5hiSBiaMkzaRbgM2TrNHe/wXL+NSH9kSqZbUvYOIoaZmZOErSzDoZ+Mu2vAcDj1ZLsnWSM5Kcm+T0JI9t5fsmOTHJd4BvD+4syVNa/UclWZjke0kWJ/lGkg2T7Eb3vPhjkiwZSFolaVImjpI0s46je/zoPOCJwFkD6y4FnlZVT6Z7ssp7B9ZtBexWVU8fLUiyLXAosAvwM+Ajrc5C4AjgPVV1AjAC7FVVW1bVH6bu1CTNNT5yUJJmUFWdn2QBXW/jyWNWrwN8OsljgKI9jq355phHiz0OOAx4dlVdk2RzYHPgm+3RbKsBv5yas5C0qjBxlKSZdyLwQbrn9j5koPxfgO9W1a4tuTx1YN3gs3uhSwrnAU8GrgECXFRV20xNyJJWRSaOkjTzjgBuqKoLkuw4UL4O99wss+8k+7gBeBVdD+MtwOnA+km2qaozktwX+LOqugi4CVh75YUvaVXhHEdJmmFV9fOq+vA4q/4N+Nck59LjP/pV9WtgZ+CjdD2PuwHvT3IesATYtlU9EjjUm2MkLatU1UzHIEmSpFnAHkdJkiT1YuIoSZKkXkwcJUmS1IuJoyRJknoxcZQkSVIvJo6SJEnqxcRRkiRJvZg4SpIkqZf/Dya4W7zloq9+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AutoShape 8" descr="data:image/png;base64,iVBORw0KGgoAAAANSUhEUgAAAo4AAAFNCAYAAACOmu5nAAAAOXRFWHRTb2Z0d2FyZQBNYXRwbG90bGliIHZlcnNpb24zLjUuMSwgaHR0cHM6Ly9tYXRwbG90bGliLm9yZy/YYfK9AAAACXBIWXMAAAsTAAALEwEAmpwYAAAq0UlEQVR4nO3deZgdZZ238fsrqEFBUEAkiEQFZdVIIrIoouKGKKIMsjjAyAi4LyMzOvIacF9nRgHFoAjIJuIyEVFwA5VNOhBW0VEWQVxAZY0ghN/7R1XLoe1OKkl3n+7O/bmuc3Wdp56q+p2qDv3lqapTqSokSZKkJXlIvwuQJEnS5GBwlCRJUicGR0mSJHVicJQkSVInBkdJkiR1YnCUJElSJwZHScNKMiNJJVm537VMVUl2TXJDkjuTPGMU1rdDkht73l+ZZIflXe9oGK3fpyTfSbLvaNXVs947kzxptNcrTTUGR2mSS3Jdkr8lWWtI+yXtH+oZ41zPEgNCkkOT3Nv+sb41yXlJthnPOieITwJvrqpVq+qS4TqkcU2Sq4aZV0k2HGnlVbVZVZ29LIW1676rPUaDr39flnWNpqp6aVUdNwbrXbWqrlnW5ZOs2u6j7wwz77okf23n/yHJsUlW7Zm/X7u/XzPMsk9J8tUktyS5LcllSd6ZZKVlrVVaHgZHaWq4Fthz8E2SLYBHLOvKxmmU8StVtSqwNvBT4OtJMkwtU/kP5AbAlUvosz3wWOBJSZ459iU9yNPbQDX4+vg4b38yeTVwD/DCJI8bZv7L29/3LYHZwCE98/YF/gzs07tAkicDFwI3AFtU1erAP7XLrzbqn0DqwOAoTQ1f5sF/dPYFju/tkORl7Sjk7e3p0UN75g2OEu6f5DfAD4duIMmr25GTzZM8JMm7k/w6yZ+SnJrkMW3XH7c/b21HWBY7klhV9wLHAY8D1mxHYz6X5IwkdwHPSzI9ydeS3Jzk2iRv7alrqyQD7ef6Q5L/6pm3dTuaeWuSS3tP2yY5O8kHkpyb5I4kZ/WO2iZ5ds+yNyTZr21/eJJPJvlNu72jkqwy3Gdr99MhSa5P8sckxydZvV3HncBKwKVJfr2YXbQv8L/AGe304LoH9/Ol7X4ebrTquiQ7ttOrtPv2L0muSnJwek5rL4322Hyq5/0pSY7p2c6n2s98W5KfDrd/emtr3x+a5IR2elqSE9rfrVuTXJRknXbe2Un+td2HtybZvGcda6cZ2Xts+37nJAvywKj20xbzmf4+etvupyOTfLv93biwDXGLsy9wFHAZ8NqROlXVb4HvAJu329oAeC5wAPDiIaHzMOC8qnpnVf2uXf4XVbVXVd26hHqkMWFwlKaGC4BHJdkkzQjdHsAJQ/rcRRMu1wBeBrwhySuH9HkusAnw4t7GJP8CfAzYsaquAN4CvLLtPx34C3Bk23379uca7SjV+YsrPMnDgf2AG6rqlrZ5L+BDNKMq5wHfAi4F1gNeALw9yWCNnwY+XVWPAp4MnNqudz3g28AHgccA7wK+lmTtns3vBfwLzYjew9o+g3/MvwMcTjMiOhNY0C7zUeApbduGbU3vG+Hj7de+ngc8CVgVOKKq7mlHn6AZ1Rs2lCR5BLAbcGL72iPJwwCqavue5Vetqq+MUMOgOTT758k0x3d5rhN8HfDPSZ6fZG9gK+Bt7bxPArOAbWn2+78D9y/l+vcFVgfWB9YEDgL+2tuhqu4Bvk7PSDuwO3BOVf0xzTWjxwAHtuv4PDCv/X3rYg+a4PZo4Fc0v4/Dan9fduCB47TPYvquD+wEDF6asA8wUFVfA34O7N3TfUfgtI71SuPC4ChNHYOjji+k+QP0296ZVXV2VV1eVfdX1WXAyTTBr9ehVXVXVfX+kX47cDCwQ1X9qm07CHhvVd3Y/gE/FNgtS3eKe/ckt9KchpsF7Noz73+r6tyquh/YAli7qt5fVX9rr0M7muYPO8C9wIZJ1qqqO6vqgrb9tcAZVXVG+5m/BwzQ/NEe9KWq+mX7eU+lCYPQBMrvV9XJVXVvVf2pqhYkCc3I0Duq6s9VdQfw4Z5ahtob+K+quqaq7gTeQxP+uu6nV9Gc/jyLJgQ/lCb0L4vdgQ+1dd8AfKbDMhe3o3WDrxcDVNXvgTfQjBR/Gtinqu5I8hCaUPm2qvptVS2qqvPa35GlcS9N2NuwXcf8qrp9mH4n8eB9v1fbBs1x+nxVXdiu4ziafbl1xxq+UVU/q6r7aMLgzMX0/Wfgsqq6CjgF2Cz/eLPTN9vf958C59D83kDzb3aw5pN4cOhcE/hdx3qlcWFwlKaOL9P84dyPIaepAZI8K8mP0pzuvY0m/K01pNsNw6z3YODIquo9rbkB8I3BQEETVBcB6yxFvadW1RpV9diqen5VzR+hjg2A6b0BBvjPnm3tTzMCeHV7SnPnnuX+achyzwbW7Vn373umF9KMCEIz0jXc6eO1aa4dnd+zzu+27cOZDlzf8/56YGW676d9afbTfVV1N/A1ln2kcDoP3q/Xj9Sxx5btMRp8ndkz71s0p9p/UVU/bdvWAqYx/L5bGl8GzgROSXJTko8neegw/X4EPKL93Z5BE+6+0c7bAPi3Icd/fZr90MVIvxvD2YcmXA6eij6HfzxOr2z34QZV9caq+muS7YAn0oRNaILjFklmtu//xIN/X6W+MzhKU0RVXU9zk8xONKfwhjoJmAes315kfxQw9GaUGma5FwGHJHl1T9sNwEuHhIpp7R/N4daxtHrXcQNw7ZBtrVZVOwFU1f9V1Z40p5s/BpyW5JHtcl8estwjq+qjHbZ/A80p3aFuoTllulnPOlfvOe081E00AWbQE4D7gD8sqYAkjweeD7w2ye+T/J7mtPVOGXIHfUe/owlOvbUsjw/R/A/DukkGTxffAtzN8PtuqLt48A1cf7+2rx3lPayqNqU55b0zw5z+rapFNCPFe7av09tRYGiO4YeGHP9HVNXJS/UplyDJtsBGwHt6jtOzgL06jCzvS/NvcEG73IU97QDfp7npRpowDI7S1LI/8PyqumuYeasBf66qu5NsRTM62cWVwEuAI5O8om07CvhQe23X4E0Ju7Tzbqa5pm20vhPvZ8AdSf6jvfFipTQ36Dyz3fZrk6zdnta+tV3mfpprPF+e5MXtMtPSfM/h4zts80RgxyS7J1k5yZpJZrbbOBr4754bMNbrud5yqJOBdyR5YpqvX/kwzd3k93Wo4Z+BXwJPpRlJm0kzsnojD1zX9we67+dTacLNo9t98JaOy/2DJNvTXBu6D03IOTzJeu3+OQb4rzQ3NK2UZJsRritcQHPa/qFJZtOE4sH1Py/JFu31urfTnLoe6TrJk4DX0FwWcFJP+9HAQe1oZJI8Ms0NYqN9N/K+wPeATXngOG0OrAK8dKSFkkyjuXzggJ7lZtIcl8HQOQfYNsknBm+aSbJhmhuH1hjlzyF1YnCUppCq+nVVDYww+43A+5PcQXMzx6lLsd5LaUZ9jk7yUprr2uYBZ7Xru4BmlIWqWkgzGnVue4qw6zVlI217UbvtmTQjqrcAX6C5eQKaUHtlmruUPw3sUVV/ba/j24XmtPbNNCNQB9Phv3tV9Ruakdt/o/malAXA09vZ/0Fzs8QFSW6nGRV66girOobmtOuP29rvpntg2xf4bFX9vvdFE9oHR6QOBY5r9/PuS1jfYTSnp6+luWbyyx1quDQP/h7H/0nyKJpLId7cXsf4E+CLwJfaa0DfBVwOXESz7z7G8Pv8/9GMTP6lra039D2O5qaQ22lGNc8Zqd6qupBm9HI6zQ1Ng+0DwOuBI9pt/IrmMo5R0xP+Dh9ynK5t613cZQWvpBm9Pn7I8T2G5nKGl1TVr4FtgBk0v+O30VyuMADcMexapTGWqtE4qyRJmkzSfDXRCVXVZQRWkgBHHCVJktSRwVGSJEmdeKpakiRJnTjiKEmSpE4MjpIkSepkaR4PpmW01lpr1YwZM/pdhiRJ0hLNnz//lqoa9olYBsdxMGPGDAYGRvpqPUmSpIkjyYiPJPVUtSRJkjoxOEqSJKkTg6MkSZI6MThKkiSpE4OjJEmSOjE4SpIkqRO/jmcczJ8PSb+rkCRJk9lEeEq0I46SJEnqxOAoSZKkTgyOkiRJ6sTgKEmSpE7GPDgmWZRkQZJLk1ycZNsx2MYOSU5fymXOTjJ7GbZ1bJLdlnY5SZKkyW487qr+a1XNBEjyYuAjwHPHYbuSJEkaReN9qvpRwF8Akqya5AftKOTlSXZp22ck+XmSo5NcmeSsJKu0856Z5LJ2BPMTSa4YuoEkWyU5P8klSc5L8tS2fZUkp7Tr/gawSs8yL2qXuTjJV5Os2rZ/NMlV7TY/2bOZ7dt1X+PooyRJWlGMx4jjKkkWANOAdYHnt+13A7tW1e1J1gIuSDKvnbcRsGdVvT7JqcCrgROALwGvr6rzk3x0hO1dDTynqu5LsiPw4Xb5NwALq2qTJE8DLgZot30IsGNV3ZXkP4B3JjkS2BXYuKoqyRo921gXeDawMTAPOG259pAkSdIkMN6nqrcBjk+yORDgw0m2B+4H1gPWaZe5tqoWtNPzgRltcFutqs5v208Cdh5me6sDxyXZCCjgoW379sBnAKrqsiSXte1bA5sC56b5lu6HAecDt9GE2y+210/2XkP5zaq6H7gqyToMI8kBwAHNuyeMvHckSZImiXF9ckw7UrgWsDawU/tzVlXdm+Q6mlFJgHt6FltEz2nlDj4A/Kiqdk0yAzh7Cf0DfK+q9vyHGclWwAuA3YA388BoaW99wz4TpqrmAnOb9cyeAN/1LkmStHzG9RrHJBsDKwF/ohkZ/GMbGp8HbLC4ZavqVuCOJM9qm/YYoevqwG/b6f162n8M7NXWsTnwtLb9AmC7JBu28x6Z5CntdY6rV9UZwDuAp3f9nJIkSVPReF7jCM3o3L5VtSjJicC3klwODNBcm7gk+wNHJ7kfOIfmdPJQH6c5VX0I8O2e9s8BX0ryc+DnNKfAqaqbk+wHnJzk4W3fQ4A7gP9NMq2t+51dP7AkSdJUlJoIT8zuKMmqVXVnO/1uYN2qelufy1qi5lT1QL/LkCRJk9h4RbYk86tq2O+6HtdrHEfBy5K8h6bu63nwqWhJkiSNoUkVHKvqK8BX+l2HJEnSishnVUuSJKmTSTXiOFnNmgUDXuIoSZImOUccJUmS1InBUZIkSZ0YHCVJktSJwVGSJEmdGBwlSZLUicFRkiRJnRgcJUmS1InBUZIkSZ0YHCVJktSJwVGSJEmdGBwlSZLUicFRkiRJnRgcJUmS1InBUZIkSZ0YHCVJktSJwVGSJEmdrNzvAlYEN910E4cddli/y5AkSZPYnDlz+l2CI46SJEnqxuAoSZKkTgyOkiRJ6sTgKEmSpE7GLDgmqSSf6nn/riSHjtX2lkaS65KsNUrrunM01iNJkjTRjeWI4z3Aq0YroEmSJKm/xjI43gfMBd4xdEaStZN8LclF7Wu7tv3yJGuk8ack+7Ttxyd5YZIvJFnQvm5OMqedf3C7nsuSHNaznW8mmZ/kyiQHDFfkSH2S3JnkQ0kuTXJBknXa9icmOb+t9YOjucMkSZImsrG+xvFIYO8kqw9p/zTw31X1TODVwBfa9nOB7YDNgGuA57Tt2wDnVdW/VtVMYBfgFuDYJC8CNgK2AmYCs5Js3y73uqqaBcwG3ppkzWFqHKnPI4ELqurpwI+B1/fU/rmq2gL43dLuEEmSpMlqTINjVd0OHA+8dcisHYEjkiwA5gGPSrIq8BNg+/b1OWCLJOsBf6mquwCSTAO+Crylqq4HXtS+LgEuBjamCZLQBMFLgQuA9Xvae43U52/A6e30fGBGO70dcHI7/eWRPnuSA5IMJBlYuHDhSN0kSZImjfF4csz/0AS6L/W0PQTYuqru7u2Y5MfAm4AnAO8FdgV2owmUg44Cvl5V3x9cDPhIVX1+yLp2oAmo21TVwiRnA9OWos+9VVXt9CIevK+KJaiquTSn6pk+ffoS+0uSJE10Y/51PFX1Z+BUYP+e5rOAtwy+STKz7XsDsBawUVVdA/wUeBfNqWKSvAlYrao+2rOuM4HXtSOWJFkvyWOB1WlGKhcm2RjYepjyuvQZ6lxgj3Z67w79JUmSpoTx+h7HT9EEwkFvBWa3N7NcBRzUM+9C4Jft9E+A9WgCJDQhcoueG2QOqqqzgJOA85NcDpwGrAZ8F1g5yc+Bj9Kcih6qS5+h3ga8qd3Weh36S5IkTQl54Gysxsr06dPrwAMP7HcZkiRpEpszZ864bCfJ/KqaPdw8nxwjSZKkTgyOkiRJ6sTgKEmSpE68xnEczJ49uwYGBvpdhiRJ0hJ5jaMkSZKWm8FRkiRJnRgcJUmS1InBUZIkSZ0YHCVJktSJwVGSJEmdGBwlSZLUicFRkiRJnRgcJUmS1InBUZIkSZ0YHCVJktSJwVGSJEmdGBwlSZLUicFRkiRJnRgcJUmS1InBUZIkSZ2s3O8CVgh/ng8npd9VSJKkyWyv6ncFjjhKkiSpG4OjJEmSOjE4SpIkqRODoyRJkjqZ8MExySuTVJKNl2P5TZdhuf2SHNFOH5Rkn2XZviRJ0lQx4YMjsCfw0/bnsnglMGxwTNLprvKqOqqqjl/G7UuSJE0JEzo4JlkVeDawP7BH27ZDktN7+hyRZL92+qNJrkpyWZJPJtkWeAXwiSQLkjw5ydlJ/ifJAPC2JC9PcmGSS5J8P8k6w9RxaJJ3tdOvT3JRkkuTfC3JI8Z8R0iSJE0AE/17HHcBvltVv0zypySzRuqYZE1gV2Djqqoka1TVrUnmAadX1WltP4CHVdXs9v2jga3bZf4V+Hfg3xZT09er6uh22Q/ShNrDl/+jSpIkTWwTesSR5vT0Ke30KSz+dPVtwN3AF5O8Cli4mL5f6Zl+PHBmksuBg4HNllDT5kl+0vbfe6T+SQ5IMpBk4OY7lrBGSZKkSWDCBsckjwGeD3whyXU0oW53YBEPrnsaQFXdB2wFnAbsDHx3Mau/q2f6cOCIqtoCOHBwfYtxLPDmtv9hI/WvqrlVNbuqZq+92hLWKEmSNAlM2OAI7AZ8uao2qKoZVbU+cC1NzZsmeXiSNYAXwN+vh1y9qs4A3gE8vV3PHcDiotvqwG/b6X071LUa8LskD6UZcZQkSVohTOTguCfwjSFtX6O5SeZU4Ir25yXtvNWA05NcRnMX9jvb9lOAg9ubX548zHYOBb6aZD5wS4e6/h9wIXAucHXnTyNJkjTJpar/D8ye6mY/KTXwwX5XIUmSJrW9xiezJZk/eBPxUBN5xFGSJEkTiMFRkiRJnRgcJUmS1MlE/wLwqeExs2CvgX5XIUmStFwccZQkSVInBkdJkiR1YnCUJElSJwZHSZIkdWJwlCRJUicGR0mSJHVicJQkSVInBkdJkiR1YnCUJElSJwZHSZIkdWJwlCRJUicGR0mSJHVicJQkSVInBkdJkiR1YnCUJElSJwZHSZIkdbJyvwtYMcwH0u8iJEnSpFb9LsARR0mSJHVjcJQkSVInBkdJkiR1YnCUJElSJ2MaHJO8N8mVSS5LsiDJs5ZxPTsk2bbn/bFJduuw3J090zsl+WWSDZalBkmSpBXdmN1VnWQbYGdgy6q6J8lawMOWcXU7AHcC5y1jLS8APgO8uKqu79A/QKrq/mXZniRJ0lQ0liOO6wK3VNU9AFV1S1XdBE2QS3JJksuTHJPk4W37dW3AJMnsJGcnmQEcBLyjHbV8Trv+7ZOcl+SaxY0+JtkeOBrYuap+3ba9M8kV7evtbduMJL9IcjxwBbB+koOTXNSOmB7Ws85vJpnfjqYeMJo7TZIkaaIay+B4Fk34+mWSzyZ5LkCSacCxwGuqaguaUc83jLSSqroOOAr476qaWVU/aWetCzybZlTzoyMs/nDgm8Arq+rqdvuzgH8BngVsDbw+yTPa/hsBn62qzYCntu+3AmYCs9oQCvC6qpoFzAbemmTNrjtFkiRpshqz4FhVdwKzgAOAm4GvJNmPJpBdW1W/bLseB2w/7EoW75tVdX9VXQWsM0Kfe2lOb+/f0/Zs4BtVdVdb49eBwVHM66vqgnb6Re3rEuBiYGOaIAlNWLwUuABYv6f975IckGQgycDNNy/Dp5MkSZpgxvTJMVW1CDgbODvJ5cC+NEFsJPfxQJidtoTV39MzPdJjWe4Hdgd+kOQ/q+rDS1jnXUPW+ZGq+nxvhyQ7ADsC21TVwiRnD1drVc0F5gLMnp3+f9W7JEnSchqzEcckT03SOxI3E7ge+AUwI8mGbfs/A+e009fRjFICvLpn2TuA1ZaljqpaCLwM2DvJ/sBPgFcmeUSSRwK7tm1DnQm8Lsmq7edZL8ljgdWBv7ShcWOa092SJElT3lhe47gqcFySq5JcBmwKHFpVd9NcY/jVdhTyfpprGAEOAz6dZABY1LOubwG7Drk5prOq+jPwEuAQ4PE011j+DLgQ+EJV/cMoaFWdBZwEnN/WeRpNeP0usHKSn9NcW3nB0GUlSZKmolQt+Sxqku2q6twltWl4s2enBgb6XYUkSZrcxufKtyTzq2r2cPO6jjge3rFNkiRJU9Rib45pv8R7W2DtJO/smfUoYKWxLEySJEkTy5Luqn4YzbWKK/Pgm1NuB5b4yD9JkiRNHYsNjlV1DnBOkmO7PKpPI5kFeJGjJEma3Lp+j+PDk8wFZvQuU1XPH4uiJEmSNPF0DY5fpfnKnC/w4K/JkSRJ0gqia3C8r6o+N6aVSJIkaULr+nU830ryxiTrJnnM4GtMK5MkSdKE0nXEcd/258E9bQU8aXTLkSRJ0kTVKThW1RPHuhBJkiRNbJ2CY5J9hmuvquNHtxxJkiRNVF1PVT+zZ3oa8ALgYsDgKEmStILoeqr6Lb3vk6wBnDIWBUmSJGli6npX9VB3AV73KEmStALpeo3jt2juogZYCdgEOHWsipIkSdLE0/Uax0/2TN8HXF9VN45BPZIkSZqgOp2qrqpzgKuB1YBHA38by6IkSZI08XQKjkl2B34G/BOwO3Bhkt3GsjBJkiRNLF1PVb8XeGZV/REgydrA94HTxqowSZIkTSxd76p+yGBobP1pKZaVJEnSFNB1xPG7Sc4ETm7fvwY4Y2xKmnpumn8Th+WwfpchSZImsTk1p98lLD44JtkQWKeqDk7yKuDZ7azzgRPHujhJkiRNHEsacfwf4D0AVfV14OsASbZo5718DGuTJEnSBLKk6xTXqarLhza2bTPGpCJJkiRNSEsKjmssZt4qo1iHJEmSJrglBceBJK8f2pjkX4H5y7rRJIuSLEhyRZKvJnlEkhlJrhih//uT7NhOn51kdjt9RpI1lrCt65KsNUz7K5K8e1k/gyRJ0opmSdc4vh34RpK9eSAozgYeBuy6HNv9a1XNBEhyInAQ7fWTw6mq943QvtOyFlBV84B5y7q8JEnSimaxI45V9Yeq2hY4DLiufR1WVdtU1e9HqYafABu20yslOTrJlUnOSrIKQJJjh3tSzeBoYjtaeXWSE5P8PMlpSR7R0/UtSS5OcnmSjdtl90tyRM/6P5PkvCTX9G4rycFJLkpyWdJ8p06SRyb5dpJL21HT14zSvpAkSZqwuj6r+kdVdXj7+uFobTzJysBLgcEbcDYCjqyqzYBbgVcvxeqeCny2qjYBbgfe2DPvlqraEvgc8K4Rll+X5uuGdgY+2tb3oramrYCZwKwk2wMvAW6qqqdX1ebAd5eiTkmSpEmpX09/WSXJAmAA+A3wxbb92qpa0E7PZ+nu3L6hqs5tp0/gge+chAdOgy9und+sqvur6ipgnbbtRe3rEuBiYGOaIHk58MIkH0vynKq6bejKkhyQZCDJwEIWLsXHkCRJmpi6PjlmtP39GsdBSQDu6WlaxNLduV2LeT+43kWM/Jl7t52enx+pqs8P7ZxkS2An4INJflBV73/QxqvmAnMBpmf60NokSZImnan0vOknJNmmnd4L+OkorPNM4HVJVgVIsl6SxyaZDiysqhOATwBbjsK2JEmSJrR+jTiOhV8Ab0pyDHAVzfWMy6WqzkqyCXB+OyJ6J/Bampt5PpHkfuBe4A3Luy1JkqSJLlWT/yxqkhnA6e2NKhPO9EyvAzmw32VIkqRJbE7NGZftJJlfVbOHmzeVTlVLkiRpDE2JU9VVdR0wIUcbJUmSpgpHHCVJktTJlBhxnOimz5rOnIHxuS5BkiRprDjiKEmSpE4MjpIkSerE4ChJkqRODI6SJEnqxOAoSZKkTgyOkiRJ6sTgKEmSpE4MjpIkSerE4ChJkqRODI6SJEnqxOAoSZKkTgyOkiRJ6sTgKEmSpE4MjpIkSerE4ChJkqRODI6SJEnqZOV+F7BCmD8fkn5XIUmSJrOqflfgiKMkSZK6MThKkiSpE4OjJEmSOjE4SpIkqZMpHxyT3NnvGiRJkqaCKR8cJUmSNDpWiOCYZNUkP0hycZLLk+zSts9IcnWSE5P8PMlpSR7RzntfkouSXJFkbtJ8n06Ss5N8LMnPkvwyyXP6+dkkSZLGywoRHIG7gV2rakvgecCnBoMg8FTgs1W1CXA78Ma2/YiqemZVbQ6sAuzcs76Vq2or4O3AnPH4AJIkSf22ogTHAB9OchnwfWA9YJ123g1VdW47fQLw7Hb6eUkuTHI58Hxgs571fb39OR+YMewGkwOSDCQZuHn0PockSVLfrChPjtkbWBuYVVX3JrkOmNbOG/o17JVkGvBZYHZV3ZDk0J7+APe0Pxcxwj6sqrnAXIDZSf+/6l2SJGk5rSgjjqsDf2xD4/OADXrmPSHJNu30XsBPeSAk3pJkVWC38StVkiRpYprSwTHJyjSjgycCs9vTzvsAV/d0+wXwpiQ/Bx4NfK6qbgWOBq4AzgQuGs+6JUmSJqLUBHhg9lhJ8nTg6PZGluHmzwBOb2+AGTOzkxoYyw1IkqSpb5wyW5L5VTV7uHlTdsQxyUHAycAh/a5FkiRpKpjSI44ThSOOkiRpuTniKEmSpMliRfk6nv6aNQsGHHOUJEmTmyOOkiRJ6sTgKEmSpE4MjpIkSerE4ChJkqRODI6SJEnqxOAoSZKkTgyOkiRJ6sTgKEmSpE4MjpIkSerE4ChJkqRODI6SJEnqxOAoSZKkTgyOkiRJ6sTgKEmSpE4MjpIkSerE4ChJkqROUlX9rmHKy/QUB/a7CkmSNJnVnPHJbEnmV9Xs4eY54ihJkqRODI6SJEnqxOAoSZKkTgyOkiRJ6mRCBcckdy5l/x2SnD5W9QzZ1vuT7Dge25IkSZqIVu53AZNFVb2v3zVIkiT104QacRzUjiSeneS0JFcnOTFJ2nkvadsuBl7Vs8xjknwzyWVJLkjytLb90CTHtOu7Jslbe5Z5bZKfJVmQ5PNJVmpfxya5IsnlSd7R9j02yW7t9PuSXNT2mTtYmyRJ0lQ2IYNj6xnA24FNgScB2yWZBhwNvByYBTyup/9hwCVV9TTgP4Hje+ZtDLwY2AqYk+ShSTYBXgNsV1UzgUXA3sBMYL2q2ryqtgC+NExtR1TVM6tqc2AVYOdR+cSSJEkT2EQOjj+rqhur6n5gATCDJgBeW1X/V803l5/Q0//ZwJcBquqHwJpJHtXO+3ZV3VNVtwB/BNYBXkATPi9KsqB9/yTgGuBJSQ5P8hLg9mFqe16SC5NcDjwf2GxohyQHJBlIMsDC5doPkiRJE8JEvsbxnp7pRSxfrcOtK8BxVfWeoZ2TPJ1mhPIgYHfgdT3zpgGfBWZX1Q1JDgWmDV1HVc0F5kL75BhJkqRJbiKPOA7namBGkie37/fsmfcTmlPNJNkBuKWqhhstHPQDYLckj22XeUySDZKsBTykqr4GHAJsOWS5wZB4S5JVgd2W4/NIkiRNGhN5xPEfVNXdSQ4Avp1kIU1YXK2dfShwTJLLgIXAvktY11VJDgHOSvIQ4F7gTcBfgS+1bQDvGbLcrUmOBq4Afg9cNCofTpIkaYJLc6mgxlKmpziw31VIkqTJrOaMT2ZLMr+qZg83b7KdqpYkSVKfGBwlSZLUicFRkiRJnUyqm2Mmq1nTZzEwZ6DfZUiSJC0XRxwlSZLUicFRkiRJnRgcJUmS1InBUZIkSZ0YHCVJktSJwVGSJEmdGBwlSZLUicFRkiRJnRgcJUmS1InBUZIkSZ0YHCVJktSJwVGSJEmdGBwlSZLUicFRkiRJnRgcJUmS1InBUZIkSZ2s3O8CVgTz50PS7yokSdJkVtXvChxxlCRJUkcGR0mSJHVicJQkSVInBkdJkiR1ssIExyR3LmX/HZKc3k6/Ism7x6YySZKkycG7qjuoqnnAvH7XIUmS1E8rzIjjoHYk8ewkpyW5OsmJSfNlOUle0rZdDLyqZ5n9khzRTr88yYVJLkny/STr9OmjSJIkjasVLji2ngG8HdgUeBKwXZJpwNHAy4FZwONGWPanwNZV9QzgFODfx7xaSZKkCWBFPVX9s6q6ESDJAmAGcCdwbVX9X9t+AnDAMMs+HvhKknWBhwHXDreBJAc8sPwTRrV4SZKkflhRRxzv6ZlexNIF6MOBI6pqC+BAYNpwnapqblXNrqrZsPayVypJkjRBrKjBcThXAzOSPLl9v+cI/VYHfttO7zvmVUmSJE0QBsdWVd1Nc2r52+3NMX8coeuhwFeTzAduGafyJEmS+i41EZ6YPcUlswsG+l2GJEmaxMYrsiWZ31xq948ccZQkSVInBkdJkiR1YnCUJElSJyvq9ziOq1mzYMBLHCVJ0iTniKMkSZI6MThKkiSpE4OjJEmSOjE4SpIkqRODoyRJkjoxOEqSJKkTg6MkSZI6MThKkiSpk9R4PTF7BZbkDuAX/a5DS7QWcEu/i1AnHqvJweM0OXicJo/xOlYbVNXaw83wyTHj4xdVNbvfRWjxkgx4nCYHj9Xk4HGaHDxOk8dEOFaeqpYkSVInBkdJkiR1YnAcH3P7XYA68ThNHh6rycHjNDl4nCaPvh8rb46RJElSJ444SpIkqROD4yhK8pIkv0jyqyTvHmb+w5N8pZ1/YZIZfShzhdfhOL0zyVVJLkvygyQb9KPOFd2SjlNPv1cnqSTeFdonXY5Vkt3bf1dXJjlpvGtUp//2PSHJj5Jc0v73b6d+1LmiS3JMkj8muWKE+UnymfY4XpZky/Gsz+A4SpKsBBwJvBTYFNgzyaZDuu0P/KWqNgT+G/jY+FapjsfpEmB2VT0NOA34+PhWqY7HiSSrAW8DLhzfCjWoy7FKshHwHmC7qtoMePt417mi6/hv6hDg1Kp6BrAH8NnxrVKtY4GXLGb+S4GN2tcBwOfGoaa/MziOnq2AX1XVNVX1N+AUYJchfXYBjmunTwNekCTjWKM6HKeq+lFVLWzfXgA8fpxrVLd/TwAfoPkfsLvHszg9SJdj9XrgyKr6C0BV/XGca1S341TAo9rp1YGbxrE+tarqx8CfF9NlF+D4alwArJFk3fGpzuA4mtYDbuh5f2PbNmyfqroPuA1Yc1yq06Aux6nX/sB3xrQiDWeJx6k9PbN+VX17PAvTP+jyb+opwFOSnJvkgiSLG03R2OhynA4FXpvkRuAM4C3jU5qW0tL+HRtVPjlGGkGS1wKzgef2uxY9WJKHAP8F7NfnUtTNyjSn1XagGcH/cZItqurWfhalf7AncGxVfSrJNsCXk2xeVff3uzBNHI44jp7fAuv3vH982zZsnyQr05wK+NO4VKdBXY4TSXYE3gu8oqruGafa9IAlHafVgM2Bs5NcB2wNzPMGmb7o8m/qRmBeVd1bVdcCv6QJkho/XY7T/sCpAFV1PjCN5tnImlg6/R0bKwbH0XMRsFGSJyZ5GM2FxfOG9JkH7NtO7wb8sPwizfG2xOOU5BnA52lCo9di9cdij1NV3VZVa1XVjKqaQXMt6iuqaqA/5a7Quvy375s0o40kWYvm1PU141ijuh2n3wAvAEiyCU1wvHlcq1QX84B92rurtwZuq6rfjdfGPVU9SqrqviRvBs4EVgKOqaork7wfGKiqecAXaYb+f0Vz4ese/at4xdTxOH0CWBX4anvv0m+q6hV9K3oF1PE4aQLoeKzOBF6U5CpgEXBwVXm2ZRx1PE7/Bhyd5B00N8rs5+DG+EtyMs3/aK3VXm86B3goQFUdRXP96U7Ar4CFwL+Ma33+TkiSJKkLT1VLkiSpE4OjJEmSOjE4SpIkqRODoyRJkjoxOEqSJKkTg6Mk9UmSSnJCz/uVk9yc5PSlXM8OS7NMkv2STF+abUgSGBwlqZ/uAjZPskr7/oUs5RMg2qdQLa39AIOjpKVmcJSk/joDeFk7vSdw8uCMJFslOT/JJUnOS/LUtn2/JPOS/BD4Qe/Kkjyz7f/kJLOSnJNkfpIzk6ybZDeaZ7CfmGRBT2iVpCUyOEpSf50C7JFkGvA04MKeeVcDz6mqZwDvAz7cM29LYLeqeu5gQ5JtgaOAXWgeH3d422cWcAzwoao6DRgA9q6qmVX117H7aJKmGh85KEl9VFWXJZlBM9p4xpDZqwPHJdmI5hFwD+2Z972q+nPP+02AucCLquqmJJsDmwPfax+duRIwbs+zlTQ1GRwlqf/mAZ+keT7tmj3tHwB+VFW7tuHy7J55dw1Zx++AacAzgJuAAFdW1TZjU7KkFZHBUZL67xjg1qq6PMkOPe2r88DNMvstYR23AvvTjDDeBZwHrJ1km6o6P8lDgadU1ZXAHcBqo1e+pBWF1zhKUp9V1Y1V9ZlhZn0c+EiSS+jwP/pV9QdgZ+BImpHH3YCPJbkUWABs23Y9FjjKm2MkLa1UVb9rkCRJ0iTgiKMkSZI6MThKkiSpE4OjJEmSOjE4SpIkqRODoyRJkjoxOEqSJKkTg6MkSZI6MThKkiSpk/8PDS59yYhIk80AAAAASUVORK5CYII="/>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 name="AutoShape 10" descr="data:image/png;base64,iVBORw0KGgoAAAANSUhEUgAAAo4AAAFNCAYAAACOmu5nAAAAOXRFWHRTb2Z0d2FyZQBNYXRwbG90bGliIHZlcnNpb24zLjUuMSwgaHR0cHM6Ly9tYXRwbG90bGliLm9yZy/YYfK9AAAACXBIWXMAAAsTAAALEwEAmpwYAAAq0UlEQVR4nO3deZgdZZ238fsrqEFBUEAkiEQFZdVIIrIoouKGKKIMsjjAyAi4LyMzOvIacF9nRgHFoAjIJuIyEVFwA5VNOhBW0VEWQVxAZY0ghN/7R1XLoe1OKkl3n+7O/bmuc3Wdp56q+p2qDv3lqapTqSokSZKkJXlIvwuQJEnS5GBwlCRJUicGR0mSJHVicJQkSVInBkdJkiR1YnCUJElSJwZHScNKMiNJJVm537VMVUl2TXJDkjuTPGMU1rdDkht73l+ZZIflXe9oGK3fpyTfSbLvaNXVs947kzxptNcrTTUGR2mSS3Jdkr8lWWtI+yXtH+oZ41zPEgNCkkOT3Nv+sb41yXlJthnPOieITwJvrqpVq+qS4TqkcU2Sq4aZV0k2HGnlVbVZVZ29LIW1676rPUaDr39flnWNpqp6aVUdNwbrXbWqrlnW5ZOs2u6j7wwz77okf23n/yHJsUlW7Zm/X7u/XzPMsk9J8tUktyS5LcllSd6ZZKVlrVVaHgZHaWq4Fthz8E2SLYBHLOvKxmmU8StVtSqwNvBT4OtJMkwtU/kP5AbAlUvosz3wWOBJSZ459iU9yNPbQDX4+vg4b38yeTVwD/DCJI8bZv7L29/3LYHZwCE98/YF/gzs07tAkicDFwI3AFtU1erAP7XLrzbqn0DqwOAoTQ1f5sF/dPYFju/tkORl7Sjk7e3p0UN75g2OEu6f5DfAD4duIMmr25GTzZM8JMm7k/w6yZ+SnJrkMW3XH7c/b21HWBY7klhV9wLHAY8D1mxHYz6X5IwkdwHPSzI9ydeS3Jzk2iRv7alrqyQD7ef6Q5L/6pm3dTuaeWuSS3tP2yY5O8kHkpyb5I4kZ/WO2iZ5ds+yNyTZr21/eJJPJvlNu72jkqwy3Gdr99MhSa5P8sckxydZvV3HncBKwKVJfr2YXbQv8L/AGe304LoH9/Ol7X4ebrTquiQ7ttOrtPv2L0muSnJwek5rL4322Hyq5/0pSY7p2c6n2s98W5KfDrd/emtr3x+a5IR2elqSE9rfrVuTXJRknXbe2Un+td2HtybZvGcda6cZ2Xts+37nJAvywKj20xbzmf4+etvupyOTfLv93biwDXGLsy9wFHAZ8NqROlXVb4HvAJu329oAeC5wAPDiIaHzMOC8qnpnVf2uXf4XVbVXVd26hHqkMWFwlKaGC4BHJdkkzQjdHsAJQ/rcRRMu1wBeBrwhySuH9HkusAnw4t7GJP8CfAzYsaquAN4CvLLtPx34C3Bk23379uca7SjV+YsrPMnDgf2AG6rqlrZ5L+BDNKMq5wHfAi4F1gNeALw9yWCNnwY+XVWPAp4MnNqudz3g28AHgccA7wK+lmTtns3vBfwLzYjew9o+g3/MvwMcTjMiOhNY0C7zUeApbduGbU3vG+Hj7de+ngc8CVgVOKKq7mlHn6AZ1Rs2lCR5BLAbcGL72iPJwwCqavue5Vetqq+MUMOgOTT758k0x3d5rhN8HfDPSZ6fZG9gK+Bt7bxPArOAbWn2+78D9y/l+vcFVgfWB9YEDgL+2tuhqu4Bvk7PSDuwO3BOVf0xzTWjxwAHtuv4PDCv/X3rYg+a4PZo4Fc0v4/Dan9fduCB47TPYvquD+wEDF6asA8wUFVfA34O7N3TfUfgtI71SuPC4ChNHYOjji+k+QP0296ZVXV2VV1eVfdX1WXAyTTBr9ehVXVXVfX+kX47cDCwQ1X9qm07CHhvVd3Y/gE/FNgtS3eKe/ckt9KchpsF7Noz73+r6tyquh/YAli7qt5fVX9rr0M7muYPO8C9wIZJ1qqqO6vqgrb9tcAZVXVG+5m/BwzQ/NEe9KWq+mX7eU+lCYPQBMrvV9XJVXVvVf2pqhYkCc3I0Duq6s9VdQfw4Z5ahtob+K+quqaq7gTeQxP+uu6nV9Gc/jyLJgQ/lCb0L4vdgQ+1dd8AfKbDMhe3o3WDrxcDVNXvgTfQjBR/Gtinqu5I8hCaUPm2qvptVS2qqvPa35GlcS9N2NuwXcf8qrp9mH4n8eB9v1fbBs1x+nxVXdiu4ziafbl1xxq+UVU/q6r7aMLgzMX0/Wfgsqq6CjgF2Cz/eLPTN9vf958C59D83kDzb3aw5pN4cOhcE/hdx3qlcWFwlKaOL9P84dyPIaepAZI8K8mP0pzuvY0m/K01pNsNw6z3YODIquo9rbkB8I3BQEETVBcB6yxFvadW1RpV9diqen5VzR+hjg2A6b0BBvjPnm3tTzMCeHV7SnPnnuX+achyzwbW7Vn373umF9KMCEIz0jXc6eO1aa4dnd+zzu+27cOZDlzf8/56YGW676d9afbTfVV1N/A1ln2kcDoP3q/Xj9Sxx5btMRp8ndkz71s0p9p/UVU/bdvWAqYx/L5bGl8GzgROSXJTko8neegw/X4EPKL93Z5BE+6+0c7bAPi3Icd/fZr90MVIvxvD2YcmXA6eij6HfzxOr2z34QZV9caq+muS7YAn0oRNaILjFklmtu//xIN/X6W+MzhKU0RVXU9zk8xONKfwhjoJmAes315kfxQw9GaUGma5FwGHJHl1T9sNwEuHhIpp7R/N4daxtHrXcQNw7ZBtrVZVOwFU1f9V1Z40p5s/BpyW5JHtcl8estwjq+qjHbZ/A80p3aFuoTllulnPOlfvOe081E00AWbQE4D7gD8sqYAkjweeD7w2ye+T/J7mtPVOGXIHfUe/owlOvbUsjw/R/A/DukkGTxffAtzN8PtuqLt48A1cf7+2rx3lPayqNqU55b0zw5z+rapFNCPFe7av09tRYGiO4YeGHP9HVNXJS/UplyDJtsBGwHt6jtOzgL06jCzvS/NvcEG73IU97QDfp7npRpowDI7S1LI/8PyqumuYeasBf66qu5NsRTM62cWVwEuAI5O8om07CvhQe23X4E0Ju7Tzbqa5pm20vhPvZ8AdSf6jvfFipTQ36Dyz3fZrk6zdnta+tV3mfpprPF+e5MXtMtPSfM/h4zts80RgxyS7J1k5yZpJZrbbOBr4754bMNbrud5yqJOBdyR5YpqvX/kwzd3k93Wo4Z+BXwJPpRlJm0kzsnojD1zX9we67+dTacLNo9t98JaOy/2DJNvTXBu6D03IOTzJeu3+OQb4rzQ3NK2UZJsRritcQHPa/qFJZtOE4sH1Py/JFu31urfTnLoe6TrJk4DX0FwWcFJP+9HAQe1oZJI8Ms0NYqN9N/K+wPeATXngOG0OrAK8dKSFkkyjuXzggJ7lZtIcl8HQOQfYNsknBm+aSbJhmhuH1hjlzyF1YnCUppCq+nVVDYww+43A+5PcQXMzx6lLsd5LaUZ9jk7yUprr2uYBZ7Xru4BmlIWqWkgzGnVue4qw6zVlI217UbvtmTQjqrcAX6C5eQKaUHtlmruUPw3sUVV/ba/j24XmtPbNNCNQB9Phv3tV9Ruakdt/o/malAXA09vZ/0Fzs8QFSW6nGRV66girOobmtOuP29rvpntg2xf4bFX9vvdFE9oHR6QOBY5r9/PuS1jfYTSnp6+luWbyyx1quDQP/h7H/0nyKJpLId7cXsf4E+CLwJfaa0DfBVwOXESz7z7G8Pv8/9GMTP6lra039D2O5qaQ22lGNc8Zqd6qupBm9HI6zQ1Ng+0DwOuBI9pt/IrmMo5R0xP+Dh9ynK5t613cZQWvpBm9Pn7I8T2G5nKGl1TVr4FtgBk0v+O30VyuMADcMexapTGWqtE4qyRJmkzSfDXRCVXVZQRWkgBHHCVJktSRwVGSJEmdeKpakiRJnTjiKEmSpE4MjpIkSepkaR4PpmW01lpr1YwZM/pdhiRJ0hLNnz//lqoa9olYBsdxMGPGDAYGRvpqPUmSpIkjyYiPJPVUtSRJkjoxOEqSJKkTg6MkSZI6MThKkiSpE4OjJEmSOjE4SpIkqRO/jmcczJ8PSb+rkCRJk9lEeEq0I46SJEnqxOAoSZKkTgyOkiRJ6sTgKEmSpE7GPDgmWZRkQZJLk1ycZNsx2MYOSU5fymXOTjJ7GbZ1bJLdlnY5SZKkyW487qr+a1XNBEjyYuAjwHPHYbuSJEkaReN9qvpRwF8Akqya5AftKOTlSXZp22ck+XmSo5NcmeSsJKu0856Z5LJ2BPMTSa4YuoEkWyU5P8klSc5L8tS2fZUkp7Tr/gawSs8yL2qXuTjJV5Os2rZ/NMlV7TY/2bOZ7dt1X+PooyRJWlGMx4jjKkkWANOAdYHnt+13A7tW1e1J1gIuSDKvnbcRsGdVvT7JqcCrgROALwGvr6rzk3x0hO1dDTynqu5LsiPw4Xb5NwALq2qTJE8DLgZot30IsGNV3ZXkP4B3JjkS2BXYuKoqyRo921gXeDawMTAPOG259pAkSdIkMN6nqrcBjk+yORDgw0m2B+4H1gPWaZe5tqoWtNPzgRltcFutqs5v208Cdh5me6sDxyXZCCjgoW379sBnAKrqsiSXte1bA5sC56b5lu6HAecDt9GE2y+210/2XkP5zaq6H7gqyToMI8kBwAHNuyeMvHckSZImiXF9ckw7UrgWsDawU/tzVlXdm+Q6mlFJgHt6FltEz2nlDj4A/Kiqdk0yAzh7Cf0DfK+q9vyHGclWwAuA3YA388BoaW99wz4TpqrmAnOb9cyeAN/1LkmStHzG9RrHJBsDKwF/ohkZ/GMbGp8HbLC4ZavqVuCOJM9qm/YYoevqwG/b6f162n8M7NXWsTnwtLb9AmC7JBu28x6Z5CntdY6rV9UZwDuAp3f9nJIkSVPReF7jCM3o3L5VtSjJicC3klwODNBcm7gk+wNHJ7kfOIfmdPJQH6c5VX0I8O2e9s8BX0ryc+DnNKfAqaqbk+wHnJzk4W3fQ4A7gP9NMq2t+51dP7AkSdJUlJoIT8zuKMmqVXVnO/1uYN2qelufy1qi5lT1QL/LkCRJk9h4RbYk86tq2O+6HtdrHEfBy5K8h6bu63nwqWhJkiSNoUkVHKvqK8BX+l2HJEnSishnVUuSJKmTSTXiOFnNmgUDXuIoSZImOUccJUmS1InBUZIkSZ0YHCVJktSJwVGSJEmdGBwlSZLUicFRkiRJnRgcJUmS1InBUZIkSZ0YHCVJktSJwVGSJEmdGBwlSZLUicFRkiRJnRgcJUmS1InBUZIkSZ0YHCVJktSJwVGSJEmdrNzvAlYEN910E4cddli/y5AkSZPYnDlz+l2CI46SJEnqxuAoSZKkTgyOkiRJ6sTgKEmSpE7GLDgmqSSf6nn/riSHjtX2lkaS65KsNUrrunM01iNJkjTRjeWI4z3Aq0YroEmSJKm/xjI43gfMBd4xdEaStZN8LclF7Wu7tv3yJGuk8ack+7Ttxyd5YZIvJFnQvm5OMqedf3C7nsuSHNaznW8mmZ/kyiQHDFfkSH2S3JnkQ0kuTXJBknXa9icmOb+t9YOjucMkSZImsrG+xvFIYO8kqw9p/zTw31X1TODVwBfa9nOB7YDNgGuA57Tt2wDnVdW/VtVMYBfgFuDYJC8CNgK2AmYCs5Js3y73uqqaBcwG3ppkzWFqHKnPI4ELqurpwI+B1/fU/rmq2gL43dLuEEmSpMlqTINjVd0OHA+8dcisHYEjkiwA5gGPSrIq8BNg+/b1OWCLJOsBf6mquwCSTAO+Crylqq4HXtS+LgEuBjamCZLQBMFLgQuA9Xvae43U52/A6e30fGBGO70dcHI7/eWRPnuSA5IMJBlYuHDhSN0kSZImjfF4csz/0AS6L/W0PQTYuqru7u2Y5MfAm4AnAO8FdgV2owmUg44Cvl5V3x9cDPhIVX1+yLp2oAmo21TVwiRnA9OWos+9VVXt9CIevK+KJaiquTSn6pk+ffoS+0uSJE10Y/51PFX1Z+BUYP+e5rOAtwy+STKz7XsDsBawUVVdA/wUeBfNqWKSvAlYrao+2rOuM4HXtSOWJFkvyWOB1WlGKhcm2RjYepjyuvQZ6lxgj3Z67w79JUmSpoTx+h7HT9EEwkFvBWa3N7NcBRzUM+9C4Jft9E+A9WgCJDQhcoueG2QOqqqzgJOA85NcDpwGrAZ8F1g5yc+Bj9Kcih6qS5+h3ga8qd3Weh36S5IkTQl54Gysxsr06dPrwAMP7HcZkiRpEpszZ864bCfJ/KqaPdw8nxwjSZKkTgyOkiRJ6sTgKEmSpE68xnEczJ49uwYGBvpdhiRJ0hJ5jaMkSZKWm8FRkiRJnRgcJUmS1InBUZIkSZ0YHCVJktSJwVGSJEmdGBwlSZLUicFRkiRJnRgcJUmS1InBUZIkSZ0YHCVJktSJwVGSJEmdGBwlSZLUicFRkiRJnRgcJUmS1InBUZIkSZ2s3O8CVgh/ng8npd9VSJKkyWyv6ncFjjhKkiSpG4OjJEmSOjE4SpIkqRODoyRJkjqZ8MExySuTVJKNl2P5TZdhuf2SHNFOH5Rkn2XZviRJ0lQx4YMjsCfw0/bnsnglMGxwTNLprvKqOqqqjl/G7UuSJE0JEzo4JlkVeDawP7BH27ZDktN7+hyRZL92+qNJrkpyWZJPJtkWeAXwiSQLkjw5ydlJ/ifJAPC2JC9PcmGSS5J8P8k6w9RxaJJ3tdOvT3JRkkuTfC3JI8Z8R0iSJE0AE/17HHcBvltVv0zypySzRuqYZE1gV2Djqqoka1TVrUnmAadX1WltP4CHVdXs9v2jga3bZf4V+Hfg3xZT09er6uh22Q/ShNrDl/+jSpIkTWwTesSR5vT0Ke30KSz+dPVtwN3AF5O8Cli4mL5f6Zl+PHBmksuBg4HNllDT5kl+0vbfe6T+SQ5IMpBk4OY7lrBGSZKkSWDCBsckjwGeD3whyXU0oW53YBEPrnsaQFXdB2wFnAbsDHx3Mau/q2f6cOCIqtoCOHBwfYtxLPDmtv9hI/WvqrlVNbuqZq+92hLWKEmSNAlM2OAI7AZ8uao2qKoZVbU+cC1NzZsmeXiSNYAXwN+vh1y9qs4A3gE8vV3PHcDiotvqwG/b6X071LUa8LskD6UZcZQkSVohTOTguCfwjSFtX6O5SeZU4Ir25yXtvNWA05NcRnMX9jvb9lOAg9ubX548zHYOBb6aZD5wS4e6/h9wIXAucHXnTyNJkjTJpar/D8ye6mY/KTXwwX5XIUmSJrW9xiezJZk/eBPxUBN5xFGSJEkTiMFRkiRJnRgcJUmS1MlE/wLwqeExs2CvgX5XIUmStFwccZQkSVInBkdJkiR1YnCUJElSJwZHSZIkdWJwlCRJUicGR0mSJHVicJQkSVInBkdJkiR1YnCUJElSJwZHSZIkdWJwlCRJUicGR0mSJHVicJQkSVInBkdJkiR1YnCUJElSJwZHSZIkdbJyvwtYMcwH0u8iJEnSpFb9LsARR0mSJHVjcJQkSVInBkdJkiR1YnCUJElSJ2MaHJO8N8mVSS5LsiDJs5ZxPTsk2bbn/bFJduuw3J090zsl+WWSDZalBkmSpBXdmN1VnWQbYGdgy6q6J8lawMOWcXU7AHcC5y1jLS8APgO8uKqu79A/QKrq/mXZniRJ0lQ0liOO6wK3VNU9AFV1S1XdBE2QS3JJksuTHJPk4W37dW3AJMnsJGcnmQEcBLyjHbV8Trv+7ZOcl+SaxY0+JtkeOBrYuap+3ba9M8kV7evtbduMJL9IcjxwBbB+koOTXNSOmB7Ws85vJpnfjqYeMJo7TZIkaaIay+B4Fk34+mWSzyZ5LkCSacCxwGuqaguaUc83jLSSqroOOAr476qaWVU/aWetCzybZlTzoyMs/nDgm8Arq+rqdvuzgH8BngVsDbw+yTPa/hsBn62qzYCntu+3AmYCs9oQCvC6qpoFzAbemmTNrjtFkiRpshqz4FhVdwKzgAOAm4GvJNmPJpBdW1W/bLseB2w/7EoW75tVdX9VXQWsM0Kfe2lOb+/f0/Zs4BtVdVdb49eBwVHM66vqgnb6Re3rEuBiYGOaIAlNWLwUuABYv6f975IckGQgycDNNy/Dp5MkSZpgxvTJMVW1CDgbODvJ5cC+NEFsJPfxQJidtoTV39MzPdJjWe4Hdgd+kOQ/q+rDS1jnXUPW+ZGq+nxvhyQ7ADsC21TVwiRnD1drVc0F5gLMnp3+f9W7JEnSchqzEcckT03SOxI3E7ge+AUwI8mGbfs/A+e009fRjFICvLpn2TuA1ZaljqpaCLwM2DvJ/sBPgFcmeUSSRwK7tm1DnQm8Lsmq7edZL8ljgdWBv7ShcWOa092SJElT3lhe47gqcFySq5JcBmwKHFpVd9NcY/jVdhTyfpprGAEOAz6dZABY1LOubwG7Drk5prOq+jPwEuAQ4PE011j+DLgQ+EJV/cMoaFWdBZwEnN/WeRpNeP0usHKSn9NcW3nB0GUlSZKmolQt+Sxqku2q6twltWl4s2enBgb6XYUkSZrcxufKtyTzq2r2cPO6jjge3rFNkiRJU9Rib45pv8R7W2DtJO/smfUoYKWxLEySJEkTy5Luqn4YzbWKK/Pgm1NuB5b4yD9JkiRNHYsNjlV1DnBOkmO7PKpPI5kFeJGjJEma3Lp+j+PDk8wFZvQuU1XPH4uiJEmSNPF0DY5fpfnKnC/w4K/JkSRJ0gqia3C8r6o+N6aVSJIkaULr+nU830ryxiTrJnnM4GtMK5MkSdKE0nXEcd/258E9bQU8aXTLkSRJ0kTVKThW1RPHuhBJkiRNbJ2CY5J9hmuvquNHtxxJkiRNVF1PVT+zZ3oa8ALgYsDgKEmStILoeqr6Lb3vk6wBnDIWBUmSJGli6npX9VB3AV73KEmStALpeo3jt2juogZYCdgEOHWsipIkSdLE0/Uax0/2TN8HXF9VN45BPZIkSZqgOp2qrqpzgKuB1YBHA38by6IkSZI08XQKjkl2B34G/BOwO3Bhkt3GsjBJkiRNLF1PVb8XeGZV/REgydrA94HTxqowSZIkTSxd76p+yGBobP1pKZaVJEnSFNB1xPG7Sc4ETm7fvwY4Y2xKmnpumn8Th+WwfpchSZImsTk1p98lLD44JtkQWKeqDk7yKuDZ7azzgRPHujhJkiRNHEsacfwf4D0AVfV14OsASbZo5718DGuTJEnSBLKk6xTXqarLhza2bTPGpCJJkiRNSEsKjmssZt4qo1iHJEmSJrglBceBJK8f2pjkX4H5y7rRJIuSLEhyRZKvJnlEkhlJrhih//uT7NhOn51kdjt9RpI1lrCt65KsNUz7K5K8e1k/gyRJ0opmSdc4vh34RpK9eSAozgYeBuy6HNv9a1XNBEhyInAQ7fWTw6mq943QvtOyFlBV84B5y7q8JEnSimaxI45V9Yeq2hY4DLiufR1WVdtU1e9HqYafABu20yslOTrJlUnOSrIKQJJjh3tSzeBoYjtaeXWSE5P8PMlpSR7R0/UtSS5OcnmSjdtl90tyRM/6P5PkvCTX9G4rycFJLkpyWdJ8p06SRyb5dpJL21HT14zSvpAkSZqwuj6r+kdVdXj7+uFobTzJysBLgcEbcDYCjqyqzYBbgVcvxeqeCny2qjYBbgfe2DPvlqraEvgc8K4Rll+X5uuGdgY+2tb3oramrYCZwKwk2wMvAW6qqqdX1ebAd5eiTkmSpEmpX09/WSXJAmAA+A3wxbb92qpa0E7PZ+nu3L6hqs5tp0/gge+chAdOgy9und+sqvur6ipgnbbtRe3rEuBiYGOaIHk58MIkH0vynKq6bejKkhyQZCDJwEIWLsXHkCRJmpi6PjlmtP39GsdBSQDu6WlaxNLduV2LeT+43kWM/Jl7t52enx+pqs8P7ZxkS2An4INJflBV73/QxqvmAnMBpmf60NokSZImnan0vOknJNmmnd4L+OkorPNM4HVJVgVIsl6SxyaZDiysqhOATwBbjsK2JEmSJrR+jTiOhV8Ab0pyDHAVzfWMy6WqzkqyCXB+OyJ6J/Bampt5PpHkfuBe4A3Luy1JkqSJLlWT/yxqkhnA6e2NKhPO9EyvAzmw32VIkqRJbE7NGZftJJlfVbOHmzeVTlVLkiRpDE2JU9VVdR0wIUcbJUmSpgpHHCVJktTJlBhxnOimz5rOnIHxuS5BkiRprDjiKEmSpE4MjpIkSerE4ChJkqRODI6SJEnqxOAoSZKkTgyOkiRJ6sTgKEmSpE4MjpIkSerE4ChJkqRODI6SJEnqxOAoSZKkTgyOkiRJ6sTgKEmSpE4MjpIkSerE4ChJkqRODI6SJEnqZOV+F7BCmD8fkn5XIUmSJrOqflfgiKMkSZK6MThKkiSpE4OjJEmSOjE4SpIkqZMpHxyT3NnvGiRJkqaCKR8cJUmSNDpWiOCYZNUkP0hycZLLk+zSts9IcnWSE5P8PMlpSR7RzntfkouSXJFkbtJ8n06Ss5N8LMnPkvwyyXP6+dkkSZLGywoRHIG7gV2rakvgecCnBoMg8FTgs1W1CXA78Ma2/YiqemZVbQ6sAuzcs76Vq2or4O3AnPH4AJIkSf22ogTHAB9OchnwfWA9YJ123g1VdW47fQLw7Hb6eUkuTHI58Hxgs571fb39OR+YMewGkwOSDCQZuHn0PockSVLfrChPjtkbWBuYVVX3JrkOmNbOG/o17JVkGvBZYHZV3ZDk0J7+APe0Pxcxwj6sqrnAXIDZSf+/6l2SJGk5rSgjjqsDf2xD4/OADXrmPSHJNu30XsBPeSAk3pJkVWC38StVkiRpYprSwTHJyjSjgycCs9vTzvsAV/d0+wXwpiQ/Bx4NfK6qbgWOBq4AzgQuGs+6JUmSJqLUBHhg9lhJ8nTg6PZGluHmzwBOb2+AGTOzkxoYyw1IkqSpb5wyW5L5VTV7uHlTdsQxyUHAycAh/a5FkiRpKpjSI44ThSOOkiRpuTniKEmSpMliRfk6nv6aNQsGHHOUJEmTmyOOkiRJ6sTgKEmSpE4MjpIkSerE4ChJkqRODI6SJEnqxOAoSZKkTgyOkiRJ6sTgKEmSpE4MjpIkSerE4ChJkqRODI6SJEnqxOAoSZKkTgyOkiRJ6sTgKEmSpE4MjpIkSerE4ChJkqROUlX9rmHKy/QUB/a7CkmSNJnVnPHJbEnmV9Xs4eY54ihJkqRODI6SJEnqxOAoSZKkTgyOkiRJ6mRCBcckdy5l/x2SnD5W9QzZ1vuT7Dge25IkSZqIVu53AZNFVb2v3zVIkiT104QacRzUjiSeneS0JFcnOTFJ2nkvadsuBl7Vs8xjknwzyWVJLkjytLb90CTHtOu7Jslbe5Z5bZKfJVmQ5PNJVmpfxya5IsnlSd7R9j02yW7t9PuSXNT2mTtYmyRJ0lQ2IYNj6xnA24FNgScB2yWZBhwNvByYBTyup/9hwCVV9TTgP4Hje+ZtDLwY2AqYk+ShSTYBXgNsV1UzgUXA3sBMYL2q2ryqtgC+NExtR1TVM6tqc2AVYOdR+cSSJEkT2EQOjj+rqhur6n5gATCDJgBeW1X/V803l5/Q0//ZwJcBquqHwJpJHtXO+3ZV3VNVtwB/BNYBXkATPi9KsqB9/yTgGuBJSQ5P8hLg9mFqe16SC5NcDjwf2GxohyQHJBlIMsDC5doPkiRJE8JEvsbxnp7pRSxfrcOtK8BxVfWeoZ2TPJ1mhPIgYHfgdT3zpgGfBWZX1Q1JDgWmDV1HVc0F5kL75BhJkqRJbiKPOA7namBGkie37/fsmfcTmlPNJNkBuKWqhhstHPQDYLckj22XeUySDZKsBTykqr4GHAJsOWS5wZB4S5JVgd2W4/NIkiRNGhN5xPEfVNXdSQ4Avp1kIU1YXK2dfShwTJLLgIXAvktY11VJDgHOSvIQ4F7gTcBfgS+1bQDvGbLcrUmOBq4Afg9cNCofTpIkaYJLc6mgxlKmpziw31VIkqTJrOaMT2ZLMr+qZg83b7KdqpYkSVKfGBwlSZLUicFRkiRJnUyqm2Mmq1nTZzEwZ6DfZUiSJC0XRxwlSZLUicFRkiRJnRgcJUmS1InBUZIkSZ0YHCVJktSJwVGSJEmdGBwlSZLUicFRkiRJnRgcJUmS1InBUZIkSZ0YHCVJktSJwVGSJEmdGBwlSZLUicFRkiRJnRgcJUmS1InBUZIkSZ2s3O8CVgTz50PS7yokSdJkVtXvChxxlCRJUkcGR0mSJHVicJQkSVInBkdJkiR1ssIExyR3LmX/HZKc3k6/Ism7x6YySZKkycG7qjuoqnnAvH7XIUmS1E8rzIjjoHYk8ewkpyW5OsmJSfNlOUle0rZdDLyqZ5n9khzRTr88yYVJLkny/STr9OmjSJIkjasVLji2ngG8HdgUeBKwXZJpwNHAy4FZwONGWPanwNZV9QzgFODfx7xaSZKkCWBFPVX9s6q6ESDJAmAGcCdwbVX9X9t+AnDAMMs+HvhKknWBhwHXDreBJAc8sPwTRrV4SZKkflhRRxzv6ZlexNIF6MOBI6pqC+BAYNpwnapqblXNrqrZsPayVypJkjRBrKjBcThXAzOSPLl9v+cI/VYHfttO7zvmVUmSJE0QBsdWVd1Nc2r52+3NMX8coeuhwFeTzAduGafyJEmS+i41EZ6YPcUlswsG+l2GJEmaxMYrsiWZ31xq948ccZQkSVInBkdJkiR1YnCUJElSJyvq9ziOq1mzYMBLHCVJ0iTniKMkSZI6MThKkiSpE4OjJEmSOjE4SpIkqRODoyRJkjoxOEqSJKkTg6MkSZI6MThKkiSpk9R4PTF7BZbkDuAX/a5DS7QWcEu/i1AnHqvJweM0OXicJo/xOlYbVNXaw83wyTHj4xdVNbvfRWjxkgx4nCYHj9Xk4HGaHDxOk8dEOFaeqpYkSVInBkdJkiR1YnAcH3P7XYA68ThNHh6rycHjNDl4nCaPvh8rb46RJElSJ444SpIkqROD4yhK8pIkv0jyqyTvHmb+w5N8pZ1/YZIZfShzhdfhOL0zyVVJLkvygyQb9KPOFd2SjlNPv1cnqSTeFdonXY5Vkt3bf1dXJjlpvGtUp//2PSHJj5Jc0v73b6d+1LmiS3JMkj8muWKE+UnymfY4XpZky/Gsz+A4SpKsBBwJvBTYFNgzyaZDuu0P/KWqNgT+G/jY+FapjsfpEmB2VT0NOA34+PhWqY7HiSSrAW8DLhzfCjWoy7FKshHwHmC7qtoMePt417mi6/hv6hDg1Kp6BrAH8NnxrVKtY4GXLGb+S4GN2tcBwOfGoaa/MziOnq2AX1XVNVX1N+AUYJchfXYBjmunTwNekCTjWKM6HKeq+lFVLWzfXgA8fpxrVLd/TwAfoPkfsLvHszg9SJdj9XrgyKr6C0BV/XGca1S341TAo9rp1YGbxrE+tarqx8CfF9NlF+D4alwArJFk3fGpzuA4mtYDbuh5f2PbNmyfqroPuA1Yc1yq06Aux6nX/sB3xrQiDWeJx6k9PbN+VX17PAvTP+jyb+opwFOSnJvkgiSLG03R2OhynA4FXpvkRuAM4C3jU5qW0tL+HRtVPjlGGkGS1wKzgef2uxY9WJKHAP8F7NfnUtTNyjSn1XagGcH/cZItqurWfhalf7AncGxVfSrJNsCXk2xeVff3uzBNHI44jp7fAuv3vH982zZsnyQr05wK+NO4VKdBXY4TSXYE3gu8oqruGafa9IAlHafVgM2Bs5NcB2wNzPMGmb7o8m/qRmBeVd1bVdcCv6QJkho/XY7T/sCpAFV1PjCN5tnImlg6/R0bKwbH0XMRsFGSJyZ5GM2FxfOG9JkH7NtO7wb8sPwizfG2xOOU5BnA52lCo9di9cdij1NV3VZVa1XVjKqaQXMt6iuqaqA/5a7Quvy375s0o40kWYvm1PU141ijuh2n3wAvAEiyCU1wvHlcq1QX84B92rurtwZuq6rfjdfGPVU9SqrqviRvBs4EVgKOqaork7wfGKiqecAXaYb+f0Vz4ese/at4xdTxOH0CWBX4anvv0m+q6hV9K3oF1PE4aQLoeKzOBF6U5CpgEXBwVXm2ZRx1PE7/Bhyd5B00N8rs5+DG+EtyMs3/aK3VXm86B3goQFUdRXP96U7Ar4CFwL+Ma33+TkiSJKkLT1VLkiSpE4OjJEmSOjE4SpIkqRODoyRJkjoxOEqSJKkTg6Mk9UmSSnJCz/uVk9yc5PSlXM8OS7NMkv2STF+abUgSGBwlqZ/uAjZPskr7/oUs5RMg2qdQLa39AIOjpKVmcJSk/joDeFk7vSdw8uCMJFslOT/JJUnOS/LUtn2/JPOS/BD4Qe/Kkjyz7f/kJLOSnJNkfpIzk6ybZDeaZ7CfmGRBT2iVpCUyOEpSf50C7JFkGvA04MKeeVcDz6mqZwDvAz7cM29LYLeqeu5gQ5JtgaOAXWgeH3d422cWcAzwoao6DRgA9q6qmVX117H7aJKmGh85KEl9VFWXJZlBM9p4xpDZqwPHJdmI5hFwD+2Z972q+nPP+02AucCLquqmJJsDmwPfax+duRIwbs+zlTQ1GRwlqf/mAZ+keT7tmj3tHwB+VFW7tuHy7J55dw1Zx++AacAzgJuAAFdW1TZjU7KkFZHBUZL67xjg1qq6PMkOPe2r88DNMvstYR23AvvTjDDeBZwHrJ1km6o6P8lDgadU1ZXAHcBqo1e+pBWF1zhKUp9V1Y1V9ZlhZn0c+EiSS+jwP/pV9QdgZ+BImpHH3YCPJbkUWABs23Y9FjjKm2MkLa1UVb9rkCRJ0iTgiKMkSZI6MThKkiSpE4OjJEmSOjE4SpIkqRODoyRJkjoxOEqSJKkTg6MkSZI6MThKkiSpk/8PDS59yYhIk80AAAAASUVORK5CYII="/>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0" name="Rounded Rectangle 19"/>
          <p:cNvSpPr/>
          <p:nvPr/>
        </p:nvSpPr>
        <p:spPr>
          <a:xfrm>
            <a:off x="155575" y="76875"/>
            <a:ext cx="2376264" cy="36004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Insights:</a:t>
            </a:r>
            <a:endParaRPr lang="en-IN" dirty="0"/>
          </a:p>
        </p:txBody>
      </p:sp>
      <p:sp>
        <p:nvSpPr>
          <p:cNvPr id="15" name="Rectangle 14"/>
          <p:cNvSpPr/>
          <p:nvPr/>
        </p:nvSpPr>
        <p:spPr>
          <a:xfrm>
            <a:off x="44512" y="4826675"/>
            <a:ext cx="9040140" cy="923330"/>
          </a:xfrm>
          <a:prstGeom prst="rect">
            <a:avLst/>
          </a:prstGeom>
        </p:spPr>
        <p:txBody>
          <a:bodyPr wrap="square">
            <a:spAutoFit/>
          </a:bodyPr>
          <a:lstStyle/>
          <a:p>
            <a:endParaRPr lang="en-IN" dirty="0"/>
          </a:p>
          <a:p>
            <a:r>
              <a:rPr lang="en-IN" dirty="0"/>
              <a:t/>
            </a:r>
            <a:br>
              <a:rPr lang="en-IN" dirty="0"/>
            </a:br>
            <a:endParaRPr lang="en-IN"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3707" y="686999"/>
            <a:ext cx="6846627" cy="3667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35712" y="4573023"/>
            <a:ext cx="9040139" cy="1323439"/>
          </a:xfrm>
          <a:prstGeom prst="rect">
            <a:avLst/>
          </a:prstGeom>
        </p:spPr>
        <p:txBody>
          <a:bodyPr wrap="square">
            <a:spAutoFit/>
          </a:bodyPr>
          <a:lstStyle/>
          <a:p>
            <a:r>
              <a:rPr lang="en-IN" sz="2000" dirty="0" err="1" smtClean="0">
                <a:latin typeface="Arial Narrow" pitchFamily="34" charset="0"/>
              </a:rPr>
              <a:t>Flipkart</a:t>
            </a:r>
            <a:r>
              <a:rPr lang="en-IN" sz="2000" dirty="0" smtClean="0">
                <a:latin typeface="Arial Narrow" pitchFamily="34" charset="0"/>
              </a:rPr>
              <a:t>, </a:t>
            </a:r>
            <a:r>
              <a:rPr lang="en-IN" sz="2000" dirty="0" err="1" smtClean="0">
                <a:latin typeface="Arial Narrow" pitchFamily="34" charset="0"/>
              </a:rPr>
              <a:t>Viveks</a:t>
            </a:r>
            <a:r>
              <a:rPr lang="en-IN" sz="2000" dirty="0" smtClean="0">
                <a:latin typeface="Arial Narrow" pitchFamily="34" charset="0"/>
              </a:rPr>
              <a:t>, </a:t>
            </a:r>
            <a:r>
              <a:rPr lang="en-IN" sz="2000" dirty="0" err="1" smtClean="0">
                <a:latin typeface="Arial Narrow" pitchFamily="34" charset="0"/>
              </a:rPr>
              <a:t>Ezone</a:t>
            </a:r>
            <a:r>
              <a:rPr lang="en-IN" sz="2000" dirty="0" smtClean="0">
                <a:latin typeface="Arial Narrow" pitchFamily="34" charset="0"/>
              </a:rPr>
              <a:t>, </a:t>
            </a:r>
            <a:r>
              <a:rPr lang="en-IN" sz="2000" dirty="0" err="1" smtClean="0">
                <a:latin typeface="Arial Narrow" pitchFamily="34" charset="0"/>
              </a:rPr>
              <a:t>Croma</a:t>
            </a:r>
            <a:r>
              <a:rPr lang="en-IN" sz="2000" dirty="0" smtClean="0">
                <a:latin typeface="Arial Narrow" pitchFamily="34" charset="0"/>
              </a:rPr>
              <a:t>, and Amazon are the top </a:t>
            </a:r>
            <a:r>
              <a:rPr lang="en-IN" sz="2000" dirty="0">
                <a:latin typeface="Arial Narrow" pitchFamily="34" charset="0"/>
              </a:rPr>
              <a:t>5 customers </a:t>
            </a:r>
            <a:r>
              <a:rPr lang="en-IN" sz="2000" dirty="0" smtClean="0">
                <a:latin typeface="Arial Narrow" pitchFamily="34" charset="0"/>
              </a:rPr>
              <a:t>that received </a:t>
            </a:r>
            <a:r>
              <a:rPr lang="en-IN" sz="2000" dirty="0">
                <a:latin typeface="Arial Narrow" pitchFamily="34" charset="0"/>
              </a:rPr>
              <a:t>the highest average pre-invoice discount percentage in the Indian market for the fiscal year 2021. </a:t>
            </a:r>
          </a:p>
          <a:p>
            <a:r>
              <a:rPr lang="en-IN" sz="2000" dirty="0" smtClean="0">
                <a:latin typeface="Arial Narrow" pitchFamily="34" charset="0"/>
              </a:rPr>
              <a:t>This </a:t>
            </a:r>
            <a:r>
              <a:rPr lang="en-IN" sz="2000" dirty="0">
                <a:latin typeface="Arial Narrow" pitchFamily="34" charset="0"/>
              </a:rPr>
              <a:t>could indicate that these customers are important to the company and that providing them with discounts may have a positive impact on the company's revenue</a:t>
            </a:r>
            <a:r>
              <a:rPr lang="en-IN" dirty="0">
                <a:latin typeface="Arial Narrow" pitchFamily="34" charset="0"/>
              </a:rPr>
              <a:t>. </a:t>
            </a:r>
          </a:p>
        </p:txBody>
      </p:sp>
    </p:spTree>
    <p:extLst>
      <p:ext uri="{BB962C8B-B14F-4D97-AF65-F5344CB8AC3E}">
        <p14:creationId xmlns:p14="http://schemas.microsoft.com/office/powerpoint/2010/main" val="23088318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3158" y="2420888"/>
            <a:ext cx="7992888" cy="646331"/>
          </a:xfrm>
          <a:prstGeom prst="rect">
            <a:avLst/>
          </a:prstGeom>
        </p:spPr>
        <p:txBody>
          <a:bodyPr wrap="square">
            <a:spAutoFit/>
          </a:bodyPr>
          <a:lstStyle/>
          <a:p>
            <a:endParaRPr lang="en-IN" sz="3600" dirty="0"/>
          </a:p>
        </p:txBody>
      </p:sp>
      <p:sp>
        <p:nvSpPr>
          <p:cNvPr id="3" name="Flowchart: Terminator 2"/>
          <p:cNvSpPr/>
          <p:nvPr/>
        </p:nvSpPr>
        <p:spPr>
          <a:xfrm>
            <a:off x="485144" y="542464"/>
            <a:ext cx="3024336" cy="403136"/>
          </a:xfrm>
          <a:prstGeom prst="flowChartTerminator">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latin typeface="Arial Rounded MT Bold" pitchFamily="34" charset="0"/>
              </a:rPr>
              <a:t>Question </a:t>
            </a:r>
            <a:r>
              <a:rPr lang="en-IN" sz="1400" dirty="0">
                <a:latin typeface="Arial Rounded MT Bold" pitchFamily="34" charset="0"/>
              </a:rPr>
              <a:t>7</a:t>
            </a:r>
            <a:r>
              <a:rPr lang="en-IN" sz="1400" dirty="0" smtClean="0">
                <a:latin typeface="Arial Rounded MT Bold" pitchFamily="34" charset="0"/>
              </a:rPr>
              <a:t>.</a:t>
            </a:r>
            <a:endParaRPr lang="en-IN" sz="1400" dirty="0">
              <a:latin typeface="Arial Rounded MT Bold" pitchFamily="34" charset="0"/>
            </a:endParaRPr>
          </a:p>
        </p:txBody>
      </p:sp>
      <p:sp>
        <p:nvSpPr>
          <p:cNvPr id="4" name="Rectangle 3"/>
          <p:cNvSpPr/>
          <p:nvPr/>
        </p:nvSpPr>
        <p:spPr>
          <a:xfrm>
            <a:off x="462490" y="49734"/>
            <a:ext cx="7920880" cy="360040"/>
          </a:xfrm>
          <a:prstGeom prst="rect">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latin typeface="Tw Cen MT Condensed" pitchFamily="34" charset="0"/>
              </a:rPr>
              <a:t>Monthly Gross Sales Analysis for Customer '</a:t>
            </a:r>
            <a:r>
              <a:rPr lang="en-IN" sz="2800" dirty="0" err="1">
                <a:latin typeface="Tw Cen MT Condensed" pitchFamily="34" charset="0"/>
              </a:rPr>
              <a:t>Atliq</a:t>
            </a:r>
            <a:r>
              <a:rPr lang="en-IN" sz="2800" dirty="0">
                <a:latin typeface="Tw Cen MT Condensed" pitchFamily="34" charset="0"/>
              </a:rPr>
              <a:t> Exclusive</a:t>
            </a:r>
            <a:r>
              <a:rPr lang="en-IN" sz="2800" dirty="0"/>
              <a:t>'</a:t>
            </a:r>
            <a:endParaRPr lang="en-IN" sz="2800" dirty="0">
              <a:latin typeface="Tw Cen MT Condensed" pitchFamily="34" charset="0"/>
            </a:endParaRPr>
          </a:p>
        </p:txBody>
      </p:sp>
      <p:sp>
        <p:nvSpPr>
          <p:cNvPr id="5" name="Rectangle 4"/>
          <p:cNvSpPr/>
          <p:nvPr/>
        </p:nvSpPr>
        <p:spPr>
          <a:xfrm>
            <a:off x="431032" y="1052736"/>
            <a:ext cx="8712968" cy="1569660"/>
          </a:xfrm>
          <a:prstGeom prst="rect">
            <a:avLst/>
          </a:prstGeom>
        </p:spPr>
        <p:txBody>
          <a:bodyPr wrap="square">
            <a:spAutoFit/>
          </a:bodyPr>
          <a:lstStyle/>
          <a:p>
            <a:r>
              <a:rPr lang="en-IN" sz="1600" i="1" dirty="0"/>
              <a:t>Get the complete report of the Gross sales amount for the customer “</a:t>
            </a:r>
            <a:r>
              <a:rPr lang="en-IN" sz="1600" i="1" dirty="0" err="1"/>
              <a:t>Atliq</a:t>
            </a:r>
            <a:r>
              <a:rPr lang="en-IN" sz="1600" i="1" dirty="0"/>
              <a:t> Exclusive” for each month. This analysis helps to get an idea of low and high-performing months and take strategic decisions. The final report contains these columns: </a:t>
            </a:r>
            <a:endParaRPr lang="en-IN" sz="1600" i="1" dirty="0" smtClean="0"/>
          </a:p>
          <a:p>
            <a:pPr marL="457200" indent="-457200">
              <a:buAutoNum type="alphaLcParenR"/>
            </a:pPr>
            <a:r>
              <a:rPr lang="en-IN" sz="1600" i="1" dirty="0" smtClean="0"/>
              <a:t>Month </a:t>
            </a:r>
          </a:p>
          <a:p>
            <a:pPr marL="457200" indent="-457200">
              <a:buAutoNum type="alphaLcParenR"/>
            </a:pPr>
            <a:r>
              <a:rPr lang="en-IN" sz="1600" i="1" dirty="0" smtClean="0"/>
              <a:t>Year </a:t>
            </a:r>
          </a:p>
          <a:p>
            <a:pPr marL="457200" indent="-457200">
              <a:buAutoNum type="alphaLcParenR"/>
            </a:pPr>
            <a:r>
              <a:rPr lang="en-IN" sz="1600" i="1" dirty="0" smtClean="0"/>
              <a:t>Gross </a:t>
            </a:r>
            <a:r>
              <a:rPr lang="en-IN" sz="1600" i="1" dirty="0"/>
              <a:t>sales Amount</a:t>
            </a:r>
          </a:p>
        </p:txBody>
      </p:sp>
      <p:sp>
        <p:nvSpPr>
          <p:cNvPr id="7" name="Rounded Rectangle 6"/>
          <p:cNvSpPr/>
          <p:nvPr/>
        </p:nvSpPr>
        <p:spPr>
          <a:xfrm>
            <a:off x="419370" y="2785984"/>
            <a:ext cx="2280422" cy="2812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output</a:t>
            </a:r>
            <a:endParaRPr lang="en-IN" dirty="0"/>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2923571"/>
            <a:ext cx="2232248" cy="3934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46542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2" descr="data:image/png;base64,iVBORw0KGgoAAAANSUhEUgAAAo4AAAFNCAYAAACOmu5nAAAAOXRFWHRTb2Z0d2FyZQBNYXRwbG90bGliIHZlcnNpb24zLjUuMSwgaHR0cHM6Ly9tYXRwbG90bGliLm9yZy/YYfK9AAAACXBIWXMAAAsTAAALEwEAmpwYAAAtGElEQVR4nO3deZglVX3/8fdHUAcEQQWRQWREjaigyIxEFhGVuAVFlCiLAtEILnGNJDHxJ2DUaDSLiopgEBEEEZcgouKGC5v0wLAjURZRXABFNiEs398fdVoubfd0zdLdt3ver+e5z9Q9darqW6erb3/nnFO3UlVIkiRJk7nPTAcgSZKk2cHEUZIkSb2YOEqSJKkXE0dJkiT1YuIoSZKkXkwcJUmS1IuJo6RxJVmQpJKsPtOxzFVJdk1ydZKbkzx5JexvxyQ/H3h/UZIdV3S/K8PKup6SfC3JPisrroH93pxk05W9X2muMXGUZrkkVyb5vyTrjSk/t/2hXjDN8UyaICQ5KMkd7Y/1DUlOT7LNdMY5JD4I/G1VrVVV545XIZ3Lk1w8zrpK8uiJdl5VT6iqU5cnsLbvW9rPaPT198uzr5Wpqp5XVZ+egv2uVVWXL+/2SdZqbfS1cdZdmeQPbf2vkxyZZK2B9fu29n7ZONv+WZLPJ7kuye+TnJ/krUlWW95YpRVh4ijNDVcAe4y+SbIFsOby7myaehk/V1VrAesDPwS+mCTjxDKX/0BuAlw0SZ0dgIcCmyZ5ytSHdC9PagnV6Ovfpvn4s8lLgNuBv0jysHHWv6Bd71sBi4B3DKzbB/gtsPfgBkkeBZwFXA1sUVXrAH/Vtl97pZ+B1IOJozQ3fIZ7/9HZBzhqsEKSv2y9kDe24dGDBtaN9hK+KsnPgO+MPUCSl7Sek82T3CfJPyb5aZLrkxyf5MGt6vfbvze0Hpal9iRW1R3Ap4GHAQ9pvTEfT3JykluAZySZn+QLSa5NckWSNw7EtXWSkXZev07yHwPrntp6M29Ict7gsG2SU5P8S5LTktyU5JTBXtsk2w9se3WSfVv5/ZN8MMnP2vEOTbLGeOfW2ukdSa5K8pskRyVZp+3jZmA14LwkP11KE+0D/A9wclse3fdoO5/X2nm83qork+zUltdobfu7JBcnOSADw9rLov1s/n3g/XFJjhg4zr+3c/59kh+O1z6DsbX3ByU5ui3PS3J0u7ZuSHJ2kg3aulOT/E1rwxuSbD6wj/XT9ew9tL3fOcmS3NOr/cSlnNMfe29bO300yVfbtXFWS+KWZh/gUOB84OUTVaqqXwBfAzZvx9oEeDqwH/CcMUnnwcDpVfXWqvpl2/7HVbVnVd0wSTzSlDBxlOaGM4EHJnlcuh663YGjx9S5hS65XBf4S+C1SV40ps7TgccBzxksTPLXwPuBnarqQuANwIta/fnA74CPtuo7tH/Xbb1UZywt8CT3B/YFrq6q61rxnsB76HpVTge+ApwHbAQ8C3hzktEYPwR8qKoeCDwKOL7tdyPgq8C7gQcDbwO+kGT9gcPvCfw1XY/e/Vqd0T/mXwM+QtcjuiWwpG3zPuDPWtmjW0zvnOD09m2vZwCbAmsBh1TV7a33CbpevXGTkiRrArsBx7TX7knuB1BVOwxsv1ZVfW6CGEYdSNc+j6L7+a7IPMFXAq9I8swkewFbA29q6z4ILAS2pWv3vwfuXsb97wOsA2wMPAR4DfCHwQpVdTvwRQZ62oGXAt+rqt+kmzN6BLB/28cngBPb9dbH7nSJ24OAn9Bdj+Nq18uO3PNz2nspdTcGng+MTk3YGxipqi8AlwB7DVTfCTihZ7zStDBxlOaO0V7Hv6D7A/SLwZVVdWpVXVBVd1fV+cCxdInfoIOq6paqGvwj/WbgAGDHqvpJK3sN8M9V9fP2B/wgYLcs2xD3S5PcQDcMtxDYdWDd/1TVaVV1N7AFsH5Vvauq/q/NQzuc7g87wB3Ao5OsV1U3V9WZrfzlwMlVdXI7528CI3R/tEd9qqoua+d7PF0yCF1C+a2qOraq7qiq66tqSZLQ9Qy9pap+W1U3Ae8diGWsvYD/qKrLq+pm4O10yV/fdnox3fDnKXRJ8H3pkv7l8VLgPS3uq4EP99jmnNZbN/p6DkBV/Qp4LV1P8YeAvavqpiT3oUsq31RVv6iqu6rq9HaNLIs76JK9R7d9LK6qG8ep91nu3fZ7tjLofk6fqKqz2j4+TdeWT+0Zw5eq6kdVdSddMrjlUuq+Aji/qi4GjgOekD+92enL7Xr/IfA9uusGut/Z0Zg/y72TzocAv+wZrzQtTBylueMzdH8492XMMDVAkj9P8t10w72/p0v+1htT7epx9nsA8NGqGhzW3AT40mhCQZeo3gVssAzxHl9V61bVQ6vqmVW1eII4NgHmDyYwwD8NHOtVdD2Al7YhzZ0HtvurMdttD2w4sO9fDSzfStcjCF1P13jDx+vTzR1dPLDPr7fy8cwHrhp4fxWwOv3baR+6drqzqm4DvsDy9xTO597tetVEFQds1X5Go69vDKz7Ct1Q+4+r6oetbD1gHuO33bL4DPAN4Lgk1yT5tyT3Hafed4E127W9gC65+1Jbtwnwd2N+/hvTtUMfE10b49mbLrkcHYr+Hn/6c3pRa8NNqup1VfWHJNsBj6RLNqFLHLdIsmV7fz33vl6lGWfiKM0RVXUV3U0yz6cbwhvrs8CJwMZtkv2hwNibUWqc7Z4NvCPJSwbKrgaeNyapmNf+aI63j2U1uI+rgSvGHGvtqno+QFX9b1XtQTfc/H7ghCQPaNt9Zsx2D6iq9/U4/tV0Q7pjXUc3ZPqEgX2uMzDsPNY1dAnMqEcAdwK/niyAJA8Hngm8PMmvkvyKbtj6+RlzB31Pv6RLnAZjWRHvofsPw4ZJRoeLrwNuY/y2G+sW7n0D1x/n9rVe3oOr6vF0Q947M87wb1XdRddTvEd7ndR6gaH7Gb5nzM9/zao6dpnOchJJtgUeA7x94Of058CePXqW96H7HVzStjtroBzgW3Q33UhDw8RRmlteBTyzqm4ZZ93awG+r6rYkW9P1TvZxEfBc4KNJXtjKDgXe0+Z2jd6UsEtbdy3dnLaV9Z14PwJuSvIP7caL1dLdoPOUduyXJ1m/DWvf0La5m26O5wuSPKdtMy/d9xw+vMcxjwF2SvLSJKsneUiSLdsxDgf+c+AGjI0G5luOdSzwliSPTPf1K++lu5v8zh4xvAK4DHgsXU/alnQ9qz/nnnl9v6Z/Ox9Pl9w8qLXBG3pu9yeS7EA3N3RvuiTnI0k2au1zBPAf6W5oWi3JNhPMK1xCN2x/3ySL6JLi0f0/I8kWbb7ujXRD1xPNk/ws8DK6aQGfHSg/HHhN641Mkgeku0FsZd+NvA/wTeDx3PNz2hxYA3jeRBslmUc3fWC/ge22pPu5jCadBwLbJvnA6E0zSR6d7sahdVfyeUi9mDhKc0hV/bSqRiZY/TrgXUluoruZ4/hl2O95dL0+hyd5Ht28thOBU9r+zqTrZaGqbqXrjTqtDRH2nVM20bHvasfekq5H9Trgk3Q3T0CX1F6U7i7lDwG7V9Uf2jy+XeiGta+l64E6gB6fe1X1M7qe27+j+5qUJcCT2up/oLtZ4swkN9L1Cj12gl0dQTfs+v0W+230T9j2AT5WVb8afNEl7aM9UgcBn27t/NJJ9ncw3fD0FXRzJj/TI4bzcu/vcfyvJA+kmwrxt20e4w+A/wY+1eaAvg24ADibru3ez/ht/v/oeiZ/12IbTPoeRndTyI10vZrfmyjeqjqLrvdyPt0NTaPlI8CrgUPaMX5CN41jpRlI/j4y5ud0RYt3adMKXkTXe33UmJ/vEXTTGZ5bVT8FtgEW0F3jv6ebrjAC3DTuXqUplqqVMaokSZpN0n010dFV1acHVpIAexwlSZLUk4mjJEmSenGoWpIkSb3Y4yhJkqReTBwlSZLUy7I8HkzLab311qsFCxbMdBiSJEmTWrx48XVVNe4TsUwcp8GCBQsYGZnoq/UkSZKGR5IJH0nqULUkSZJ6MXGUJElSLyaOkiRJ6sXEUZIkSb2YOEqSJKkXE0dJkiT14tfxTIPFiyGZ6SgkDTOf/ippNrDHUZIkSb2YOEqSJKkXE0dJkiT1YuIoSZKkXqY8cUxyV5IlSc5Lck6SbafgGDsmOWkZtzk1yaLlONaRSXZb1u0kSZJmu+m4q/oPVbUlQJLnAP8KPH0ajitJkqSVaLqHqh8I/A4gyVpJvt16IS9IsksrX5DkkiSHJ7koySlJ1mjrnpLk/NaD+YEkF449QJKtk5yR5Nwkpyd5bCtfI8lxbd9fAtYY2ObZbZtzknw+yVqt/H1JLm7H/ODAYXZo+77c3kdJkrSqmI4exzWSLAHmARsCz2zltwG7VtWNSdYDzkxyYlv3GGCPqnp1kuOBlwBHA58CXl1VZyR53wTHuxR4WlXdmWQn4L1t+9cCt1bV45I8ETgHoB37HcBOVXVLkn8A3prko8CuwGZVVUnWHTjGhsD2wGbAicAJK9RCkiRJs8B0D1VvAxyVZHMgwHuT7ADcDWwEbNC2uaKqlrTlxcCClritXVVntPLPAjuPc7x1gE8neQxQwH1b+Q7AhwGq6vwk57fypwKPB05L9y3d9wPOAH5Pl9z+d5s/OTiH8stVdTdwcZINGEeS/YD9unePmLh1JEmSZolpfXJM6ylcD1gfeH77d2FV3ZHkSrpeSYDbBza7i4Fh5R7+BfhuVe2aZAFw6iT1A3yzqvb4kxXJ1sCzgN2Av+We3tLB+MZ9JkxVHQYc1u1nkc+EkCRJs960znFMshmwGnA9Xc/gb1rS+Axgk6VtW1U3ADcl+fNWtPsEVdcBftGW9x0o/z6wZ4tjc+CJrfxMYLskj27rHpDkz9o8x3Wq6mTgLcCT+p6nJEnSXDSdcxyh653bp6ruSnIM8JUkFwAjdHMTJ/Mq4PAkdwPfoxtOHuvf6Iaq3wF8daD848CnklwCXEI3BE5VXZtkX+DYJPdvdd8B3AT8T5J5Le639j1hSZKkuShVs2cUNclaVXVzW/5HYMOqetMMhzWpbqh6ZKbDkDTEZtFHsaQ5Lsniqhr3u66ndY7jSvCXSd5OF/dV3HsoWpIkSVNoViWOVfU54HMzHYckSdKqyGdVS5IkqZdZ1eM4Wy1cCCNOcZQkSbOcPY6SJEnqxcRRkiRJvZg4SpIkqRcTR0mSJPVi4ihJkqReTBwlSZLUi4mjJEmSejFxlCRJUi8mjpIkSerFxFGSJEm9mDhKkiSpFxNHSZIk9WLiKEmSpF5MHCVJktSLiaMkSZJ6MXGUJElSL6vPdACrgmuuuYaDDz54psOQNMQOPPDAmQ5BkiZlj6MkSZJ6MXGUJElSLyaOkiRJ6sXEUZIkSb1MWeKYpJL8+8D7tyU5aKqOtyySXJlkvZW0r5tXxn4kSZKG3VT2ON4OvHhlJWiSJEmaWVOZON4JHAa8ZeyKJOsn+UKSs9tru1Z+QZJ107k+yd6t/Kgkf5Hkk0mWtNe1SQ5s6w9o+zk/ycEDx/lyksVJLkqy33hBTlQnyc1J3pPkvCRnJtmglT8yyRkt1nevzAaTJEkaZlM9x/GjwF5J1hlT/iHgP6vqKcBLgE+28tOA7YAnAJcDT2vl2wCnV9XfVNWWwC7AdcCRSZ4NPAbYGtgSWJhkh7bdK6tqIbAIeGOSh4wT40R1HgCcWVVPAr4PvHog9o9X1RbAL5e1QSRJkmarKU0cq+pG4CjgjWNW7QQckmQJcCLwwCRrAT8AdmivjwNbJNkI+F1V3QKQZB7weeANVXUV8Oz2Ohc4B9iMLpGELhE8DzgT2HigfNBEdf4POKktLwYWtOXtgGPb8mcmOvck+yUZSTJy6623TlRNkiRp1piOJ8f8F11C96mBsvsAT62q2wYrJvk+8HrgEcA/A7sCu9EllKMOBb5YVd8a3Qz416r6xJh97UiXoG5TVbcmORWYtwx17qiqast3ce+2KiZRVYfRDdUzf/78SetLkiQNuyn/Op6q+i1wPPCqgeJTgDeMvkmyZat7NbAe8Jiquhz4IfA2uqFikrweWLuq3jewr28Ar2w9liTZKMlDgXXoeipvTbIZ8NRxwutTZ6zTgN3b8l496kuSJM0J0/U9jv9OlxCOeiOwqN3McjHwmoF1ZwGXteUfABvRJZDQJZFbDNwg85qqOgX4LHBGkguAE4C1ga8Dqye5BHgf3VD0WH3qjPUm4PXtWBv1qC9JkjQn5J7RWE2V+fPn1/777z/TYUgaYgceeOBMhyBJACRZXFWLxlvnk2MkSZLUi4mjJEmSejFxlCRJUi/OcZwGixYtqpGRkZkOQ5IkaVLOcZQkSdIKM3GUJElSLyaOkiRJ6sXEUZIkSb2YOEqSJKkXE0dJkiT1YuIoSZKkXkwcJUmS1IuJoyRJknoxcZQkSVIvJo6SJEnqxcRRkiRJvZg4SpIkqRcTR0mSJPVi4ihJkqReTBwlSZLUy+ozHcAq4beL4bOZ6SgkDbM9a6YjkKRJ2eMoSZKkXkwcJUmS1IuJoyRJknoxcZQkSVIvQ584JnlRkkqy2Qps//jl2G7fJIe05dck2Xt5ji9JkjRXDH3iCOwB/LD9uzxeBIybOCbpdVd5VR1aVUct5/ElSZLmhKFOHJOsBWwPvArYvZXtmOSkgTqHJNm3Lb8vycVJzk/ywSTbAi8EPpBkSZJHJTk1yX8lGQHelOQFSc5Kcm6SbyXZYJw4Dkrytrb86iRnJzkvyReSrDnlDSFJkjQEhv17HHcBvl5VlyW5PsnCiSomeQiwK7BZVVWSdavqhiQnAidV1QmtHsD9qmpRe/8g4Kltm78B/h74u6XE9MWqOrxt+266pPYjK36qkiRJw22oexzphqePa8vHsfTh6t8DtwH/neTFwK1Lqfu5geWHA99IcgFwAPCESWLaPMkPWv29JqqfZL8kI0lGrr1pkj1KkiTNAkObOCZ5MPBM4JNJrqRL6l4K3MW9454HUFV3AlsDJwA7A19fyu5vGVj+CHBIVW0B7D+6v6U4EvjbVv/giepX1WFVtaiqFq2/9iR7lCRJmgWGNnEEdgM+U1WbVNWCqtoYuIIu5scnuX+SdYFnwR/nQ65TVScDbwGe1PZzE7C01G0d4BdteZ8eca0N/DLJfel6HCVJklYJw5w47gF8aUzZF+hukjkeuLD9e25btzZwUpLz6e7CfmsrPw44oN388qhxjnMQ8Pkki4HresT1/4CzgNOAS3ufjSRJ0iyXqprpGOa8RZumRt4901FIGmp7+lksaTgkWTx6E/FYw9zjKEmSpCFi4ihJkqReTBwlSZLUy7B/Afjc8OCFsOfITEchSZK0QuxxlCRJUi8mjpIkSerFxFGSJEm9mDhKkiSpFxNHSZIk9WLiKEmSpF5MHCVJktSLiaMkSZJ6MXGUJElSLyaOkiRJ6sXEUZIkSb2YOEqSJKkXE0dJkiT1YuIoSZKkXkwcJUmS1IuJoyRJknpZfaYDWDUsBjLTQUgaajXTAUjSpOxxlCRJUi8mjpIkSerFxFGSJEm9mDhKkiSplylNHJP8c5KLkpyfZEmSP1/O/eyYZNuB90cm2a3HdjcPLD8/yWVJNlmeGCRJklZ1U3ZXdZJtgJ2Brarq9iTrAfdbzt3tCNwMnL6csTwL+DDwnKq6qkf9AKmqu5fneJIkSXPRVPY4bghcV1W3A1TVdVV1DXSJXJJzk1yQ5Igk92/lV7YEkySLkpyaZAHwGuAtrdfyaW3/OyQ5PcnlS+t9TLIDcDiwc1X9tJW9NcmF7fXmVrYgyY+THAVcCGyc5IAkZ7ce04MH9vnlJItbb+p+K7PRJEmShtVUJo6n0CVflyX5WJKnAySZBxwJvKyqtqDr9XztRDupqiuBQ4H/rKotq+oHbdWGwPZ0vZrvm2Dz+wNfBl5UVZe24y8E/hr4c+CpwKuTPLnVfwzwsap6AvDY9n5rYEtgYUtCAV5ZVQuBRcAbkzykb6NIkiTNVlOWOFbVzcBCYD/gWuBzSfalS8iuqKrLWtVPAzuMu5Ol+3JV3V1VFwMbTFDnDrrh7VcNlG0PfKmqbmkxfhEY7cW8qqrObMvPbq9zgXOAzegSSeiSxfOAM4GNB8r/KMl+SUaSjFx77XKcnSRJ0pCZ0ifHVNVdwKnAqUkuAPahS8Qmcif3JLPzJtn97QPLEz2W5W7gpcC3k/xTVb13kn3eMmaf/1pVnxiskGRHYCdgm6q6Ncmp48VaVYcBhwEsWhQfCSFJkma9KetxTPLYJIM9cVsCVwE/BhYkeXQrfwXwvbZ8JV0vJcBLBra9CVh7eeKoqluBvwT2SvIq4AfAi5KsmeQBwK6tbKxvAK9MslY7n42SPBRYB/hdSxo3oxvuliRJmvOmco7jWsCnk1yc5Hzg8cBBVXUb3RzDz7deyLvp5jACHAx8KMkIcNfAvr4C7Drm5pjequq3wHOBdwAPp5tj+SPgLOCTVfUnvaBVdQrwWeCMFucJdMnr14HVk1xCN7fyzLHbSpIkzUWpmnwUNcl2VXXaZGUa36JFqZGRmY5C0nBzRouk4ZBkcVUtGm9d3x7Hj/QskyRJ0hy11Jtj2pd4bwusn+StA6seCKw2lYFJkiRpuEx2V/X96OYqrs69b065EZj0kX+SJEmaO5aaOFbV94DvJTmyz6P6NJGFgJMcJUnS7Nb3exzvn+QwYMHgNlX1zKkISpIkScOnb+L4ebqvzPkk9/6aHEmSJK0i+iaOd1bVx6c0EkmSJA21vl/H85Ukr0uyYZIHj76mNDJJkiQNlb49jvu0fw8YKCtg05UbjiRJkoZVr8Sxqh451YFIkiRpuPVKHJPsPV55VR21csORJEnSsOo7VP2UgeV5wLOAcwATR0mSpFVE36HqNwy+T7IucNxUBCRJkqTh1Peu6rFuAZz3KEmStArpO8fxK3R3UQOsBjwOOH6qgpIkSdLw6TvH8YMDy3cCV1XVz6cgHkmSJA2pXkPVVfU94FJgbeBBwP9NZVCSJEkaPr0SxyQvBX4E/BXwUuCsJLtNZWCSJEkaLn2Hqv8ZeEpV/QYgyfrAt4ATpiowSZIkDZe+d1XfZzRpbK5fhm0lSZI0B/Ttcfx6km8Ax7b3LwNOnpqQ5p5rFl/DwTl4psOQNMQOrANnOgRJmtRSE8ckjwY2qKoDkrwY2L6tOgM4ZqqDkyRJ0vCYrMfxv4C3A1TVF4EvAiTZoq17wRTGJkmSpCEy2TzFDarqgrGFrWzBlEQkSZKkoTRZ4rjuUtatsRLjkCRJ0pCbLHEcSfLqsYVJ/gZYvLwHTXJXkiVJLkzy+SRrJlmQ5MIJ6r8ryU5t+dQki9ryyUnWneRYVyZZb5zyFyb5x+U9B0mSpFXNZHMc3wx8Kcle3JMoLgLuB+y6Asf9Q1VtCZDkGOA1tPmT46mqd05Q/vzlDaCqTgROXN7tJUmSVjVL7XGsql9X1bbAwcCV7XVwVW1TVb9aSTH8AHh0W14tyeFJLkpySpI1AJIcOd6TakZ7E1tv5aVJjklySZITkqw5UPUNSc5JckGSzdq2+yY5ZGD/H05yepLLB4+V5IAkZyc5P+m+UyfJA5J8Ncl5rdf0ZSupLSRJkoZW32dVf7eqPtJe31lZB0+yOvA8YPQGnMcAH62qJwA3AC9Zht09FvhYVT0OuBF43cC666pqK+DjwNsm2H5Duq8b2hl4X4vv2S2mrYEtgYVJdgCeC1xTVU+qqs2Bry9DnJIkSbPSTD39ZY0kS4AR4GfAf7fyK6pqSVtezLLduX11VZ3Wlo/mnu+chHuGwZe2zy9X1d1VdTGwQSt7dnudC5wDbEaXSF4A/EWS9yd5WlX9fuzOkuyXZCTJyK3cugynIUmSNJz6PjlmZfvjHMdRSQBuHyi6i2W7c7uW8n50v3cx8TkPHjsD//5rVX1ibOUkWwHPB96d5NtV9a57HbzqMOAwgPmZPzY2SZKkWWcuPW/6EUm2act7Aj9cCfv8BvDKJGsBJNkoyUOTzAduraqjgQ8AW62EY0mSJA21mepxnAo/Bl6f5AjgYrr5jCukqk5J8jjgjNYjejPwcrqbeT6Q5G7gDuC1K3osSZKkYZeq2T+KmmQBcFK7UWXozM/82p/9ZzoMSUPswDpwpkOQJACSLK6qReOtm0tD1ZIkSZpCc2KouqquBIayt1GSJGmusMdRkiRJvcyJHsdhN3/hfA4ccf6SJEma3exxlCRJUi8mjpIkSerFxFGSJEm9mDhKkiSpFxNHSZIk9WLiKEmSpF5MHCVJktSLiaMkSZJ6MXGUJElSLyaOkiRJ6sXEUZIkSb2YOEqSJKkXE0dJkiT1YuIoSZKkXkwcJUmS1IuJoyRJknpZfaYDWCUsXgzJTEchaZhVzXQEkjQpexwlSZLUi4mjJEmSejFxlCRJUi8mjpIkSeplzieOSW6e6RgkSZLmgjmfOEqSJGnlWCUSxyRrJfl2knOSXJBkl1a+IMmlSY5JckmSE5Ks2da9M8nZSS5McljSfZ9OklOTvD/Jj5JcluRpM3lukiRJ02WVSByB24Bdq2or4BnAv48mgsBjgY9V1eOAG4HXtfJDquopVbU5sAaw88D+Vq+qrYE3AwdOxwlIkiTNtFUlcQzw3iTnA98CNgI2aOuurqrT2vLRwPZt+RlJzkpyAfBM4AkD+/ti+3cxsGDcAyb7JRlJMnLtyjsPSZKkGbOqPDlmL2B9YGFV3ZHkSmBeWzf2cQ2VZB7wMWBRVV2d5KCB+gC3t3/vYoI2rKrDgMMAFiU+EkKSJM16q0qP4zrAb1rS+Axgk4F1j0iyTVveE/gh9ySJ1yVZC9ht+kKVJEkaTnM6cUyyOl3v4DHAojbsvDdw6UC1HwOvT3IJ8CDg41V1A3A4cCHwDeDs6YxbkiRpGKVq7o6iJnkScHi7kWW89QuAk9oNMFNmUVIjU3kASbPfHP4sljS7JFlcVYvGWzdnexyTvAY4FnjHTMciSZI0F8zpHsdhYY+jpEn5WSxpSKySPY6SJElauVaVr+OZWQsXwoh9jpIkaXazx1GSJEm9mDhKkiSpFxNHSZIk9WLiKEmSpF5MHCVJktSLiaMkSZJ6MXGUJElSLyaOkiRJ6sXEUZIkSb2YOEqSJKkXE0dJkiT1YuIoSZKkXkwcJUmS1IuJoyRJknoxcZQkSVIvJo6SJEnqJVU10zHMeZmfYv+ZjkLSMKsD/SyWNBySLK6qReOts8dRkiRJvZg4SpIkqRcTR0mSJPVi4ihJkqRehipxTHLzMtbfMclJUxXPmGO9K8lO03EsSZKkYbT6TAcwW1TVO2c6BkmSpJk0VD2Oo1pP4qlJTkhyaZJjkqSte24rOwd48cA2D07y5STnJzkzyRNb+UFJjmj7uzzJGwe2eXmSHyVZkuQTSVZrryOTXJjkgiRvaXWPTLJbW35nkrNbncNGY5MkSZrLhjJxbJ4MvBl4PLApsF2SecDhwAuAhcDDBuofDJxbVU8E/gk4amDdZsBzgK2BA5PcN8njgJcB21XVlsBdwF7AlsBGVbV5VW0BfGqc2A6pqqdU1ebAGsDOK+WMJUmShtgwJ44/qqqfV9XdwBJgAV0CeEVV/W9131x+9ED97YHPAFTVd4CHJHlgW/fVqrq9qq4DfgNsADyLLvk8O8mS9n5T4HJg0yQfSfJc4MZxYntGkrOSXAA8E3jC2ApJ9ksykmSEW1eoHSRJkobCMM9xvH1g+S5WLNbx9hXg01X19rGVkzyJrofyNcBLgVcOrJsHfAxYVFVXJzkImDd2H1V1GHAYtCfHSJIkzXLD3OM4nkuBBUke1d7vMbDuB3RDzSTZEbiuqsbrLRz1bWC3JA9t2zw4ySZJ1gPuU1VfAN4BbDVmu9Ek8bokawG7rcD5SJIkzRrD3OP4J6rqtiT7AV9Ncitdsrh2W30QcESS84FbgX0m2dfFSd4BnJLkPsAdwOuBPwCfamUAbx+z3Q1JDgcuBH4FnL1STk6SJGnIpZsqqKmU+Sn2n+koJA2zOtDPYknDIcniqlo03rrZNlQtSZKkGWLiKEmSpF5MHCVJktTLrLo5ZrZaOH8hIweOzHQYkiRJK8QeR0mSJPVi4ihJkqReTBwlSZLUi4mjJEmSejFxlCRJUi8mjpIkSerFxFGSJEm9mDhKkiSpFxNHSZIk9WLiKEmSpF5MHCVJktSLiaMkSZJ6MXGUJElSLyaOkiRJ6sXEUZIkSb2YOEqSJKmX1Wc6gFXB4sWQzHQUkiRpNqua6QjscZQkSVJPJo6SJEnqxcRRkiRJvZg4SpIkqZdVJnFMcvMy1t8xyUlt+YVJ/nFqIpMkSZodvKu6h6o6EThxpuOQJEmaSatMj+Oo1pN4apITklya5Jik+7KcJM9tZecALx7YZt8kh7TlFyQ5K8m5Sb6VZIMZOhVJkqRptcoljs2TgTcDjwc2BbZLMg84HHgBsBB42ATb/hB4alU9GTgO+Pspj1aSJGkIrKpD1T+qqp8DJFkCLABuBq6oqv9t5UcD+42z7cOBzyXZELgfcMV4B0iy3z3bP2KlBi9JkjQTVtUex9sHlu9i2RLojwCHVNUWwP7AvPEqVdVhVbWoqhbB+ssfqSRJ0pBYVRPH8VwKLEjyqPZ+jwnqrQP8oi3vM+VRSZIkDQkTx6aqbqMbWv5quznmNxNUPQj4fJLFwHXTFJ4kSdKMSw3DE7PnuGRRwchMhyFJkmax6UrZkizuptr9KXscJUmS1IuJoyRJknoxcZQkSVIvq+r3OE6rhQthxCmOkiRplrPHUZIkSb2YOEqSJKkXE0dJkiT1YuIoSZKkXkwcJUmS1IuJoyRJknoxcZQkSVIvJo6SJEnqJTVdT8xehSW5CfjxTMcxJNYDrpvpIIaA7dCxHe5hW3Rsh3vYFh3b4R7T1RabVNX6463wyTHT48dVtWimgxgGSUZsC9thlO1wD9uiYzvcw7bo2A73GIa2cKhakiRJvZg4SpIkqRcTx+lx2EwHMERsi47t0LEd7mFbdGyHe9gWHdvhHjPeFt4cI0mSpF7scZQkSVIvJo4rKMlzk/w4yU+S/OM46++f5HNt/VlJFgyse3sr/3GS50xr4CtZj3Z4a5KLk5yf5NtJNhlYd1eSJe114vRGvnL1aId9k1w7cL5/M7BunyT/2177TG/kK1+PtvjPgXa4LMkNA+vm0jVxRJLfJLlwgvVJ8uHWTucn2Wpg3Zy5Jnq0w17t/C9IcnqSJw2su7KVL0kyMn1RT40ebbFjkt8P/A68c2DdUn+vZpMe7XDAQBtc2D4XHtzWzZlrIsnGSb7b/kZelORN49QZns+JqvK1nC9gNeCnwKbA/YDzgMePqfM64NC2vDvwubb8+Fb//sAj235Wm+lzmsJ2eAawZlt+7Wg7tPc3z/Q5TGM77AscMs62DwYub/8+qC0/aKbPaSrbYkz9NwBHzLVrop3LDsBWwIUTrH8+8DUgwFOBs+boNTFZO2w7en7A80bbob2/Elhvps9hGttiR+CkccqX6fdq2F+TtcOYui8AvjMXrwlgQ2Crtrw2cNk4fzuG5nPCHscVszXwk6q6vKr+DzgO2GVMnV2AT7flE4BnJUkrP66qbq+qK4CftP3NRpO2Q1V9t6pubW/PBB4+zTFOhz7Xw0SeA3yzqn5bVb8Dvgk8d4rinA7L2hZ7AMdOS2TTrKq+D/x2KVV2AY6qzpnAukk2ZI5dE5O1Q1Wd3s4T5u5nBNDrmpjIinzGDJ1lbIe5/Bnxy6o6py3fBFwCbDSm2tB8Tpg4rpiNgKsH3v+cP/1h/7FOVd0J/B54SM9tZ4tlPZdX0f3PadS8JCNJzkzyoimIb7r0bYeXtKGGE5JsvIzbzha9z6dNW3gk8J2B4rlyTfQxUVvNtWtiWYz9jCjglCSLk+w3QzFNt22SnJfka0me0MpWyWsiyZp0ydAXBorn5DWRbjrbk4Gzxqwams8JnxyjaZXk5cAi4OkDxZtU1S+SbAp8J8kFVfXTmYlwyn0FOLaqbk+yP11v9DNnOKaZtjtwQlXdNVC2Kl0TGpDkGXSJ4/YDxdu36+GhwDeTXNp6q+aqc+h+B25O8nzgy8BjZjakGfUC4LSqGuydnHPXRJK16JLjN1fVjTMdz0TscVwxvwA2Hnj/8FY2bp0kqwPrANf33Ha26HUuSXYC/hl4YVXdPlpeVb9o/14OnEr3v63ZaNJ2qKrrB879k8DCvtvOMstyPrszZghqDl0TfUzUVnPtmphUkifS/V7sUlXXj5YPXA+/Ab7E7J3W00tV3VhVN7flk4H7JlmPVfCaaJb2GTEnrokk96VLGo+pqi+OU2VoPidMHFfM2cBjkjwyyf3oLu6xd4CeCIze5bQb3eTeauW7p7vr+pF0/5v80TTFvbJN2g5Jngx8gi5p/M1A+YOS3L8trwdsB1w8bZGvXH3aYcOBty+km8sC8A3g2a09HgQ8u5XNVn1+N0iyGd2E7jMGyubSNdHHicDe7a7JpwK/r6pfMveuiaVK8gjgi8ArquqygfIHJFl7dJmuHca9C3euSPKwNheeJFvT/a2+np6/V3NJknXoRqj+Z6BsTl0T7Wf938AlVfUfE1Qbms8Jh6pXQFXdmeRv6X5Iq9HdFXpRkncBI1V1It3F8JkkP6GbBLx72/aiJMfT/UG8E3j9mKG6WaNnO3wAWAv4fPs8/FlVvRB4HPCJJHfTfTi+r6pmZZLQsx3emOSFdD/z39LdZU1V/TbJv9D9YQB415hhmVmlZ1tA9/twXPvP1Kg5c00AJDmW7i7Z9ZL8HDgQuC9AVR0KnEx3x+RPgFuBv27r5tQ10aMd3kk3//tj7TPizqpaBGwAfKmVrQ58tqq+Pu0nsBL1aIvdgNcmuRP4A7B7+x0Z9/dqBk5hpejRDgC7AqdU1S0Dm861a2I74BXABUmWtLJ/Ah4Bw/c54ZNjJEmS1ItD1ZIkSerFxFGSJEm9mDhKkiSpFxNHSZIk9WLiKEmSpF5MHCVphiSpJEcPvF89ybVJTlrG/ey4LNsk2TfJ/GU5hiSBiaMkzaRbgM2TrNHe/wXL+NSH9kSqZbUvYOIoaZmZOErSzDoZ+Mu2vAcDj1ZLsnWSM5Kcm+T0JI9t5fsmOTHJd4BvD+4syVNa/UclWZjke0kWJ/lGkg2T7Eb3vPhjkiwZSFolaVImjpI0s46je/zoPOCJwFkD6y4FnlZVT6Z7ssp7B9ZtBexWVU8fLUiyLXAosAvwM+Ajrc5C4AjgPVV1AjAC7FVVW1bVH6bu1CTNNT5yUJJmUFWdn2QBXW/jyWNWrwN8OsljgKI9jq355phHiz0OOAx4dlVdk2RzYHPgm+3RbKsBv5yas5C0qjBxlKSZdyLwQbrn9j5koPxfgO9W1a4tuTx1YN3gs3uhSwrnAU8GrgECXFRV20xNyJJWRSaOkjTzjgBuqKoLkuw4UL4O99wss+8k+7gBeBVdD+MtwOnA+km2qaozktwX+LOqugi4CVh75YUvaVXhHEdJmmFV9fOq+vA4q/4N+Nck59LjP/pV9WtgZ+CjdD2PuwHvT3IesATYtlU9EjjUm2MkLatU1UzHIEmSpFnAHkdJkiT1YuIoSZKkXkwcJUmS1IuJoyRJknoxcZQkSVIvJo6SJEnqxcRRkiRJvZg4SpIkqZf/Dya4W7zloq9+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4" descr="data:image/png;base64,iVBORw0KGgoAAAANSUhEUgAAAo4AAAFNCAYAAACOmu5nAAAAOXRFWHRTb2Z0d2FyZQBNYXRwbG90bGliIHZlcnNpb24zLjUuMSwgaHR0cHM6Ly9tYXRwbG90bGliLm9yZy/YYfK9AAAACXBIWXMAAAsTAAALEwEAmpwYAAAtGElEQVR4nO3deZglVX3/8fdHUAcEQQWRQWREjaigyIxEFhGVuAVFlCiLAtEILnGNJDHxJ2DUaDSLiopgEBEEEZcgouKGC5v0wLAjURZRXABFNiEs398fdVoubfd0zdLdt3ver+e5z9Q9darqW6erb3/nnFO3UlVIkiRJk7nPTAcgSZKk2cHEUZIkSb2YOEqSJKkXE0dJkiT1YuIoSZKkXkwcJUmS1IuJo6RxJVmQpJKsPtOxzFVJdk1ydZKbkzx5JexvxyQ/H3h/UZIdV3S/K8PKup6SfC3JPisrroH93pxk05W9X2muMXGUZrkkVyb5vyTrjSk/t/2hXjDN8UyaICQ5KMkd7Y/1DUlOT7LNdMY5JD4I/G1VrVVV545XIZ3Lk1w8zrpK8uiJdl5VT6iqU5cnsLbvW9rPaPT198uzr5Wpqp5XVZ+egv2uVVWXL+/2SdZqbfS1cdZdmeQPbf2vkxyZZK2B9fu29n7ZONv+WZLPJ7kuye+TnJ/krUlWW95YpRVh4ijNDVcAe4y+SbIFsOby7myaehk/V1VrAesDPwS+mCTjxDKX/0BuAlw0SZ0dgIcCmyZ5ytSHdC9PagnV6Ovfpvn4s8lLgNuBv0jysHHWv6Bd71sBi4B3DKzbB/gtsPfgBkkeBZwFXA1sUVXrAH/Vtl97pZ+B1IOJozQ3fIZ7/9HZBzhqsEKSv2y9kDe24dGDBtaN9hK+KsnPgO+MPUCSl7Sek82T3CfJPyb5aZLrkxyf5MGt6vfbvze0Hpal9iRW1R3Ap4GHAQ9pvTEfT3JykluAZySZn+QLSa5NckWSNw7EtXWSkXZev07yHwPrntp6M29Ict7gsG2SU5P8S5LTktyU5JTBXtsk2w9se3WSfVv5/ZN8MMnP2vEOTbLGeOfW2ukdSa5K8pskRyVZp+3jZmA14LwkP11KE+0D/A9wclse3fdoO5/X2nm83qork+zUltdobfu7JBcnOSADw9rLov1s/n3g/XFJjhg4zr+3c/59kh+O1z6DsbX3ByU5ui3PS3J0u7ZuSHJ2kg3aulOT/E1rwxuSbD6wj/XT9ew9tL3fOcmS3NOr/cSlnNMfe29bO300yVfbtXFWS+KWZh/gUOB84OUTVaqqXwBfAzZvx9oEeDqwH/CcMUnnwcDpVfXWqvpl2/7HVbVnVd0wSTzSlDBxlOaGM4EHJnlcuh663YGjx9S5hS65XBf4S+C1SV40ps7TgccBzxksTPLXwPuBnarqQuANwIta/fnA74CPtuo7tH/Xbb1UZywt8CT3B/YFrq6q61rxnsB76HpVTge+ApwHbAQ8C3hzktEYPwR8qKoeCDwKOL7tdyPgq8C7gQcDbwO+kGT9gcPvCfw1XY/e/Vqd0T/mXwM+QtcjuiWwpG3zPuDPWtmjW0zvnOD09m2vZwCbAmsBh1TV7a33CbpevXGTkiRrArsBx7TX7knuB1BVOwxsv1ZVfW6CGEYdSNc+j6L7+a7IPMFXAq9I8swkewFbA29q6z4ILAS2pWv3vwfuXsb97wOsA2wMPAR4DfCHwQpVdTvwRQZ62oGXAt+rqt+kmzN6BLB/28cngBPb9dbH7nSJ24OAn9Bdj+Nq18uO3PNz2nspdTcGng+MTk3YGxipqi8AlwB7DVTfCTihZ7zStDBxlOaO0V7Hv6D7A/SLwZVVdWpVXVBVd1fV+cCxdInfoIOq6paqGvwj/WbgAGDHqvpJK3sN8M9V9fP2B/wgYLcs2xD3S5PcQDcMtxDYdWDd/1TVaVV1N7AFsH5Vvauq/q/NQzuc7g87wB3Ao5OsV1U3V9WZrfzlwMlVdXI7528CI3R/tEd9qqoua+d7PF0yCF1C+a2qOraq7qiq66tqSZLQ9Qy9pap+W1U3Ae8diGWsvYD/qKrLq+pm4O10yV/fdnox3fDnKXRJ8H3pkv7l8VLgPS3uq4EP99jmnNZbN/p6DkBV/Qp4LV1P8YeAvavqpiT3oUsq31RVv6iqu6rq9HaNLIs76JK9R7d9LK6qG8ep91nu3fZ7tjLofk6fqKqz2j4+TdeWT+0Zw5eq6kdVdSddMrjlUuq+Aji/qi4GjgOekD+92enL7Xr/IfA9uusGut/Z0Zg/y72TzocAv+wZrzQtTBylueMzdH8492XMMDVAkj9P8t10w72/p0v+1htT7epx9nsA8NGqGhzW3AT40mhCQZeo3gVssAzxHl9V61bVQ6vqmVW1eII4NgHmDyYwwD8NHOtVdD2Al7YhzZ0HtvurMdttD2w4sO9fDSzfStcjCF1P13jDx+vTzR1dPLDPr7fy8cwHrhp4fxWwOv3baR+6drqzqm4DvsDy9xTO597tetVEFQds1X5Go69vDKz7Ct1Q+4+r6oetbD1gHuO33bL4DPAN4Lgk1yT5tyT3Hafed4E127W9gC65+1Jbtwnwd2N+/hvTtUMfE10b49mbLrkcHYr+Hn/6c3pRa8NNqup1VfWHJNsBj6RLNqFLHLdIsmV7fz33vl6lGWfiKM0RVXUV3U0yz6cbwhvrs8CJwMZtkv2hwNibUWqc7Z4NvCPJSwbKrgaeNyapmNf+aI63j2U1uI+rgSvGHGvtqno+QFX9b1XtQTfc/H7ghCQPaNt9Zsx2D6iq9/U4/tV0Q7pjXUc3ZPqEgX2uMzDsPNY1dAnMqEcAdwK/niyAJA8Hngm8PMmvkvyKbtj6+RlzB31Pv6RLnAZjWRHvofsPw4ZJRoeLrwNuY/y2G+sW7n0D1x/n9rVe3oOr6vF0Q947M87wb1XdRddTvEd7ndR6gaH7Gb5nzM9/zao6dpnOchJJtgUeA7x94Of058CePXqW96H7HVzStjtroBzgW3Q33UhDw8RRmlteBTyzqm4ZZ93awG+r6rYkW9P1TvZxEfBc4KNJXtjKDgXe0+Z2jd6UsEtbdy3dnLaV9Z14PwJuSvIP7caL1dLdoPOUduyXJ1m/DWvf0La5m26O5wuSPKdtMy/d9xw+vMcxjwF2SvLSJKsneUiSLdsxDgf+c+AGjI0G5luOdSzwliSPTPf1K++lu5v8zh4xvAK4DHgsXU/alnQ9qz/nnnl9v6Z/Ox9Pl9w8qLXBG3pu9yeS7EA3N3RvuiTnI0k2au1zBPAf6W5oWi3JNhPMK1xCN2x/3ySL6JLi0f0/I8kWbb7ujXRD1xPNk/ws8DK6aQGfHSg/HHhN641Mkgeku0FsZd+NvA/wTeDx3PNz2hxYA3jeRBslmUc3fWC/ge22pPu5jCadBwLbJvnA6E0zSR6d7sahdVfyeUi9mDhKc0hV/bSqRiZY/TrgXUluoruZ4/hl2O95dL0+hyd5Ht28thOBU9r+zqTrZaGqbqXrjTqtDRH2nVM20bHvasfekq5H9Trgk3Q3T0CX1F6U7i7lDwG7V9Uf2jy+XeiGta+l64E6gB6fe1X1M7qe27+j+5qUJcCT2up/oLtZ4swkN9L1Cj12gl0dQTfs+v0W+230T9j2AT5WVb8afNEl7aM9UgcBn27t/NJJ9ncw3fD0FXRzJj/TI4bzcu/vcfyvJA+kmwrxt20e4w+A/wY+1eaAvg24ADibru3ez/ht/v/oeiZ/12IbTPoeRndTyI10vZrfmyjeqjqLrvdyPt0NTaPlI8CrgUPaMX5CN41jpRlI/j4y5ud0RYt3adMKXkTXe33UmJ/vEXTTGZ5bVT8FtgEW0F3jv6ebrjAC3DTuXqUplqqVMaokSZpN0n010dFV1acHVpIAexwlSZLUk4mjJEmSenGoWpIkSb3Y4yhJkqReTBwlSZLUy7I8HkzLab311qsFCxbMdBiSJEmTWrx48XVVNe4TsUwcp8GCBQsYGZnoq/UkSZKGR5IJH0nqULUkSZJ6MXGUJElSLyaOkiRJ6sXEUZIkSb2YOEqSJKkXE0dJkiT14tfxTIPFiyGZ6SgkDTOf/ippNrDHUZIkSb2YOEqSJKkXE0dJkiT1YuIoSZKkXqY8cUxyV5IlSc5Lck6SbafgGDsmOWkZtzk1yaLlONaRSXZb1u0kSZJmu+m4q/oPVbUlQJLnAP8KPH0ajitJkqSVaLqHqh8I/A4gyVpJvt16IS9IsksrX5DkkiSHJ7koySlJ1mjrnpLk/NaD+YEkF449QJKtk5yR5Nwkpyd5bCtfI8lxbd9fAtYY2ObZbZtzknw+yVqt/H1JLm7H/ODAYXZo+77c3kdJkrSqmI4exzWSLAHmARsCz2zltwG7VtWNSdYDzkxyYlv3GGCPqnp1kuOBlwBHA58CXl1VZyR53wTHuxR4WlXdmWQn4L1t+9cCt1bV45I8ETgHoB37HcBOVXVLkn8A3prko8CuwGZVVUnWHTjGhsD2wGbAicAJK9RCkiRJs8B0D1VvAxyVZHMgwHuT7ADcDWwEbNC2uaKqlrTlxcCClritXVVntPLPAjuPc7x1gE8neQxQwH1b+Q7AhwGq6vwk57fypwKPB05L9y3d9wPOAH5Pl9z+d5s/OTiH8stVdTdwcZINGEeS/YD9unePmLh1JEmSZolpfXJM6ylcD1gfeH77d2FV3ZHkSrpeSYDbBza7i4Fh5R7+BfhuVe2aZAFw6iT1A3yzqvb4kxXJ1sCzgN2Av+We3tLB+MZ9JkxVHQYc1u1nkc+EkCRJs960znFMshmwGnA9Xc/gb1rS+Axgk6VtW1U3ADcl+fNWtPsEVdcBftGW9x0o/z6wZ4tjc+CJrfxMYLskj27rHpDkz9o8x3Wq6mTgLcCT+p6nJEnSXDSdcxyh653bp6ruSnIM8JUkFwAjdHMTJ/Mq4PAkdwPfoxtOHuvf6Iaq3wF8daD848CnklwCXEI3BE5VXZtkX+DYJPdvdd8B3AT8T5J5Le639j1hSZKkuShVs2cUNclaVXVzW/5HYMOqetMMhzWpbqh6ZKbDkDTEZtFHsaQ5Lsniqhr3u66ndY7jSvCXSd5OF/dV3HsoWpIkSVNoViWOVfU54HMzHYckSdKqyGdVS5IkqZdZ1eM4Wy1cCCNOcZQkSbOcPY6SJEnqxcRRkiRJvZg4SpIkqRcTR0mSJPVi4ihJkqReTBwlSZLUi4mjJEmSejFxlCRJUi8mjpIkSerFxFGSJEm9mDhKkiSpFxNHSZIk9WLiKEmSpF5MHCVJktSLiaMkSZJ6MXGUJElSL6vPdACrgmuuuYaDDz54psOQNMQOPPDAmQ5BkiZlj6MkSZJ6MXGUJElSLyaOkiRJ6sXEUZIkSb1MWeKYpJL8+8D7tyU5aKqOtyySXJlkvZW0r5tXxn4kSZKG3VT2ON4OvHhlJWiSJEmaWVOZON4JHAa8ZeyKJOsn+UKSs9tru1Z+QZJ107k+yd6t/Kgkf5Hkk0mWtNe1SQ5s6w9o+zk/ycEDx/lyksVJLkqy33hBTlQnyc1J3pPkvCRnJtmglT8yyRkt1nevzAaTJEkaZlM9x/GjwF5J1hlT/iHgP6vqKcBLgE+28tOA7YAnAJcDT2vl2wCnV9XfVNWWwC7AdcCRSZ4NPAbYGtgSWJhkh7bdK6tqIbAIeGOSh4wT40R1HgCcWVVPAr4PvHog9o9X1RbAL5e1QSRJkmarKU0cq+pG4CjgjWNW7QQckmQJcCLwwCRrAT8AdmivjwNbJNkI+F1V3QKQZB7weeANVXUV8Oz2Ohc4B9iMLpGELhE8DzgT2HigfNBEdf4POKktLwYWtOXtgGPb8mcmOvck+yUZSTJy6623TlRNkiRp1piOJ8f8F11C96mBsvsAT62q2wYrJvk+8HrgEcA/A7sCu9EllKMOBb5YVd8a3Qz416r6xJh97UiXoG5TVbcmORWYtwx17qiqast3ce+2KiZRVYfRDdUzf/78SetLkiQNuyn/Op6q+i1wPPCqgeJTgDeMvkmyZat7NbAe8Jiquhz4IfA2uqFikrweWLuq3jewr28Ar2w9liTZKMlDgXXoeipvTbIZ8NRxwutTZ6zTgN3b8l496kuSJM0J0/U9jv9OlxCOeiOwqN3McjHwmoF1ZwGXteUfABvRJZDQJZFbDNwg85qqOgX4LHBGkguAE4C1ga8Dqye5BHgf3VD0WH3qjPUm4PXtWBv1qC9JkjQn5J7RWE2V+fPn1/777z/TYUgaYgceeOBMhyBJACRZXFWLxlvnk2MkSZLUi4mjJEmSejFxlCRJUi/OcZwGixYtqpGRkZkOQ5IkaVLOcZQkSdIKM3GUJElSLyaOkiRJ6sXEUZIkSb2YOEqSJKkXE0dJkiT1YuIoSZKkXkwcJUmS1IuJoyRJknoxcZQkSVIvJo6SJEnqxcRRkiRJvZg4SpIkqRcTR0mSJPVi4ihJkqReTBwlSZLUy+ozHcAq4beL4bOZ6SgkDbM9a6YjkKRJ2eMoSZKkXkwcJUmS1IuJoyRJknoxcZQkSVIvQ584JnlRkkqy2Qps//jl2G7fJIe05dck2Xt5ji9JkjRXDH3iCOwB/LD9uzxeBIybOCbpdVd5VR1aVUct5/ElSZLmhKFOHJOsBWwPvArYvZXtmOSkgTqHJNm3Lb8vycVJzk/ywSTbAi8EPpBkSZJHJTk1yX8lGQHelOQFSc5Kcm6SbyXZYJw4Dkrytrb86iRnJzkvyReSrDnlDSFJkjQEhv17HHcBvl5VlyW5PsnCiSomeQiwK7BZVVWSdavqhiQnAidV1QmtHsD9qmpRe/8g4Kltm78B/h74u6XE9MWqOrxt+266pPYjK36qkiRJw22oexzphqePa8vHsfTh6t8DtwH/neTFwK1Lqfu5geWHA99IcgFwAPCESWLaPMkPWv29JqqfZL8kI0lGrr1pkj1KkiTNAkObOCZ5MPBM4JNJrqRL6l4K3MW9454HUFV3AlsDJwA7A19fyu5vGVj+CHBIVW0B7D+6v6U4EvjbVv/giepX1WFVtaiqFq2/9iR7lCRJmgWGNnEEdgM+U1WbVNWCqtoYuIIu5scnuX+SdYFnwR/nQ65TVScDbwGe1PZzE7C01G0d4BdteZ8eca0N/DLJfel6HCVJklYJw5w47gF8aUzZF+hukjkeuLD9e25btzZwUpLz6e7CfmsrPw44oN388qhxjnMQ8Pkki4HresT1/4CzgNOAS3ufjSRJ0iyXqprpGOa8RZumRt4901FIGmp7+lksaTgkWTx6E/FYw9zjKEmSpCFi4ihJkqReTBwlSZLUy7B/Afjc8OCFsOfITEchSZK0QuxxlCRJUi8mjpIkSerFxFGSJEm9mDhKkiSpFxNHSZIk9WLiKEmSpF5MHCVJktSLiaMkSZJ6MXGUJElSLyaOkiRJ6sXEUZIkSb2YOEqSJKkXE0dJkiT1YuIoSZKkXkwcJUmS1IuJoyRJknpZfaYDWDUsBjLTQUgaajXTAUjSpOxxlCRJUi8mjpIkSerFxFGSJEm9mDhKkiSplylNHJP8c5KLkpyfZEmSP1/O/eyYZNuB90cm2a3HdjcPLD8/yWVJNlmeGCRJklZ1U3ZXdZJtgJ2Brarq9iTrAfdbzt3tCNwMnL6csTwL+DDwnKq6qkf9AKmqu5fneJIkSXPRVPY4bghcV1W3A1TVdVV1DXSJXJJzk1yQ5Igk92/lV7YEkySLkpyaZAHwGuAtrdfyaW3/OyQ5PcnlS+t9TLIDcDiwc1X9tJW9NcmF7fXmVrYgyY+THAVcCGyc5IAkZ7ce04MH9vnlJItbb+p+K7PRJEmShtVUJo6n0CVflyX5WJKnAySZBxwJvKyqtqDr9XztRDupqiuBQ4H/rKotq+oHbdWGwPZ0vZrvm2Dz+wNfBl5UVZe24y8E/hr4c+CpwKuTPLnVfwzwsap6AvDY9n5rYEtgYUtCAV5ZVQuBRcAbkzykb6NIkiTNVlOWOFbVzcBCYD/gWuBzSfalS8iuqKrLWtVPAzuMu5Ol+3JV3V1VFwMbTFDnDrrh7VcNlG0PfKmqbmkxfhEY7cW8qqrObMvPbq9zgXOAzegSSeiSxfOAM4GNB8r/KMl+SUaSjFx77XKcnSRJ0pCZ0ifHVNVdwKnAqUkuAPahS8Qmcif3JLPzJtn97QPLEz2W5W7gpcC3k/xTVb13kn3eMmaf/1pVnxiskGRHYCdgm6q6Ncmp48VaVYcBhwEsWhQfCSFJkma9KetxTPLYJIM9cVsCVwE/BhYkeXQrfwXwvbZ8JV0vJcBLBra9CVh7eeKoqluBvwT2SvIq4AfAi5KsmeQBwK6tbKxvAK9MslY7n42SPBRYB/hdSxo3oxvuliRJmvOmco7jWsCnk1yc5Hzg8cBBVXUb3RzDz7deyLvp5jACHAx8KMkIcNfAvr4C7Drm5pjequq3wHOBdwAPp5tj+SPgLOCTVfUnvaBVdQrwWeCMFucJdMnr14HVk1xCN7fyzLHbSpIkzUWpmnwUNcl2VXXaZGUa36JFqZGRmY5C0nBzRouk4ZBkcVUtGm9d3x7Hj/QskyRJ0hy11Jtj2pd4bwusn+StA6seCKw2lYFJkiRpuEx2V/X96OYqrs69b065EZj0kX+SJEmaO5aaOFbV94DvJTmyz6P6NJGFgJMcJUnS7Nb3exzvn+QwYMHgNlX1zKkISpIkScOnb+L4ebqvzPkk9/6aHEmSJK0i+iaOd1bVx6c0EkmSJA21vl/H85Ukr0uyYZIHj76mNDJJkiQNlb49jvu0fw8YKCtg05UbjiRJkoZVr8Sxqh451YFIkiRpuPVKHJPsPV55VR21csORJEnSsOo7VP2UgeV5wLOAcwATR0mSpFVE36HqNwy+T7IucNxUBCRJkqTh1Peu6rFuAZz3KEmStArpO8fxK3R3UQOsBjwOOH6qgpIkSdLw6TvH8YMDy3cCV1XVz6cgHkmSJA2pXkPVVfU94FJgbeBBwP9NZVCSJEkaPr0SxyQvBX4E/BXwUuCsJLtNZWCSJEkaLn2Hqv8ZeEpV/QYgyfrAt4ATpiowSZIkDZe+d1XfZzRpbK5fhm0lSZI0B/Ttcfx6km8Ax7b3LwNOnpqQ5p5rFl/DwTl4psOQNMQOrANnOgRJmtRSE8ckjwY2qKoDkrwY2L6tOgM4ZqqDkyRJ0vCYrMfxv4C3A1TVF4EvAiTZoq17wRTGJkmSpCEy2TzFDarqgrGFrWzBlEQkSZKkoTRZ4rjuUtatsRLjkCRJ0pCbLHEcSfLqsYVJ/gZYvLwHTXJXkiVJLkzy+SRrJlmQ5MIJ6r8ryU5t+dQki9ryyUnWneRYVyZZb5zyFyb5x+U9B0mSpFXNZHMc3wx8Kcle3JMoLgLuB+y6Asf9Q1VtCZDkGOA1tPmT46mqd05Q/vzlDaCqTgROXN7tJUmSVjVL7XGsql9X1bbAwcCV7XVwVW1TVb9aSTH8AHh0W14tyeFJLkpySpI1AJIcOd6TakZ7E1tv5aVJjklySZITkqw5UPUNSc5JckGSzdq2+yY5ZGD/H05yepLLB4+V5IAkZyc5P+m+UyfJA5J8Ncl5rdf0ZSupLSRJkoZW32dVf7eqPtJe31lZB0+yOvA8YPQGnMcAH62qJwA3AC9Zht09FvhYVT0OuBF43cC666pqK+DjwNsm2H5Duq8b2hl4X4vv2S2mrYEtgYVJdgCeC1xTVU+qqs2Bry9DnJIkSbPSTD39ZY0kS4AR4GfAf7fyK6pqSVtezLLduX11VZ3Wlo/mnu+chHuGwZe2zy9X1d1VdTGwQSt7dnudC5wDbEaXSF4A/EWS9yd5WlX9fuzOkuyXZCTJyK3cugynIUmSNJz6PjlmZfvjHMdRSQBuHyi6i2W7c7uW8n50v3cx8TkPHjsD//5rVX1ibOUkWwHPB96d5NtV9a57HbzqMOAwgPmZPzY2SZKkWWcuPW/6EUm2act7Aj9cCfv8BvDKJGsBJNkoyUOTzAduraqjgQ8AW62EY0mSJA21mepxnAo/Bl6f5AjgYrr5jCukqk5J8jjgjNYjejPwcrqbeT6Q5G7gDuC1K3osSZKkYZeq2T+KmmQBcFK7UWXozM/82p/9ZzoMSUPswDpwpkOQJACSLK6qReOtm0tD1ZIkSZpCc2KouqquBIayt1GSJGmusMdRkiRJvcyJHsdhN3/hfA4ccf6SJEma3exxlCRJUi8mjpIkSerFxFGSJEm9mDhKkiSpFxNHSZIk9WLiKEmSpF5MHCVJktSLiaMkSZJ6MXGUJElSLyaOkiRJ6sXEUZIkSb2YOEqSJKkXE0dJkiT1YuIoSZKkXkwcJUmS1IuJoyRJknpZfaYDWCUsXgzJTEchaZhVzXQEkjQpexwlSZLUi4mjJEmSejFxlCRJUi8mjpIkSeplzieOSW6e6RgkSZLmgjmfOEqSJGnlWCUSxyRrJfl2knOSXJBkl1a+IMmlSY5JckmSE5Ks2da9M8nZSS5McljSfZ9OklOTvD/Jj5JcluRpM3lukiRJ02WVSByB24Bdq2or4BnAv48mgsBjgY9V1eOAG4HXtfJDquopVbU5sAaw88D+Vq+qrYE3AwdOxwlIkiTNtFUlcQzw3iTnA98CNgI2aOuurqrT2vLRwPZt+RlJzkpyAfBM4AkD+/ti+3cxsGDcAyb7JRlJMnLtyjsPSZKkGbOqPDlmL2B9YGFV3ZHkSmBeWzf2cQ2VZB7wMWBRVV2d5KCB+gC3t3/vYoI2rKrDgMMAFiU+EkKSJM16q0qP4zrAb1rS+Axgk4F1j0iyTVveE/gh9ySJ1yVZC9ht+kKVJEkaTnM6cUyyOl3v4DHAojbsvDdw6UC1HwOvT3IJ8CDg41V1A3A4cCHwDeDs6YxbkiRpGKVq7o6iJnkScHi7kWW89QuAk9oNMFNmUVIjU3kASbPfHP4sljS7JFlcVYvGWzdnexyTvAY4FnjHTMciSZI0F8zpHsdhYY+jpEn5WSxpSKySPY6SJElauVaVr+OZWQsXwoh9jpIkaXazx1GSJEm9mDhKkiSpFxNHSZIk9WLiKEmSpF5MHCVJktSLiaMkSZJ6MXGUJElSLyaOkiRJ6sXEUZIkSb2YOEqSJKkXE0dJkiT1YuIoSZKkXkwcJUmS1IuJoyRJknoxcZQkSVIvJo6SJEnqJVU10zHMeZmfYv+ZjkLSMKsD/SyWNBySLK6qReOts8dRkiRJvZg4SpIkqRcTR0mSJPVi4ihJkqRehipxTHLzMtbfMclJUxXPmGO9K8lO03EsSZKkYbT6TAcwW1TVO2c6BkmSpJk0VD2Oo1pP4qlJTkhyaZJjkqSte24rOwd48cA2D07y5STnJzkzyRNb+UFJjmj7uzzJGwe2eXmSHyVZkuQTSVZrryOTXJjkgiRvaXWPTLJbW35nkrNbncNGY5MkSZrLhjJxbJ4MvBl4PLApsF2SecDhwAuAhcDDBuofDJxbVU8E/gk4amDdZsBzgK2BA5PcN8njgJcB21XVlsBdwF7AlsBGVbV5VW0BfGqc2A6pqqdU1ebAGsDOK+WMJUmShtgwJ44/qqqfV9XdwBJgAV0CeEVV/W9131x+9ED97YHPAFTVd4CHJHlgW/fVqrq9qq4DfgNsADyLLvk8O8mS9n5T4HJg0yQfSfJc4MZxYntGkrOSXAA8E3jC2ApJ9ksykmSEW1eoHSRJkobCMM9xvH1g+S5WLNbx9hXg01X19rGVkzyJrofyNcBLgVcOrJsHfAxYVFVXJzkImDd2H1V1GHAYtCfHSJIkzXLD3OM4nkuBBUke1d7vMbDuB3RDzSTZEbiuqsbrLRz1bWC3JA9t2zw4ySZJ1gPuU1VfAN4BbDVmu9Ek8bokawG7rcD5SJIkzRrD3OP4J6rqtiT7AV9Ncitdsrh2W30QcESS84FbgX0m2dfFSd4BnJLkPsAdwOuBPwCfamUAbx+z3Q1JDgcuBH4FnL1STk6SJGnIpZsqqKmU+Sn2n+koJA2zOtDPYknDIcniqlo03rrZNlQtSZKkGWLiKEmSpF5MHCVJktTLrLo5ZrZaOH8hIweOzHQYkiRJK8QeR0mSJPVi4ihJkqReTBwlSZLUi4mjJEmSejFxlCRJUi8mjpIkSerFxFGSJEm9mDhKkiSpFxNHSZIk9WLiKEmSpF5MHCVJktSLiaMkSZJ6MXGUJElSLyaOkiRJ6sXEUZIkSb2YOEqSJKmX1Wc6gFXB4sWQzHQUkiRpNqua6QjscZQkSVJPJo6SJEnqxcRRkiRJvZg4SpIkqZdVJnFMcvMy1t8xyUlt+YVJ/nFqIpMkSZodvKu6h6o6EThxpuOQJEmaSatMj+Oo1pN4apITklya5Jik+7KcJM9tZecALx7YZt8kh7TlFyQ5K8m5Sb6VZIMZOhVJkqRptcoljs2TgTcDjwc2BbZLMg84HHgBsBB42ATb/hB4alU9GTgO+Pspj1aSJGkIrKpD1T+qqp8DJFkCLABuBq6oqv9t5UcD+42z7cOBzyXZELgfcMV4B0iy3z3bP2KlBi9JkjQTVtUex9sHlu9i2RLojwCHVNUWwP7AvPEqVdVhVbWoqhbB+ssfqSRJ0pBYVRPH8VwKLEjyqPZ+jwnqrQP8oi3vM+VRSZIkDQkTx6aqbqMbWv5quznmNxNUPQj4fJLFwHXTFJ4kSdKMSw3DE7PnuGRRwchMhyFJkmax6UrZkizuptr9KXscJUmS1IuJoyRJknoxcZQkSVIvq+r3OE6rhQthxCmOkiRplrPHUZIkSb2YOEqSJKkXE0dJkiT1YuIoSZKkXkwcJUmS1IuJoyRJknoxcZQkSVIvJo6SJEnqJTVdT8xehSW5CfjxTMcxJNYDrpvpIIaA7dCxHe5hW3Rsh3vYFh3b4R7T1RabVNX6463wyTHT48dVtWimgxgGSUZsC9thlO1wD9uiYzvcw7bo2A73GIa2cKhakiRJvZg4SpIkqRcTx+lx2EwHMERsi47t0LEd7mFbdGyHe9gWHdvhHjPeFt4cI0mSpF7scZQkSVIvJo4rKMlzk/w4yU+S/OM46++f5HNt/VlJFgyse3sr/3GS50xr4CtZj3Z4a5KLk5yf5NtJNhlYd1eSJe114vRGvnL1aId9k1w7cL5/M7BunyT/2177TG/kK1+PtvjPgXa4LMkNA+vm0jVxRJLfJLlwgvVJ8uHWTucn2Wpg3Zy5Jnq0w17t/C9IcnqSJw2su7KVL0kyMn1RT40ebbFjkt8P/A68c2DdUn+vZpMe7XDAQBtc2D4XHtzWzZlrIsnGSb7b/kZelORN49QZns+JqvK1nC9gNeCnwKbA/YDzgMePqfM64NC2vDvwubb8+Fb//sAj235Wm+lzmsJ2eAawZlt+7Wg7tPc3z/Q5TGM77AscMs62DwYub/8+qC0/aKbPaSrbYkz9NwBHzLVrop3LDsBWwIUTrH8+8DUgwFOBs+boNTFZO2w7en7A80bbob2/Elhvps9hGttiR+CkccqX6fdq2F+TtcOYui8AvjMXrwlgQ2Crtrw2cNk4fzuG5nPCHscVszXwk6q6vKr+DzgO2GVMnV2AT7flE4BnJUkrP66qbq+qK4CftP3NRpO2Q1V9t6pubW/PBB4+zTFOhz7Xw0SeA3yzqn5bVb8Dvgk8d4rinA7L2hZ7AMdOS2TTrKq+D/x2KVV2AY6qzpnAukk2ZI5dE5O1Q1Wd3s4T5u5nBNDrmpjIinzGDJ1lbIe5/Bnxy6o6py3fBFwCbDSm2tB8Tpg4rpiNgKsH3v+cP/1h/7FOVd0J/B54SM9tZ4tlPZdX0f3PadS8JCNJzkzyoimIb7r0bYeXtKGGE5JsvIzbzha9z6dNW3gk8J2B4rlyTfQxUVvNtWtiWYz9jCjglCSLk+w3QzFNt22SnJfka0me0MpWyWsiyZp0ydAXBorn5DWRbjrbk4Gzxqwams8JnxyjaZXk5cAi4OkDxZtU1S+SbAp8J8kFVfXTmYlwyn0FOLaqbk+yP11v9DNnOKaZtjtwQlXdNVC2Kl0TGpDkGXSJ4/YDxdu36+GhwDeTXNp6q+aqc+h+B25O8nzgy8BjZjakGfUC4LSqGuydnHPXRJK16JLjN1fVjTMdz0TscVwxvwA2Hnj/8FY2bp0kqwPrANf33Ha26HUuSXYC/hl4YVXdPlpeVb9o/14OnEr3v63ZaNJ2qKrrB879k8DCvtvOMstyPrszZghqDl0TfUzUVnPtmphUkifS/V7sUlXXj5YPXA+/Ab7E7J3W00tV3VhVN7flk4H7JlmPVfCaaJb2GTEnrokk96VLGo+pqi+OU2VoPidMHFfM2cBjkjwyyf3oLu6xd4CeCIze5bQb3eTeauW7p7vr+pF0/5v80TTFvbJN2g5Jngx8gi5p/M1A+YOS3L8trwdsB1w8bZGvXH3aYcOBty+km8sC8A3g2a09HgQ8u5XNVn1+N0iyGd2E7jMGyubSNdHHicDe7a7JpwK/r6pfMveuiaVK8gjgi8ArquqygfIHJFl7dJmuHca9C3euSPKwNheeJFvT/a2+np6/V3NJknXoRqj+Z6BsTl0T7Wf938AlVfUfE1Qbms8Jh6pXQFXdmeRv6X5Iq9HdFXpRkncBI1V1It3F8JkkP6GbBLx72/aiJMfT/UG8E3j9mKG6WaNnO3wAWAv4fPs8/FlVvRB4HPCJJHfTfTi+r6pmZZLQsx3emOSFdD/z39LdZU1V/TbJv9D9YQB415hhmVmlZ1tA9/twXPvP1Kg5c00AJDmW7i7Z9ZL8HDgQuC9AVR0KnEx3x+RPgFuBv27r5tQ10aMd3kk3//tj7TPizqpaBGwAfKmVrQ58tqq+Pu0nsBL1aIvdgNcmuRP4A7B7+x0Z9/dqBk5hpejRDgC7AqdU1S0Dm861a2I74BXABUmWtLJ/Ah4Bw/c54ZNjJEmS1ItD1ZIkSerFxFGSJEm9mDhKkiSpFxNHSZIk9WLiKEmSpF5MHCVphiSpJEcPvF89ybVJTlrG/ey4LNsk2TfJ/GU5hiSBiaMkzaRbgM2TrNHe/wXL+NSH9kSqZbUvYOIoaZmZOErSzDoZ+Mu2vAcDj1ZLsnWSM5Kcm+T0JI9t5fsmOTHJd4BvD+4syVNa/UclWZjke0kWJ/lGkg2T7Eb3vPhjkiwZSFolaVImjpI0s46je/zoPOCJwFkD6y4FnlZVT6Z7ssp7B9ZtBexWVU8fLUiyLXAosAvwM+Ajrc5C4AjgPVV1AjAC7FVVW1bVH6bu1CTNNT5yUJJmUFWdn2QBXW/jyWNWrwN8OsljgKI9jq355phHiz0OOAx4dlVdk2RzYHPgm+3RbKsBv5yas5C0qjBxlKSZdyLwQbrn9j5koPxfgO9W1a4tuTx1YN3gs3uhSwrnAU8GrgECXFRV20xNyJJWRSaOkjTzjgBuqKoLkuw4UL4O99wss+8k+7gBeBVdD+MtwOnA+km2qaozktwX+LOqugi4CVh75YUvaVXhHEdJmmFV9fOq+vA4q/4N+Nck59LjP/pV9WtgZ+CjdD2PuwHvT3IesATYtlU9EjjUm2MkLatU1UzHIEmSpFnAHkdJkiT1YuIoSZKkXkwcJUmS1IuJoyRJknoxcZQkSVIvJo6SJEnqxcRRkiRJvZg4SpIkqZf/Dya4W7zloq9+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AutoShape 8" descr="data:image/png;base64,iVBORw0KGgoAAAANSUhEUgAAAo4AAAFNCAYAAACOmu5nAAAAOXRFWHRTb2Z0d2FyZQBNYXRwbG90bGliIHZlcnNpb24zLjUuMSwgaHR0cHM6Ly9tYXRwbG90bGliLm9yZy/YYfK9AAAACXBIWXMAAAsTAAALEwEAmpwYAAAq0UlEQVR4nO3deZgdZZ238fsrqEFBUEAkiEQFZdVIIrIoouKGKKIMsjjAyAi4LyMzOvIacF9nRgHFoAjIJuIyEVFwA5VNOhBW0VEWQVxAZY0ghN/7R1XLoe1OKkl3n+7O/bmuc3Wdp56q+p2qDv3lqapTqSokSZKkJXlIvwuQJEnS5GBwlCRJUicGR0mSJHVicJQkSVInBkdJkiR1YnCUJElSJwZHScNKMiNJJVm537VMVUl2TXJDkjuTPGMU1rdDkht73l+ZZIflXe9oGK3fpyTfSbLvaNXVs947kzxptNcrTTUGR2mSS3Jdkr8lWWtI+yXtH+oZ41zPEgNCkkOT3Nv+sb41yXlJthnPOieITwJvrqpVq+qS4TqkcU2Sq4aZV0k2HGnlVbVZVZ29LIW1676rPUaDr39flnWNpqp6aVUdNwbrXbWqrlnW5ZOs2u6j7wwz77okf23n/yHJsUlW7Zm/X7u/XzPMsk9J8tUktyS5LcllSd6ZZKVlrVVaHgZHaWq4Fthz8E2SLYBHLOvKxmmU8StVtSqwNvBT4OtJMkwtU/kP5AbAlUvosz3wWOBJSZ459iU9yNPbQDX4+vg4b38yeTVwD/DCJI8bZv7L29/3LYHZwCE98/YF/gzs07tAkicDFwI3AFtU1erAP7XLrzbqn0DqwOAoTQ1f5sF/dPYFju/tkORl7Sjk7e3p0UN75g2OEu6f5DfAD4duIMmr25GTzZM8JMm7k/w6yZ+SnJrkMW3XH7c/b21HWBY7klhV9wLHAY8D1mxHYz6X5IwkdwHPSzI9ydeS3Jzk2iRv7alrqyQD7ef6Q5L/6pm3dTuaeWuSS3tP2yY5O8kHkpyb5I4kZ/WO2iZ5ds+yNyTZr21/eJJPJvlNu72jkqwy3Gdr99MhSa5P8sckxydZvV3HncBKwKVJfr2YXbQv8L/AGe304LoH9/Ol7X4ebrTquiQ7ttOrtPv2L0muSnJwek5rL4322Hyq5/0pSY7p2c6n2s98W5KfDrd/emtr3x+a5IR2elqSE9rfrVuTXJRknXbe2Un+td2HtybZvGcda6cZ2Xts+37nJAvywKj20xbzmf4+etvupyOTfLv93biwDXGLsy9wFHAZ8NqROlXVb4HvAJu329oAeC5wAPDiIaHzMOC8qnpnVf2uXf4XVbVXVd26hHqkMWFwlKaGC4BHJdkkzQjdHsAJQ/rcRRMu1wBeBrwhySuH9HkusAnw4t7GJP8CfAzYsaquAN4CvLLtPx34C3Bk23379uca7SjV+YsrPMnDgf2AG6rqlrZ5L+BDNKMq5wHfAi4F1gNeALw9yWCNnwY+XVWPAp4MnNqudz3g28AHgccA7wK+lmTtns3vBfwLzYjew9o+g3/MvwMcTjMiOhNY0C7zUeApbduGbU3vG+Hj7de+ngc8CVgVOKKq7mlHn6AZ1Rs2lCR5BLAbcGL72iPJwwCqavue5Vetqq+MUMOgOTT758k0x3d5rhN8HfDPSZ6fZG9gK+Bt7bxPArOAbWn2+78D9y/l+vcFVgfWB9YEDgL+2tuhqu4Bvk7PSDuwO3BOVf0xzTWjxwAHtuv4PDCv/X3rYg+a4PZo4Fc0v4/Dan9fduCB47TPYvquD+wEDF6asA8wUFVfA34O7N3TfUfgtI71SuPC4ChNHYOjji+k+QP0296ZVXV2VV1eVfdX1WXAyTTBr9ehVXVXVfX+kX47cDCwQ1X9qm07CHhvVd3Y/gE/FNgtS3eKe/ckt9KchpsF7Noz73+r6tyquh/YAli7qt5fVX9rr0M7muYPO8C9wIZJ1qqqO6vqgrb9tcAZVXVG+5m/BwzQ/NEe9KWq+mX7eU+lCYPQBMrvV9XJVXVvVf2pqhYkCc3I0Duq6s9VdQfw4Z5ahtob+K+quqaq7gTeQxP+uu6nV9Gc/jyLJgQ/lCb0L4vdgQ+1dd8AfKbDMhe3o3WDrxcDVNXvgTfQjBR/Gtinqu5I8hCaUPm2qvptVS2qqvPa35GlcS9N2NuwXcf8qrp9mH4n8eB9v1fbBs1x+nxVXdiu4ziafbl1xxq+UVU/q6r7aMLgzMX0/Wfgsqq6CjgF2Cz/eLPTN9vf958C59D83kDzb3aw5pN4cOhcE/hdx3qlcWFwlKaOL9P84dyPIaepAZI8K8mP0pzuvY0m/K01pNsNw6z3YODIquo9rbkB8I3BQEETVBcB6yxFvadW1RpV9diqen5VzR+hjg2A6b0BBvjPnm3tTzMCeHV7SnPnnuX+achyzwbW7Vn373umF9KMCEIz0jXc6eO1aa4dnd+zzu+27cOZDlzf8/56YGW676d9afbTfVV1N/A1ln2kcDoP3q/Xj9Sxx5btMRp8ndkz71s0p9p/UVU/bdvWAqYx/L5bGl8GzgROSXJTko8neegw/X4EPKL93Z5BE+6+0c7bAPi3Icd/fZr90MVIvxvD2YcmXA6eij6HfzxOr2z34QZV9caq+muS7YAn0oRNaILjFklmtu//xIN/X6W+MzhKU0RVXU9zk8xONKfwhjoJmAes315kfxQw9GaUGma5FwGHJHl1T9sNwEuHhIpp7R/N4daxtHrXcQNw7ZBtrVZVOwFU1f9V1Z40p5s/BpyW5JHtcl8estwjq+qjHbZ/A80p3aFuoTllulnPOlfvOe081E00AWbQE4D7gD8sqYAkjweeD7w2ye+T/J7mtPVOGXIHfUe/owlOvbUsjw/R/A/DukkGTxffAtzN8PtuqLt48A1cf7+2rx3lPayqNqU55b0zw5z+rapFNCPFe7av09tRYGiO4YeGHP9HVNXJS/UplyDJtsBGwHt6jtOzgL06jCzvS/NvcEG73IU97QDfp7npRpowDI7S1LI/8PyqumuYeasBf66qu5NsRTM62cWVwEuAI5O8om07CvhQe23X4E0Ju7Tzbqa5pm20vhPvZ8AdSf6jvfFipTQ36Dyz3fZrk6zdnta+tV3mfpprPF+e5MXtMtPSfM/h4zts80RgxyS7J1k5yZpJZrbbOBr4754bMNbrud5yqJOBdyR5YpqvX/kwzd3k93Wo4Z+BXwJPpRlJm0kzsnojD1zX9we67+dTacLNo9t98JaOy/2DJNvTXBu6D03IOTzJeu3+OQb4rzQ3NK2UZJsRritcQHPa/qFJZtOE4sH1Py/JFu31urfTnLoe6TrJk4DX0FwWcFJP+9HAQe1oZJI8Ms0NYqN9N/K+wPeATXngOG0OrAK8dKSFkkyjuXzggJ7lZtIcl8HQOQfYNsknBm+aSbJhmhuH1hjlzyF1YnCUppCq+nVVDYww+43A+5PcQXMzx6lLsd5LaUZ9jk7yUprr2uYBZ7Xru4BmlIWqWkgzGnVue4qw6zVlI217UbvtmTQjqrcAX6C5eQKaUHtlmruUPw3sUVV/ba/j24XmtPbNNCNQB9Phv3tV9Ruakdt/o/malAXA09vZ/0Fzs8QFSW6nGRV66girOobmtOuP29rvpntg2xf4bFX9vvdFE9oHR6QOBY5r9/PuS1jfYTSnp6+luWbyyx1quDQP/h7H/0nyKJpLId7cXsf4E+CLwJfaa0DfBVwOXESz7z7G8Pv8/9GMTP6lra039D2O5qaQ22lGNc8Zqd6qupBm9HI6zQ1Ng+0DwOuBI9pt/IrmMo5R0xP+Dh9ynK5t613cZQWvpBm9Pn7I8T2G5nKGl1TVr4FtgBk0v+O30VyuMADcMexapTGWqtE4qyRJmkzSfDXRCVXVZQRWkgBHHCVJktSRwVGSJEmdeKpakiRJnTjiKEmSpE4MjpIkSepkaR4PpmW01lpr1YwZM/pdhiRJ0hLNnz//lqoa9olYBsdxMGPGDAYGRvpqPUmSpIkjyYiPJPVUtSRJkjoxOEqSJKkTg6MkSZI6MThKkiSpE4OjJEmSOjE4SpIkqRO/jmcczJ8PSb+rkCRJk9lEeEq0I46SJEnqxOAoSZKkTgyOkiRJ6sTgKEmSpE7GPDgmWZRkQZJLk1ycZNsx2MYOSU5fymXOTjJ7GbZ1bJLdlnY5SZKkyW487qr+a1XNBEjyYuAjwHPHYbuSJEkaReN9qvpRwF8Akqya5AftKOTlSXZp22ck+XmSo5NcmeSsJKu0856Z5LJ2BPMTSa4YuoEkWyU5P8klSc5L8tS2fZUkp7Tr/gawSs8yL2qXuTjJV5Os2rZ/NMlV7TY/2bOZ7dt1X+PooyRJWlGMx4jjKkkWANOAdYHnt+13A7tW1e1J1gIuSDKvnbcRsGdVvT7JqcCrgROALwGvr6rzk3x0hO1dDTynqu5LsiPw4Xb5NwALq2qTJE8DLgZot30IsGNV3ZXkP4B3JjkS2BXYuKoqyRo921gXeDawMTAPOG259pAkSdIkMN6nqrcBjk+yORDgw0m2B+4H1gPWaZe5tqoWtNPzgRltcFutqs5v208Cdh5me6sDxyXZCCjgoW379sBnAKrqsiSXte1bA5sC56b5lu6HAecDt9GE2y+210/2XkP5zaq6H7gqyToMI8kBwAHNuyeMvHckSZImiXF9ckw7UrgWsDawU/tzVlXdm+Q6mlFJgHt6FltEz2nlDj4A/Kiqdk0yAzh7Cf0DfK+q9vyHGclWwAuA3YA388BoaW99wz4TpqrmAnOb9cyeAN/1LkmStHzG9RrHJBsDKwF/ohkZ/GMbGp8HbLC4ZavqVuCOJM9qm/YYoevqwG/b6f162n8M7NXWsTnwtLb9AmC7JBu28x6Z5CntdY6rV9UZwDuAp3f9nJIkSVPReF7jCM3o3L5VtSjJicC3klwODNBcm7gk+wNHJ7kfOIfmdPJQH6c5VX0I8O2e9s8BX0ryc+DnNKfAqaqbk+wHnJzk4W3fQ4A7gP9NMq2t+51dP7AkSdJUlJoIT8zuKMmqVXVnO/1uYN2qelufy1qi5lT1QL/LkCRJk9h4RbYk86tq2O+6HtdrHEfBy5K8h6bu63nwqWhJkiSNoUkVHKvqK8BX+l2HJEnSishnVUuSJKmTSTXiOFnNmgUDXuIoSZImOUccJUmS1InBUZIkSZ0YHCVJktSJwVGSJEmdGBwlSZLUicFRkiRJnRgcJUmS1InBUZIkSZ0YHCVJktSJwVGSJEmdGBwlSZLUicFRkiRJnRgcJUmS1InBUZIkSZ0YHCVJktSJwVGSJEmdrNzvAlYEN910E4cddli/y5AkSZPYnDlz+l2CI46SJEnqxuAoSZKkTgyOkiRJ6sTgKEmSpE7GLDgmqSSf6nn/riSHjtX2lkaS65KsNUrrunM01iNJkjTRjeWI4z3Aq0YroEmSJKm/xjI43gfMBd4xdEaStZN8LclF7Wu7tv3yJGuk8ack+7Ttxyd5YZIvJFnQvm5OMqedf3C7nsuSHNaznW8mmZ/kyiQHDFfkSH2S3JnkQ0kuTXJBknXa9icmOb+t9YOjucMkSZImsrG+xvFIYO8kqw9p/zTw31X1TODVwBfa9nOB7YDNgGuA57Tt2wDnVdW/VtVMYBfgFuDYJC8CNgK2AmYCs5Js3y73uqqaBcwG3ppkzWFqHKnPI4ELqurpwI+B1/fU/rmq2gL43dLuEEmSpMlqTINjVd0OHA+8dcisHYEjkiwA5gGPSrIq8BNg+/b1OWCLJOsBf6mquwCSTAO+Crylqq4HXtS+LgEuBjamCZLQBMFLgQuA9Xvae43U52/A6e30fGBGO70dcHI7/eWRPnuSA5IMJBlYuHDhSN0kSZImjfF4csz/0AS6L/W0PQTYuqru7u2Y5MfAm4AnAO8FdgV2owmUg44Cvl5V3x9cDPhIVX1+yLp2oAmo21TVwiRnA9OWos+9VVXt9CIevK+KJaiquTSn6pk+ffoS+0uSJE10Y/51PFX1Z+BUYP+e5rOAtwy+STKz7XsDsBawUVVdA/wUeBfNqWKSvAlYrao+2rOuM4HXtSOWJFkvyWOB1WlGKhcm2RjYepjyuvQZ6lxgj3Z67w79JUmSpoTx+h7HT9EEwkFvBWa3N7NcBRzUM+9C4Jft9E+A9WgCJDQhcoueG2QOqqqzgJOA85NcDpwGrAZ8F1g5yc+Bj9Kcih6qS5+h3ga8qd3Weh36S5IkTQl54Gysxsr06dPrwAMP7HcZkiRpEpszZ864bCfJ/KqaPdw8nxwjSZKkTgyOkiRJ6sTgKEmSpE68xnEczJ49uwYGBvpdhiRJ0hJ5jaMkSZKWm8FRkiRJnRgcJUmS1InBUZIkSZ0YHCVJktSJwVGSJEmdGBwlSZLUicFRkiRJnRgcJUmS1InBUZIkSZ0YHCVJktSJwVGSJEmdGBwlSZLUicFRkiRJnRgcJUmS1InBUZIkSZ2s3O8CVgh/ng8npd9VSJKkyWyv6ncFjjhKkiSpG4OjJEmSOjE4SpIkqRODoyRJkjqZ8MExySuTVJKNl2P5TZdhuf2SHNFOH5Rkn2XZviRJ0lQx4YMjsCfw0/bnsnglMGxwTNLprvKqOqqqjl/G7UuSJE0JEzo4JlkVeDawP7BH27ZDktN7+hyRZL92+qNJrkpyWZJPJtkWeAXwiSQLkjw5ydlJ/ifJAPC2JC9PcmGSS5J8P8k6w9RxaJJ3tdOvT3JRkkuTfC3JI8Z8R0iSJE0AE/17HHcBvltVv0zypySzRuqYZE1gV2Djqqoka1TVrUnmAadX1WltP4CHVdXs9v2jga3bZf4V+Hfg3xZT09er6uh22Q/ShNrDl/+jSpIkTWwTesSR5vT0Ke30KSz+dPVtwN3AF5O8Cli4mL5f6Zl+PHBmksuBg4HNllDT5kl+0vbfe6T+SQ5IMpBk4OY7lrBGSZKkSWDCBsckjwGeD3whyXU0oW53YBEPrnsaQFXdB2wFnAbsDHx3Mau/q2f6cOCIqtoCOHBwfYtxLPDmtv9hI/WvqrlVNbuqZq+92hLWKEmSNAlM2OAI7AZ8uao2qKoZVbU+cC1NzZsmeXiSNYAXwN+vh1y9qs4A3gE8vV3PHcDiotvqwG/b6X071LUa8LskD6UZcZQkSVohTOTguCfwjSFtX6O5SeZU4Ir25yXtvNWA05NcRnMX9jvb9lOAg9ubX548zHYOBb6aZD5wS4e6/h9wIXAucHXnTyNJkjTJpar/D8ye6mY/KTXwwX5XIUmSJrW9xiezJZk/eBPxUBN5xFGSJEkTiMFRkiRJnRgcJUmS1MlE/wLwqeExs2CvgX5XIUmStFwccZQkSVInBkdJkiR1YnCUJElSJwZHSZIkdWJwlCRJUicGR0mSJHVicJQkSVInBkdJkiR1YnCUJElSJwZHSZIkdWJwlCRJUicGR0mSJHVicJQkSVInBkdJkiR1YnCUJElSJwZHSZIkdbJyvwtYMcwH0u8iJEnSpFb9LsARR0mSJHVjcJQkSVInBkdJkiR1YnCUJElSJ2MaHJO8N8mVSS5LsiDJs5ZxPTsk2bbn/bFJduuw3J090zsl+WWSDZalBkmSpBXdmN1VnWQbYGdgy6q6J8lawMOWcXU7AHcC5y1jLS8APgO8uKqu79A/QKrq/mXZniRJ0lQ0liOO6wK3VNU9AFV1S1XdBE2QS3JJksuTHJPk4W37dW3AJMnsJGcnmQEcBLyjHbV8Trv+7ZOcl+SaxY0+JtkeOBrYuap+3ba9M8kV7evtbduMJL9IcjxwBbB+koOTXNSOmB7Ws85vJpnfjqYeMJo7TZIkaaIay+B4Fk34+mWSzyZ5LkCSacCxwGuqaguaUc83jLSSqroOOAr476qaWVU/aWetCzybZlTzoyMs/nDgm8Arq+rqdvuzgH8BngVsDbw+yTPa/hsBn62qzYCntu+3AmYCs9oQCvC6qpoFzAbemmTNrjtFkiRpshqz4FhVdwKzgAOAm4GvJNmPJpBdW1W/bLseB2w/7EoW75tVdX9VXQWsM0Kfe2lOb+/f0/Zs4BtVdVdb49eBwVHM66vqgnb6Re3rEuBiYGOaIAlNWLwUuABYv6f975IckGQgycDNNy/Dp5MkSZpgxvTJMVW1CDgbODvJ5cC+NEFsJPfxQJidtoTV39MzPdJjWe4Hdgd+kOQ/q+rDS1jnXUPW+ZGq+nxvhyQ7ADsC21TVwiRnD1drVc0F5gLMnp3+f9W7JEnSchqzEcckT03SOxI3E7ge+AUwI8mGbfs/A+e009fRjFICvLpn2TuA1ZaljqpaCLwM2DvJ/sBPgFcmeUSSRwK7tm1DnQm8Lsmq7edZL8ljgdWBv7ShcWOa092SJElT3lhe47gqcFySq5JcBmwKHFpVd9NcY/jVdhTyfpprGAEOAz6dZABY1LOubwG7Drk5prOq+jPwEuAQ4PE011j+DLgQ+EJV/cMoaFWdBZwEnN/WeRpNeP0usHKSn9NcW3nB0GUlSZKmolQt+Sxqku2q6twltWl4s2enBgb6XYUkSZrcxufKtyTzq2r2cPO6jjge3rFNkiRJU9Rib45pv8R7W2DtJO/smfUoYKWxLEySJEkTy5Luqn4YzbWKK/Pgm1NuB5b4yD9JkiRNHYsNjlV1DnBOkmO7PKpPI5kFeJGjJEma3Lp+j+PDk8wFZvQuU1XPH4uiJEmSNPF0DY5fpfnKnC/w4K/JkSRJ0gqia3C8r6o+N6aVSJIkaULr+nU830ryxiTrJnnM4GtMK5MkSdKE0nXEcd/258E9bQU8aXTLkSRJ0kTVKThW1RPHuhBJkiRNbJ2CY5J9hmuvquNHtxxJkiRNVF1PVT+zZ3oa8ALgYsDgKEmStILoeqr6Lb3vk6wBnDIWBUmSJGli6npX9VB3AV73KEmStALpeo3jt2juogZYCdgEOHWsipIkSdLE0/Uax0/2TN8HXF9VN45BPZIkSZqgOp2qrqpzgKuB1YBHA38by6IkSZI08XQKjkl2B34G/BOwO3Bhkt3GsjBJkiRNLF1PVb8XeGZV/REgydrA94HTxqowSZIkTSxd76p+yGBobP1pKZaVJEnSFNB1xPG7Sc4ETm7fvwY4Y2xKmnpumn8Th+WwfpchSZImsTk1p98lLD44JtkQWKeqDk7yKuDZ7azzgRPHujhJkiRNHEsacfwf4D0AVfV14OsASbZo5718DGuTJEnSBLKk6xTXqarLhza2bTPGpCJJkiRNSEsKjmssZt4qo1iHJEmSJrglBceBJK8f2pjkX4H5y7rRJIuSLEhyRZKvJnlEkhlJrhih//uT7NhOn51kdjt9RpI1lrCt65KsNUz7K5K8e1k/gyRJ0opmSdc4vh34RpK9eSAozgYeBuy6HNv9a1XNBEhyInAQ7fWTw6mq943QvtOyFlBV84B5y7q8JEnSimaxI45V9Yeq2hY4DLiufR1WVdtU1e9HqYafABu20yslOTrJlUnOSrIKQJJjh3tSzeBoYjtaeXWSE5P8PMlpSR7R0/UtSS5OcnmSjdtl90tyRM/6P5PkvCTX9G4rycFJLkpyWdJ8p06SRyb5dpJL21HT14zSvpAkSZqwuj6r+kdVdXj7+uFobTzJysBLgcEbcDYCjqyqzYBbgVcvxeqeCny2qjYBbgfe2DPvlqraEvgc8K4Rll+X5uuGdgY+2tb3oramrYCZwKwk2wMvAW6qqqdX1ebAd5eiTkmSpEmpX09/WSXJAmAA+A3wxbb92qpa0E7PZ+nu3L6hqs5tp0/gge+chAdOgy9und+sqvur6ipgnbbtRe3rEuBiYGOaIHk58MIkH0vynKq6bejKkhyQZCDJwEIWLsXHkCRJmpi6PjlmtP39GsdBSQDu6WlaxNLduV2LeT+43kWM/Jl7t52enx+pqs8P7ZxkS2An4INJflBV73/QxqvmAnMBpmf60NokSZImnan0vOknJNmmnd4L+OkorPNM4HVJVgVIsl6SxyaZDiysqhOATwBbjsK2JEmSJrR+jTiOhV8Ab0pyDHAVzfWMy6WqzkqyCXB+OyJ6J/Bampt5PpHkfuBe4A3Luy1JkqSJLlWT/yxqkhnA6e2NKhPO9EyvAzmw32VIkqRJbE7NGZftJJlfVbOHmzeVTlVLkiRpDE2JU9VVdR0wIUcbJUmSpgpHHCVJktTJlBhxnOimz5rOnIHxuS5BkiRprDjiKEmSpE4MjpIkSerE4ChJkqRODI6SJEnqxOAoSZKkTgyOkiRJ6sTgKEmSpE4MjpIkSerE4ChJkqRODI6SJEnqxOAoSZKkTgyOkiRJ6sTgKEmSpE4MjpIkSerE4ChJkqRODI6SJEnqZOV+F7BCmD8fkn5XIUmSJrOqflfgiKMkSZK6MThKkiSpE4OjJEmSOjE4SpIkqZMpHxyT3NnvGiRJkqaCKR8cJUmSNDpWiOCYZNUkP0hycZLLk+zSts9IcnWSE5P8PMlpSR7RzntfkouSXJFkbtJ8n06Ss5N8LMnPkvwyyXP6+dkkSZLGywoRHIG7gV2rakvgecCnBoMg8FTgs1W1CXA78Ma2/YiqemZVbQ6sAuzcs76Vq2or4O3AnPH4AJIkSf22ogTHAB9OchnwfWA9YJ123g1VdW47fQLw7Hb6eUkuTHI58Hxgs571fb39OR+YMewGkwOSDCQZuHn0PockSVLfrChPjtkbWBuYVVX3JrkOmNbOG/o17JVkGvBZYHZV3ZDk0J7+APe0Pxcxwj6sqrnAXIDZSf+/6l2SJGk5rSgjjqsDf2xD4/OADXrmPSHJNu30XsBPeSAk3pJkVWC38StVkiRpYprSwTHJyjSjgycCs9vTzvsAV/d0+wXwpiQ/Bx4NfK6qbgWOBq4AzgQuGs+6JUmSJqLUBHhg9lhJ8nTg6PZGluHmzwBOb2+AGTOzkxoYyw1IkqSpb5wyW5L5VTV7uHlTdsQxyUHAycAh/a5FkiRpKpjSI44ThSOOkiRpuTniKEmSpMliRfk6nv6aNQsGHHOUJEmTmyOOkiRJ6sTgKEmSpE4MjpIkSerE4ChJkqRODI6SJEnqxOAoSZKkTgyOkiRJ6sTgKEmSpE4MjpIkSerE4ChJkqRODI6SJEnqxOAoSZKkTgyOkiRJ6sTgKEmSpE4MjpIkSerE4ChJkqROUlX9rmHKy/QUB/a7CkmSNJnVnPHJbEnmV9Xs4eY54ihJkqRODI6SJEnqxOAoSZKkTgyOkiRJ6mRCBcckdy5l/x2SnD5W9QzZ1vuT7Dge25IkSZqIVu53AZNFVb2v3zVIkiT104QacRzUjiSeneS0JFcnOTFJ2nkvadsuBl7Vs8xjknwzyWVJLkjytLb90CTHtOu7Jslbe5Z5bZKfJVmQ5PNJVmpfxya5IsnlSd7R9j02yW7t9PuSXNT2mTtYmyRJ0lQ2IYNj6xnA24FNgScB2yWZBhwNvByYBTyup/9hwCVV9TTgP4Hje+ZtDLwY2AqYk+ShSTYBXgNsV1UzgUXA3sBMYL2q2ryqtgC+NExtR1TVM6tqc2AVYOdR+cSSJEkT2EQOjj+rqhur6n5gATCDJgBeW1X/V803l5/Q0//ZwJcBquqHwJpJHtXO+3ZV3VNVtwB/BNYBXkATPi9KsqB9/yTgGuBJSQ5P8hLg9mFqe16SC5NcDjwf2GxohyQHJBlIMsDC5doPkiRJE8JEvsbxnp7pRSxfrcOtK8BxVfWeoZ2TPJ1mhPIgYHfgdT3zpgGfBWZX1Q1JDgWmDV1HVc0F5kL75BhJkqRJbiKPOA7namBGkie37/fsmfcTmlPNJNkBuKWqhhstHPQDYLckj22XeUySDZKsBTykqr4GHAJsOWS5wZB4S5JVgd2W4/NIkiRNGhN5xPEfVNXdSQ4Avp1kIU1YXK2dfShwTJLLgIXAvktY11VJDgHOSvIQ4F7gTcBfgS+1bQDvGbLcrUmOBq4Afg9cNCofTpIkaYJLc6mgxlKmpziw31VIkqTJrOaMT2ZLMr+qZg83b7KdqpYkSVKfGBwlSZLUicFRkiRJnUyqm2Mmq1nTZzEwZ6DfZUiSJC0XRxwlSZLUicFRkiRJnRgcJUmS1InBUZIkSZ0YHCVJktSJwVGSJEmdGBwlSZLUicFRkiRJnRgcJUmS1InBUZIkSZ0YHCVJktSJwVGSJEmdGBwlSZLUicFRkiRJnRgcJUmS1InBUZIkSZ2s3O8CVgTz50PS7yokSdJkVtXvChxxlCRJUkcGR0mSJHVicJQkSVInBkdJkiR1ssIExyR3LmX/HZKc3k6/Ism7x6YySZKkycG7qjuoqnnAvH7XIUmS1E8rzIjjoHYk8ewkpyW5OsmJSfNlOUle0rZdDLyqZ5n9khzRTr88yYVJLkny/STr9OmjSJIkjasVLji2ngG8HdgUeBKwXZJpwNHAy4FZwONGWPanwNZV9QzgFODfx7xaSZKkCWBFPVX9s6q6ESDJAmAGcCdwbVX9X9t+AnDAMMs+HvhKknWBhwHXDreBJAc8sPwTRrV4SZKkflhRRxzv6ZlexNIF6MOBI6pqC+BAYNpwnapqblXNrqrZsPayVypJkjRBrKjBcThXAzOSPLl9v+cI/VYHfttO7zvmVUmSJE0QBsdWVd1Nc2r52+3NMX8coeuhwFeTzAduGafyJEmS+i41EZ6YPcUlswsG+l2GJEmaxMYrsiWZ31xq948ccZQkSVInBkdJkiR1YnCUJElSJyvq9ziOq1mzYMBLHCVJ0iTniKMkSZI6MThKkiSpE4OjJEmSOjE4SpIkqRODoyRJkjoxOEqSJKkTg6MkSZI6MThKkiSpk9R4PTF7BZbkDuAX/a5DS7QWcEu/i1AnHqvJweM0OXicJo/xOlYbVNXaw83wyTHj4xdVNbvfRWjxkgx4nCYHj9Xk4HGaHDxOk8dEOFaeqpYkSVInBkdJkiR1YnAcH3P7XYA68ThNHh6rycHjNDl4nCaPvh8rb46RJElSJ444SpIkqROD4yhK8pIkv0jyqyTvHmb+w5N8pZ1/YZIZfShzhdfhOL0zyVVJLkvygyQb9KPOFd2SjlNPv1cnqSTeFdonXY5Vkt3bf1dXJjlpvGtUp//2PSHJj5Jc0v73b6d+1LmiS3JMkj8muWKE+UnymfY4XpZky/Gsz+A4SpKsBBwJvBTYFNgzyaZDuu0P/KWqNgT+G/jY+FapjsfpEmB2VT0NOA34+PhWqY7HiSSrAW8DLhzfCjWoy7FKshHwHmC7qtoMePt417mi6/hv6hDg1Kp6BrAH8NnxrVKtY4GXLGb+S4GN2tcBwOfGoaa/MziOnq2AX1XVNVX1N+AUYJchfXYBjmunTwNekCTjWKM6HKeq+lFVLWzfXgA8fpxrVLd/TwAfoPkfsLvHszg9SJdj9XrgyKr6C0BV/XGca1S341TAo9rp1YGbxrE+tarqx8CfF9NlF+D4alwArJFk3fGpzuA4mtYDbuh5f2PbNmyfqroPuA1Yc1yq06Aux6nX/sB3xrQiDWeJx6k9PbN+VX17PAvTP+jyb+opwFOSnJvkgiSLG03R2OhynA4FXpvkRuAM4C3jU5qW0tL+HRtVPjlGGkGS1wKzgef2uxY9WJKHAP8F7NfnUtTNyjSn1XagGcH/cZItqurWfhalf7AncGxVfSrJNsCXk2xeVff3uzBNHI44jp7fAuv3vH982zZsnyQr05wK+NO4VKdBXY4TSXYE3gu8oqruGafa9IAlHafVgM2Bs5NcB2wNzPMGmb7o8m/qRmBeVd1bVdcCv6QJkho/XY7T/sCpAFV1PjCN5tnImlg6/R0bKwbH0XMRsFGSJyZ5GM2FxfOG9JkH7NtO7wb8sPwizfG2xOOU5BnA52lCo9di9cdij1NV3VZVa1XVjKqaQXMt6iuqaqA/5a7Quvy375s0o40kWYvm1PU141ijuh2n3wAvAEiyCU1wvHlcq1QX84B92rurtwZuq6rfjdfGPVU9SqrqviRvBs4EVgKOqaork7wfGKiqecAXaYb+f0Vz4ese/at4xdTxOH0CWBX4anvv0m+q6hV9K3oF1PE4aQLoeKzOBF6U5CpgEXBwVXm2ZRx1PE7/Bhyd5B00N8rs5+DG+EtyMs3/aK3VXm86B3goQFUdRXP96U7Ar4CFwL+Ma33+TkiSJKkLT1VLkiSpE4OjJEmSOjE4SpIkqRODoyRJkjoxOEqSJKkTg6Mk9UmSSnJCz/uVk9yc5PSlXM8OS7NMkv2STF+abUgSGBwlqZ/uAjZPskr7/oUs5RMg2qdQLa39AIOjpKVmcJSk/joDeFk7vSdw8uCMJFslOT/JJUnOS/LUtn2/JPOS/BD4Qe/Kkjyz7f/kJLOSnJNkfpIzk6ybZDeaZ7CfmGRBT2iVpCUyOEpSf50C7JFkGvA04MKeeVcDz6mqZwDvAz7cM29LYLeqeu5gQ5JtgaOAXWgeH3d422cWcAzwoao6DRgA9q6qmVX117H7aJKmGh85KEl9VFWXJZlBM9p4xpDZqwPHJdmI5hFwD+2Z972q+nPP+02AucCLquqmJJsDmwPfax+duRIwbs+zlTQ1GRwlqf/mAZ+keT7tmj3tHwB+VFW7tuHy7J55dw1Zx++AacAzgJuAAFdW1TZjU7KkFZHBUZL67xjg1qq6PMkOPe2r88DNMvstYR23AvvTjDDeBZwHrJ1km6o6P8lDgadU1ZXAHcBqo1e+pBWF1zhKUp9V1Y1V9ZlhZn0c+EiSS+jwP/pV9QdgZ+BImpHH3YCPJbkUWABs23Y9FjjKm2MkLa1UVb9rkCRJ0iTgiKMkSZI6MThKkiSpE4OjJEmSOjE4SpIkqRODoyRJkjoxOEqSJKkTg6MkSZI6MThKkiSpk/8PDS59yYhIk80AAAAASUVORK5CYII="/>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 name="AutoShape 10" descr="data:image/png;base64,iVBORw0KGgoAAAANSUhEUgAAAo4AAAFNCAYAAACOmu5nAAAAOXRFWHRTb2Z0d2FyZQBNYXRwbG90bGliIHZlcnNpb24zLjUuMSwgaHR0cHM6Ly9tYXRwbG90bGliLm9yZy/YYfK9AAAACXBIWXMAAAsTAAALEwEAmpwYAAAq0UlEQVR4nO3deZgdZZ238fsrqEFBUEAkiEQFZdVIIrIoouKGKKIMsjjAyAi4LyMzOvIacF9nRgHFoAjIJuIyEVFwA5VNOhBW0VEWQVxAZY0ghN/7R1XLoe1OKkl3n+7O/bmuc3Wdp56q+p2qDv3lqapTqSokSZKkJXlIvwuQJEnS5GBwlCRJUicGR0mSJHVicJQkSVInBkdJkiR1YnCUJElSJwZHScNKMiNJJVm537VMVUl2TXJDkjuTPGMU1rdDkht73l+ZZIflXe9oGK3fpyTfSbLvaNXVs947kzxptNcrTTUGR2mSS3Jdkr8lWWtI+yXtH+oZ41zPEgNCkkOT3Nv+sb41yXlJthnPOieITwJvrqpVq+qS4TqkcU2Sq4aZV0k2HGnlVbVZVZ29LIW1676rPUaDr39flnWNpqp6aVUdNwbrXbWqrlnW5ZOs2u6j7wwz77okf23n/yHJsUlW7Zm/X7u/XzPMsk9J8tUktyS5LcllSd6ZZKVlrVVaHgZHaWq4Fthz8E2SLYBHLOvKxmmU8StVtSqwNvBT4OtJMkwtU/kP5AbAlUvosz3wWOBJSZ459iU9yNPbQDX4+vg4b38yeTVwD/DCJI8bZv7L29/3LYHZwCE98/YF/gzs07tAkicDFwI3AFtU1erAP7XLrzbqn0DqwOAoTQ1f5sF/dPYFju/tkORl7Sjk7e3p0UN75g2OEu6f5DfAD4duIMmr25GTzZM8JMm7k/w6yZ+SnJrkMW3XH7c/b21HWBY7klhV9wLHAY8D1mxHYz6X5IwkdwHPSzI9ydeS3Jzk2iRv7alrqyQD7ef6Q5L/6pm3dTuaeWuSS3tP2yY5O8kHkpyb5I4kZ/WO2iZ5ds+yNyTZr21/eJJPJvlNu72jkqwy3Gdr99MhSa5P8sckxydZvV3HncBKwKVJfr2YXbQv8L/AGe304LoH9/Ol7X4ebrTquiQ7ttOrtPv2L0muSnJwek5rL4322Hyq5/0pSY7p2c6n2s98W5KfDrd/emtr3x+a5IR2elqSE9rfrVuTXJRknXbe2Un+td2HtybZvGcda6cZ2Xts+37nJAvywKj20xbzmf4+etvupyOTfLv93biwDXGLsy9wFHAZ8NqROlXVb4HvAJu329oAeC5wAPDiIaHzMOC8qnpnVf2uXf4XVbVXVd26hHqkMWFwlKaGC4BHJdkkzQjdHsAJQ/rcRRMu1wBeBrwhySuH9HkusAnw4t7GJP8CfAzYsaquAN4CvLLtPx34C3Bk23379uca7SjV+YsrPMnDgf2AG6rqlrZ5L+BDNKMq5wHfAi4F1gNeALw9yWCNnwY+XVWPAp4MnNqudz3g28AHgccA7wK+lmTtns3vBfwLzYjew9o+g3/MvwMcTjMiOhNY0C7zUeApbduGbU3vG+Hj7de+ngc8CVgVOKKq7mlHn6AZ1Rs2lCR5BLAbcGL72iPJwwCqavue5Vetqq+MUMOgOTT758k0x3d5rhN8HfDPSZ6fZG9gK+Bt7bxPArOAbWn2+78D9y/l+vcFVgfWB9YEDgL+2tuhqu4Bvk7PSDuwO3BOVf0xzTWjxwAHtuv4PDCv/X3rYg+a4PZo4Fc0v4/Dan9fduCB47TPYvquD+wEDF6asA8wUFVfA34O7N3TfUfgtI71SuPC4ChNHYOjji+k+QP0296ZVXV2VV1eVfdX1WXAyTTBr9ehVXVXVfX+kX47cDCwQ1X9qm07CHhvVd3Y/gE/FNgtS3eKe/ckt9KchpsF7Noz73+r6tyquh/YAli7qt5fVX9rr0M7muYPO8C9wIZJ1qqqO6vqgrb9tcAZVXVG+5m/BwzQ/NEe9KWq+mX7eU+lCYPQBMrvV9XJVXVvVf2pqhYkCc3I0Duq6s9VdQfw4Z5ahtob+K+quqaq7gTeQxP+uu6nV9Gc/jyLJgQ/lCb0L4vdgQ+1dd8AfKbDMhe3o3WDrxcDVNXvgTfQjBR/Gtinqu5I8hCaUPm2qvptVS2qqvPa35GlcS9N2NuwXcf8qrp9mH4n8eB9v1fbBs1x+nxVXdiu4ziafbl1xxq+UVU/q6r7aMLgzMX0/Wfgsqq6CjgF2Cz/eLPTN9vf958C59D83kDzb3aw5pN4cOhcE/hdx3qlcWFwlKaOL9P84dyPIaepAZI8K8mP0pzuvY0m/K01pNsNw6z3YODIquo9rbkB8I3BQEETVBcB6yxFvadW1RpV9diqen5VzR+hjg2A6b0BBvjPnm3tTzMCeHV7SnPnnuX+achyzwbW7Vn373umF9KMCEIz0jXc6eO1aa4dnd+zzu+27cOZDlzf8/56YGW676d9afbTfVV1N/A1ln2kcDoP3q/Xj9Sxx5btMRp8ndkz71s0p9p/UVU/bdvWAqYx/L5bGl8GzgROSXJTko8neegw/X4EPKL93Z5BE+6+0c7bAPi3Icd/fZr90MVIvxvD2YcmXA6eij6HfzxOr2z34QZV9caq+muS7YAn0oRNaILjFklmtu//xIN/X6W+MzhKU0RVXU9zk8xONKfwhjoJmAes315kfxQw9GaUGma5FwGHJHl1T9sNwEuHhIpp7R/N4daxtHrXcQNw7ZBtrVZVOwFU1f9V1Z40p5s/BpyW5JHtcl8estwjq+qjHbZ/A80p3aFuoTllulnPOlfvOe081E00AWbQE4D7gD8sqYAkjweeD7w2ye+T/J7mtPVOGXIHfUe/owlOvbUsjw/R/A/DukkGTxffAtzN8PtuqLt48A1cf7+2rx3lPayqNqU55b0zw5z+rapFNCPFe7av09tRYGiO4YeGHP9HVNXJS/UplyDJtsBGwHt6jtOzgL06jCzvS/NvcEG73IU97QDfp7npRpowDI7S1LI/8PyqumuYeasBf66qu5NsRTM62cWVwEuAI5O8om07CvhQe23X4E0Ju7Tzbqa5pm20vhPvZ8AdSf6jvfFipTQ36Dyz3fZrk6zdnta+tV3mfpprPF+e5MXtMtPSfM/h4zts80RgxyS7J1k5yZpJZrbbOBr4754bMNbrud5yqJOBdyR5YpqvX/kwzd3k93Wo4Z+BXwJPpRlJm0kzsnojD1zX9we67+dTacLNo9t98JaOy/2DJNvTXBu6D03IOTzJeu3+OQb4rzQ3NK2UZJsRritcQHPa/qFJZtOE4sH1Py/JFu31urfTnLoe6TrJk4DX0FwWcFJP+9HAQe1oZJI8Ms0NYqN9N/K+wPeATXngOG0OrAK8dKSFkkyjuXzggJ7lZtIcl8HQOQfYNsknBm+aSbJhmhuH1hjlzyF1YnCUppCq+nVVDYww+43A+5PcQXMzx6lLsd5LaUZ9jk7yUprr2uYBZ7Xru4BmlIWqWkgzGnVue4qw6zVlI217UbvtmTQjqrcAX6C5eQKaUHtlmruUPw3sUVV/ba/j24XmtPbNNCNQB9Phv3tV9Ruakdt/o/malAXA09vZ/0Fzs8QFSW6nGRV66girOobmtOuP29rvpntg2xf4bFX9vvdFE9oHR6QOBY5r9/PuS1jfYTSnp6+luWbyyx1quDQP/h7H/0nyKJpLId7cXsf4E+CLwJfaa0DfBVwOXESz7z7G8Pv8/9GMTP6lra039D2O5qaQ22lGNc8Zqd6qupBm9HI6zQ1Ng+0DwOuBI9pt/IrmMo5R0xP+Dh9ynK5t613cZQWvpBm9Pn7I8T2G5nKGl1TVr4FtgBk0v+O30VyuMADcMexapTGWqtE4qyRJmkzSfDXRCVXVZQRWkgBHHCVJktSRwVGSJEmdeKpakiRJnTjiKEmSpE4MjpIkSepkaR4PpmW01lpr1YwZM/pdhiRJ0hLNnz//lqoa9olYBsdxMGPGDAYGRvpqPUmSpIkjyYiPJPVUtSRJkjoxOEqSJKkTg6MkSZI6MThKkiSpE4OjJEmSOjE4SpIkqRO/jmcczJ8PSb+rkCRJk9lEeEq0I46SJEnqxOAoSZKkTgyOkiRJ6sTgKEmSpE7GPDgmWZRkQZJLk1ycZNsx2MYOSU5fymXOTjJ7GbZ1bJLdlnY5SZKkyW487qr+a1XNBEjyYuAjwHPHYbuSJEkaReN9qvpRwF8Akqya5AftKOTlSXZp22ck+XmSo5NcmeSsJKu0856Z5LJ2BPMTSa4YuoEkWyU5P8klSc5L8tS2fZUkp7Tr/gawSs8yL2qXuTjJV5Os2rZ/NMlV7TY/2bOZ7dt1X+PooyRJWlGMx4jjKkkWANOAdYHnt+13A7tW1e1J1gIuSDKvnbcRsGdVvT7JqcCrgROALwGvr6rzk3x0hO1dDTynqu5LsiPw4Xb5NwALq2qTJE8DLgZot30IsGNV3ZXkP4B3JjkS2BXYuKoqyRo921gXeDawMTAPOG259pAkSdIkMN6nqrcBjk+yORDgw0m2B+4H1gPWaZe5tqoWtNPzgRltcFutqs5v208Cdh5me6sDxyXZCCjgoW379sBnAKrqsiSXte1bA5sC56b5lu6HAecDt9GE2y+210/2XkP5zaq6H7gqyToMI8kBwAHNuyeMvHckSZImiXF9ckw7UrgWsDawU/tzVlXdm+Q6mlFJgHt6FltEz2nlDj4A/Kiqdk0yAzh7Cf0DfK+q9vyHGclWwAuA3YA388BoaW99wz4TpqrmAnOb9cyeAN/1LkmStHzG9RrHJBsDKwF/ohkZ/GMbGp8HbLC4ZavqVuCOJM9qm/YYoevqwG/b6f162n8M7NXWsTnwtLb9AmC7JBu28x6Z5CntdY6rV9UZwDuAp3f9nJIkSVPReF7jCM3o3L5VtSjJicC3klwODNBcm7gk+wNHJ7kfOIfmdPJQH6c5VX0I8O2e9s8BX0ryc+DnNKfAqaqbk+wHnJzk4W3fQ4A7gP9NMq2t+51dP7AkSdJUlJoIT8zuKMmqVXVnO/1uYN2qelufy1qi5lT1QL/LkCRJk9h4RbYk86tq2O+6HtdrHEfBy5K8h6bu63nwqWhJkiSNoUkVHKvqK8BX+l2HJEnSishnVUuSJKmTSTXiOFnNmgUDXuIoSZImOUccJUmS1InBUZIkSZ0YHCVJktSJwVGSJEmdGBwlSZLUicFRkiRJnRgcJUmS1InBUZIkSZ0YHCVJktSJwVGSJEmdGBwlSZLUicFRkiRJnRgcJUmS1InBUZIkSZ0YHCVJktSJwVGSJEmdrNzvAlYEN910E4cddli/y5AkSZPYnDlz+l2CI46SJEnqxuAoSZKkTgyOkiRJ6sTgKEmSpE7GLDgmqSSf6nn/riSHjtX2lkaS65KsNUrrunM01iNJkjTRjeWI4z3Aq0YroEmSJKm/xjI43gfMBd4xdEaStZN8LclF7Wu7tv3yJGuk8ack+7Ttxyd5YZIvJFnQvm5OMqedf3C7nsuSHNaznW8mmZ/kyiQHDFfkSH2S3JnkQ0kuTXJBknXa9icmOb+t9YOjucMkSZImsrG+xvFIYO8kqw9p/zTw31X1TODVwBfa9nOB7YDNgGuA57Tt2wDnVdW/VtVMYBfgFuDYJC8CNgK2AmYCs5Js3y73uqqaBcwG3ppkzWFqHKnPI4ELqurpwI+B1/fU/rmq2gL43dLuEEmSpMlqTINjVd0OHA+8dcisHYEjkiwA5gGPSrIq8BNg+/b1OWCLJOsBf6mquwCSTAO+Crylqq4HXtS+LgEuBjamCZLQBMFLgQuA9Xvae43U52/A6e30fGBGO70dcHI7/eWRPnuSA5IMJBlYuHDhSN0kSZImjfF4csz/0AS6L/W0PQTYuqru7u2Y5MfAm4AnAO8FdgV2owmUg44Cvl5V3x9cDPhIVX1+yLp2oAmo21TVwiRnA9OWos+9VVXt9CIevK+KJaiquTSn6pk+ffoS+0uSJE10Y/51PFX1Z+BUYP+e5rOAtwy+STKz7XsDsBawUVVdA/wUeBfNqWKSvAlYrao+2rOuM4HXtSOWJFkvyWOB1WlGKhcm2RjYepjyuvQZ6lxgj3Z67w79JUmSpoTx+h7HT9EEwkFvBWa3N7NcBRzUM+9C4Jft9E+A9WgCJDQhcoueG2QOqqqzgJOA85NcDpwGrAZ8F1g5yc+Bj9Kcih6qS5+h3ga8qd3Weh36S5IkTQl54Gysxsr06dPrwAMP7HcZkiRpEpszZ864bCfJ/KqaPdw8nxwjSZKkTgyOkiRJ6sTgKEmSpE68xnEczJ49uwYGBvpdhiRJ0hJ5jaMkSZKWm8FRkiRJnRgcJUmS1InBUZIkSZ0YHCVJktSJwVGSJEmdGBwlSZLUicFRkiRJnRgcJUmS1InBUZIkSZ0YHCVJktSJwVGSJEmdGBwlSZLUicFRkiRJnRgcJUmS1InBUZIkSZ2s3O8CVgh/ng8npd9VSJKkyWyv6ncFjjhKkiSpG4OjJEmSOjE4SpIkqRODoyRJkjqZ8MExySuTVJKNl2P5TZdhuf2SHNFOH5Rkn2XZviRJ0lQx4YMjsCfw0/bnsnglMGxwTNLprvKqOqqqjl/G7UuSJE0JEzo4JlkVeDawP7BH27ZDktN7+hyRZL92+qNJrkpyWZJPJtkWeAXwiSQLkjw5ydlJ/ifJAPC2JC9PcmGSS5J8P8k6w9RxaJJ3tdOvT3JRkkuTfC3JI8Z8R0iSJE0AE/17HHcBvltVv0zypySzRuqYZE1gV2Djqqoka1TVrUnmAadX1WltP4CHVdXs9v2jga3bZf4V+Hfg3xZT09er6uh22Q/ShNrDl/+jSpIkTWwTesSR5vT0Ke30KSz+dPVtwN3AF5O8Cli4mL5f6Zl+PHBmksuBg4HNllDT5kl+0vbfe6T+SQ5IMpBk4OY7lrBGSZKkSWDCBsckjwGeD3whyXU0oW53YBEPrnsaQFXdB2wFnAbsDHx3Mau/q2f6cOCIqtoCOHBwfYtxLPDmtv9hI/WvqrlVNbuqZq+92hLWKEmSNAlM2OAI7AZ8uao2qKoZVbU+cC1NzZsmeXiSNYAXwN+vh1y9qs4A3gE8vV3PHcDiotvqwG/b6X071LUa8LskD6UZcZQkSVohTOTguCfwjSFtX6O5SeZU4Ir25yXtvNWA05NcRnMX9jvb9lOAg9ubX548zHYOBb6aZD5wS4e6/h9wIXAucHXnTyNJkjTJpar/D8ye6mY/KTXwwX5XIUmSJrW9xiezJZk/eBPxUBN5xFGSJEkTiMFRkiRJnRgcJUmS1MlE/wLwqeExs2CvgX5XIUmStFwccZQkSVInBkdJkiR1YnCUJElSJwZHSZIkdWJwlCRJUicGR0mSJHVicJQkSVInBkdJkiR1YnCUJElSJwZHSZIkdWJwlCRJUicGR0mSJHVicJQkSVInBkdJkiR1YnCUJElSJwZHSZIkdbJyvwtYMcwH0u8iJEnSpFb9LsARR0mSJHVjcJQkSVInBkdJkiR1YnCUJElSJ2MaHJO8N8mVSS5LsiDJs5ZxPTsk2bbn/bFJduuw3J090zsl+WWSDZalBkmSpBXdmN1VnWQbYGdgy6q6J8lawMOWcXU7AHcC5y1jLS8APgO8uKqu79A/QKrq/mXZniRJ0lQ0liOO6wK3VNU9AFV1S1XdBE2QS3JJksuTHJPk4W37dW3AJMnsJGcnmQEcBLyjHbV8Trv+7ZOcl+SaxY0+JtkeOBrYuap+3ba9M8kV7evtbduMJL9IcjxwBbB+koOTXNSOmB7Ws85vJpnfjqYeMJo7TZIkaaIay+B4Fk34+mWSzyZ5LkCSacCxwGuqaguaUc83jLSSqroOOAr476qaWVU/aWetCzybZlTzoyMs/nDgm8Arq+rqdvuzgH8BngVsDbw+yTPa/hsBn62qzYCntu+3AmYCs9oQCvC6qpoFzAbemmTNrjtFkiRpshqz4FhVdwKzgAOAm4GvJNmPJpBdW1W/bLseB2w/7EoW75tVdX9VXQWsM0Kfe2lOb+/f0/Zs4BtVdVdb49eBwVHM66vqgnb6Re3rEuBiYGOaIAlNWLwUuABYv6f975IckGQgycDNNy/Dp5MkSZpgxvTJMVW1CDgbODvJ5cC+NEFsJPfxQJidtoTV39MzPdJjWe4Hdgd+kOQ/q+rDS1jnXUPW+ZGq+nxvhyQ7ADsC21TVwiRnD1drVc0F5gLMnp3+f9W7JEnSchqzEcckT03SOxI3E7ge+AUwI8mGbfs/A+e009fRjFICvLpn2TuA1ZaljqpaCLwM2DvJ/sBPgFcmeUSSRwK7tm1DnQm8Lsmq7edZL8ljgdWBv7ShcWOa092SJElT3lhe47gqcFySq5JcBmwKHFpVd9NcY/jVdhTyfpprGAEOAz6dZABY1LOubwG7Drk5prOq+jPwEuAQ4PE011j+DLgQ+EJV/cMoaFWdBZwEnN/WeRpNeP0usHKSn9NcW3nB0GUlSZKmolQt+Sxqku2q6twltWl4s2enBgb6XYUkSZrcxufKtyTzq2r2cPO6jjge3rFNkiRJU9Rib45pv8R7W2DtJO/smfUoYKWxLEySJEkTy5Luqn4YzbWKK/Pgm1NuB5b4yD9JkiRNHYsNjlV1DnBOkmO7PKpPI5kFeJGjJEma3Lp+j+PDk8wFZvQuU1XPH4uiJEmSNPF0DY5fpfnKnC/w4K/JkSRJ0gqia3C8r6o+N6aVSJIkaULr+nU830ryxiTrJnnM4GtMK5MkSdKE0nXEcd/258E9bQU8aXTLkSRJ0kTVKThW1RPHuhBJkiRNbJ2CY5J9hmuvquNHtxxJkiRNVF1PVT+zZ3oa8ALgYsDgKEmStILoeqr6Lb3vk6wBnDIWBUmSJGli6npX9VB3AV73KEmStALpeo3jt2juogZYCdgEOHWsipIkSdLE0/Uax0/2TN8HXF9VN45BPZIkSZqgOp2qrqpzgKuB1YBHA38by6IkSZI08XQKjkl2B34G/BOwO3Bhkt3GsjBJkiRNLF1PVb8XeGZV/REgydrA94HTxqowSZIkTSxd76p+yGBobP1pKZaVJEnSFNB1xPG7Sc4ETm7fvwY4Y2xKmnpumn8Th+WwfpchSZImsTk1p98lLD44JtkQWKeqDk7yKuDZ7azzgRPHujhJkiRNHEsacfwf4D0AVfV14OsASbZo5718DGuTJEnSBLKk6xTXqarLhza2bTPGpCJJkiRNSEsKjmssZt4qo1iHJEmSJrglBceBJK8f2pjkX4H5y7rRJIuSLEhyRZKvJnlEkhlJrhih//uT7NhOn51kdjt9RpI1lrCt65KsNUz7K5K8e1k/gyRJ0opmSdc4vh34RpK9eSAozgYeBuy6HNv9a1XNBEhyInAQ7fWTw6mq943QvtOyFlBV84B5y7q8JEnSimaxI45V9Yeq2hY4DLiufR1WVdtU1e9HqYafABu20yslOTrJlUnOSrIKQJJjh3tSzeBoYjtaeXWSE5P8PMlpSR7R0/UtSS5OcnmSjdtl90tyRM/6P5PkvCTX9G4rycFJLkpyWdJ8p06SRyb5dpJL21HT14zSvpAkSZqwuj6r+kdVdXj7+uFobTzJysBLgcEbcDYCjqyqzYBbgVcvxeqeCny2qjYBbgfe2DPvlqraEvgc8K4Rll+X5uuGdgY+2tb3oramrYCZwKwk2wMvAW6qqqdX1ebAd5eiTkmSpEmpX09/WSXJAmAA+A3wxbb92qpa0E7PZ+nu3L6hqs5tp0/gge+chAdOgy9und+sqvur6ipgnbbtRe3rEuBiYGOaIHk58MIkH0vynKq6bejKkhyQZCDJwEIWLsXHkCRJmpi6PjlmtP39GsdBSQDu6WlaxNLduV2LeT+43kWM/Jl7t52enx+pqs8P7ZxkS2An4INJflBV73/QxqvmAnMBpmf60NokSZImnan0vOknJNmmnd4L+OkorPNM4HVJVgVIsl6SxyaZDiysqhOATwBbjsK2JEmSJrR+jTiOhV8Ab0pyDHAVzfWMy6WqzkqyCXB+OyJ6J/Bampt5PpHkfuBe4A3Luy1JkqSJLlWT/yxqkhnA6e2NKhPO9EyvAzmw32VIkqRJbE7NGZftJJlfVbOHmzeVTlVLkiRpDE2JU9VVdR0wIUcbJUmSpgpHHCVJktTJlBhxnOimz5rOnIHxuS5BkiRprDjiKEmSpE4MjpIkSerE4ChJkqRODI6SJEnqxOAoSZKkTgyOkiRJ6sTgKEmSpE4MjpIkSerE4ChJkqRODI6SJEnqxOAoSZKkTgyOkiRJ6sTgKEmSpE4MjpIkSerE4ChJkqRODI6SJEnqZOV+F7BCmD8fkn5XIUmSJrOqflfgiKMkSZK6MThKkiSpE4OjJEmSOjE4SpIkqZMpHxyT3NnvGiRJkqaCKR8cJUmSNDpWiOCYZNUkP0hycZLLk+zSts9IcnWSE5P8PMlpSR7RzntfkouSXJFkbtJ8n06Ss5N8LMnPkvwyyXP6+dkkSZLGywoRHIG7gV2rakvgecCnBoMg8FTgs1W1CXA78Ma2/YiqemZVbQ6sAuzcs76Vq2or4O3AnPH4AJIkSf22ogTHAB9OchnwfWA9YJ123g1VdW47fQLw7Hb6eUkuTHI58Hxgs571fb39OR+YMewGkwOSDCQZuHn0PockSVLfrChPjtkbWBuYVVX3JrkOmNbOG/o17JVkGvBZYHZV3ZDk0J7+APe0Pxcxwj6sqrnAXIDZSf+/6l2SJGk5rSgjjqsDf2xD4/OADXrmPSHJNu30XsBPeSAk3pJkVWC38StVkiRpYprSwTHJyjSjgycCs9vTzvsAV/d0+wXwpiQ/Bx4NfK6qbgWOBq4AzgQuGs+6JUmSJqLUBHhg9lhJ8nTg6PZGluHmzwBOb2+AGTOzkxoYyw1IkqSpb5wyW5L5VTV7uHlTdsQxyUHAycAh/a5FkiRpKpjSI44ThSOOkiRpuTniKEmSpMliRfk6nv6aNQsGHHOUJEmTmyOOkiRJ6sTgKEmSpE4MjpIkSerE4ChJkqRODI6SJEnqxOAoSZKkTgyOkiRJ6sTgKEmSpE4MjpIkSerE4ChJkqRODI6SJEnqxOAoSZKkTgyOkiRJ6sTgKEmSpE4MjpIkSerE4ChJkqROUlX9rmHKy/QUB/a7CkmSNJnVnPHJbEnmV9Xs4eY54ihJkqRODI6SJEnqxOAoSZKkTgyOkiRJ6mRCBcckdy5l/x2SnD5W9QzZ1vuT7Dge25IkSZqIVu53AZNFVb2v3zVIkiT104QacRzUjiSeneS0JFcnOTFJ2nkvadsuBl7Vs8xjknwzyWVJLkjytLb90CTHtOu7Jslbe5Z5bZKfJVmQ5PNJVmpfxya5IsnlSd7R9j02yW7t9PuSXNT2mTtYmyRJ0lQ2IYNj6xnA24FNgScB2yWZBhwNvByYBTyup/9hwCVV9TTgP4Hje+ZtDLwY2AqYk+ShSTYBXgNsV1UzgUXA3sBMYL2q2ryqtgC+NExtR1TVM6tqc2AVYOdR+cSSJEkT2EQOjj+rqhur6n5gATCDJgBeW1X/V803l5/Q0//ZwJcBquqHwJpJHtXO+3ZV3VNVtwB/BNYBXkATPi9KsqB9/yTgGuBJSQ5P8hLg9mFqe16SC5NcDjwf2GxohyQHJBlIMsDC5doPkiRJE8JEvsbxnp7pRSxfrcOtK8BxVfWeoZ2TPJ1mhPIgYHfgdT3zpgGfBWZX1Q1JDgWmDV1HVc0F5kL75BhJkqRJbiKPOA7namBGkie37/fsmfcTmlPNJNkBuKWqhhstHPQDYLckj22XeUySDZKsBTykqr4GHAJsOWS5wZB4S5JVgd2W4/NIkiRNGhN5xPEfVNXdSQ4Avp1kIU1YXK2dfShwTJLLgIXAvktY11VJDgHOSvIQ4F7gTcBfgS+1bQDvGbLcrUmOBq4Afg9cNCofTpIkaYJLc6mgxlKmpziw31VIkqTJrOaMT2ZLMr+qZg83b7KdqpYkSVKfGBwlSZLUicFRkiRJnUyqm2Mmq1nTZzEwZ6DfZUiSJC0XRxwlSZLUicFRkiRJnRgcJUmS1InBUZIkSZ0YHCVJktSJwVGSJEmdGBwlSZLUicFRkiRJnRgcJUmS1InBUZIkSZ0YHCVJktSJwVGSJEmdGBwlSZLUicFRkiRJnRgcJUmS1InBUZIkSZ2s3O8CVgTz50PS7yokSdJkVtXvChxxlCRJUkcGR0mSJHVicJQkSVInBkdJkiR1ssIExyR3LmX/HZKc3k6/Ism7x6YySZKkycG7qjuoqnnAvH7XIUmS1E8rzIjjoHYk8ewkpyW5OsmJSfNlOUle0rZdDLyqZ5n9khzRTr88yYVJLkny/STr9OmjSJIkjasVLji2ngG8HdgUeBKwXZJpwNHAy4FZwONGWPanwNZV9QzgFODfx7xaSZKkCWBFPVX9s6q6ESDJAmAGcCdwbVX9X9t+AnDAMMs+HvhKknWBhwHXDreBJAc8sPwTRrV4SZKkflhRRxzv6ZlexNIF6MOBI6pqC+BAYNpwnapqblXNrqrZsPayVypJkjRBrKjBcThXAzOSPLl9v+cI/VYHfttO7zvmVUmSJE0QBsdWVd1Nc2r52+3NMX8coeuhwFeTzAduGafyJEmS+i41EZ6YPcUlswsG+l2GJEmaxMYrsiWZ31xq948ccZQkSVInBkdJkiR1YnCUJElSJyvq9ziOq1mzYMBLHCVJ0iTniKMkSZI6MThKkiSpE4OjJEmSOjE4SpIkqRODoyRJkjoxOEqSJKkTg6MkSZI6MThKkiSpk9R4PTF7BZbkDuAX/a5DS7QWcEu/i1AnHqvJweM0OXicJo/xOlYbVNXaw83wyTHj4xdVNbvfRWjxkgx4nCYHj9Xk4HGaHDxOk8dEOFaeqpYkSVInBkdJkiR1YnAcH3P7XYA68ThNHh6rycHjNDl4nCaPvh8rb46RJElSJ444SpIkqROD4yhK8pIkv0jyqyTvHmb+w5N8pZ1/YZIZfShzhdfhOL0zyVVJLkvygyQb9KPOFd2SjlNPv1cnqSTeFdonXY5Vkt3bf1dXJjlpvGtUp//2PSHJj5Jc0v73b6d+1LmiS3JMkj8muWKE+UnymfY4XpZky/Gsz+A4SpKsBBwJvBTYFNgzyaZDuu0P/KWqNgT+G/jY+FapjsfpEmB2VT0NOA34+PhWqY7HiSSrAW8DLhzfCjWoy7FKshHwHmC7qtoMePt417mi6/hv6hDg1Kp6BrAH8NnxrVKtY4GXLGb+S4GN2tcBwOfGoaa/MziOnq2AX1XVNVX1N+AUYJchfXYBjmunTwNekCTjWKM6HKeq+lFVLWzfXgA8fpxrVLd/TwAfoPkfsLvHszg9SJdj9XrgyKr6C0BV/XGca1S341TAo9rp1YGbxrE+tarqx8CfF9NlF+D4alwArJFk3fGpzuA4mtYDbuh5f2PbNmyfqroPuA1Yc1yq06Aux6nX/sB3xrQiDWeJx6k9PbN+VX17PAvTP+jyb+opwFOSnJvkgiSLG03R2OhynA4FXpvkRuAM4C3jU5qW0tL+HRtVPjlGGkGS1wKzgef2uxY9WJKHAP8F7NfnUtTNyjSn1XagGcH/cZItqurWfhalf7AncGxVfSrJNsCXk2xeVff3uzBNHI44jp7fAuv3vH982zZsnyQr05wK+NO4VKdBXY4TSXYE3gu8oqruGafa9IAlHafVgM2Bs5NcB2wNzPMGmb7o8m/qRmBeVd1bVdcCv6QJkho/XY7T/sCpAFV1PjCN5tnImlg6/R0bKwbH0XMRsFGSJyZ5GM2FxfOG9JkH7NtO7wb8sPwizfG2xOOU5BnA52lCo9di9cdij1NV3VZVa1XVjKqaQXMt6iuqaqA/5a7Quvy375s0o40kWYvm1PU141ijuh2n3wAvAEiyCU1wvHlcq1QX84B92rurtwZuq6rfjdfGPVU9SqrqviRvBs4EVgKOqaork7wfGKiqecAXaYb+f0Vz4ese/at4xdTxOH0CWBX4anvv0m+q6hV9K3oF1PE4aQLoeKzOBF6U5CpgEXBwVXm2ZRx1PE7/Bhyd5B00N8rs5+DG+EtyMs3/aK3VXm86B3goQFUdRXP96U7Ar4CFwL+Ma33+TkiSJKkLT1VLkiSpE4OjJEmSOjE4SpIkqRODoyRJkjoxOEqSJKkTg6Mk9UmSSnJCz/uVk9yc5PSlXM8OS7NMkv2STF+abUgSGBwlqZ/uAjZPskr7/oUs5RMg2qdQLa39AIOjpKVmcJSk/joDeFk7vSdw8uCMJFslOT/JJUnOS/LUtn2/JPOS/BD4Qe/Kkjyz7f/kJLOSnJNkfpIzk6ybZDeaZ7CfmGRBT2iVpCUyOEpSf50C7JFkGvA04MKeeVcDz6mqZwDvAz7cM29LYLeqeu5gQ5JtgaOAXWgeH3d422cWcAzwoao6DRgA9q6qmVX117H7aJKmGh85KEl9VFWXJZlBM9p4xpDZqwPHJdmI5hFwD+2Z972q+nPP+02AucCLquqmJJsDmwPfax+duRIwbs+zlTQ1GRwlqf/mAZ+keT7tmj3tHwB+VFW7tuHy7J55dw1Zx++AacAzgJuAAFdW1TZjU7KkFZHBUZL67xjg1qq6PMkOPe2r88DNMvstYR23AvvTjDDeBZwHrJ1km6o6P8lDgadU1ZXAHcBqo1e+pBWF1zhKUp9V1Y1V9ZlhZn0c+EiSS+jwP/pV9QdgZ+BImpHH3YCPJbkUWABs23Y9FjjKm2MkLa1UVb9rkCRJ0iTgiKMkSZI6MThKkiSpE4OjJEmSOjE4SpIkqRODoyRJkjoxOEqSJKkTg6MkSZI6MThKkiSpk/8PDS59yYhIk80AAAAASUVORK5CYII="/>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0" name="Rounded Rectangle 19"/>
          <p:cNvSpPr/>
          <p:nvPr/>
        </p:nvSpPr>
        <p:spPr>
          <a:xfrm>
            <a:off x="155575" y="76875"/>
            <a:ext cx="2376264" cy="36004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Insights:</a:t>
            </a:r>
            <a:endParaRPr lang="en-IN" dirty="0"/>
          </a:p>
        </p:txBody>
      </p:sp>
      <p:sp>
        <p:nvSpPr>
          <p:cNvPr id="15" name="Rectangle 14"/>
          <p:cNvSpPr/>
          <p:nvPr/>
        </p:nvSpPr>
        <p:spPr>
          <a:xfrm>
            <a:off x="44512" y="4826675"/>
            <a:ext cx="9040140" cy="923330"/>
          </a:xfrm>
          <a:prstGeom prst="rect">
            <a:avLst/>
          </a:prstGeom>
        </p:spPr>
        <p:txBody>
          <a:bodyPr wrap="square">
            <a:spAutoFit/>
          </a:bodyPr>
          <a:lstStyle/>
          <a:p>
            <a:endParaRPr lang="en-IN" dirty="0"/>
          </a:p>
          <a:p>
            <a:r>
              <a:rPr lang="en-IN" dirty="0"/>
              <a:t/>
            </a:r>
            <a:br>
              <a:rPr lang="en-IN" dirty="0"/>
            </a:b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976" y="692696"/>
            <a:ext cx="8512496" cy="3569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78066" y="4725144"/>
            <a:ext cx="8965934" cy="1631216"/>
          </a:xfrm>
          <a:prstGeom prst="rect">
            <a:avLst/>
          </a:prstGeom>
        </p:spPr>
        <p:txBody>
          <a:bodyPr wrap="square">
            <a:spAutoFit/>
          </a:bodyPr>
          <a:lstStyle/>
          <a:p>
            <a:r>
              <a:rPr lang="en-IN" sz="2000" dirty="0" smtClean="0">
                <a:latin typeface="Arial Narrow" pitchFamily="34" charset="0"/>
              </a:rPr>
              <a:t>This is the </a:t>
            </a:r>
            <a:r>
              <a:rPr lang="en-IN" sz="2000" dirty="0">
                <a:latin typeface="Arial Narrow" pitchFamily="34" charset="0"/>
              </a:rPr>
              <a:t>insight  </a:t>
            </a:r>
            <a:r>
              <a:rPr lang="en-IN" sz="2000" dirty="0" smtClean="0">
                <a:latin typeface="Arial Narrow" pitchFamily="34" charset="0"/>
              </a:rPr>
              <a:t>that provides </a:t>
            </a:r>
            <a:r>
              <a:rPr lang="en-IN" sz="2000" dirty="0">
                <a:latin typeface="Arial Narrow" pitchFamily="34" charset="0"/>
              </a:rPr>
              <a:t>a detailed overview of the gross sales amount for the customer "</a:t>
            </a:r>
            <a:r>
              <a:rPr lang="en-IN" sz="2000" dirty="0" err="1">
                <a:latin typeface="Arial Narrow" pitchFamily="34" charset="0"/>
              </a:rPr>
              <a:t>Atliq</a:t>
            </a:r>
            <a:r>
              <a:rPr lang="en-IN" sz="2000" dirty="0">
                <a:latin typeface="Arial Narrow" pitchFamily="34" charset="0"/>
              </a:rPr>
              <a:t> Exclusive" for each </a:t>
            </a:r>
            <a:r>
              <a:rPr lang="en-IN" sz="2000" dirty="0" smtClean="0">
                <a:latin typeface="Arial Narrow" pitchFamily="34" charset="0"/>
              </a:rPr>
              <a:t>month</a:t>
            </a:r>
            <a:r>
              <a:rPr lang="en-IN" sz="2000" dirty="0">
                <a:latin typeface="Arial Narrow" pitchFamily="34" charset="0"/>
              </a:rPr>
              <a:t> </a:t>
            </a:r>
            <a:r>
              <a:rPr lang="en-IN" sz="2000" dirty="0" smtClean="0">
                <a:latin typeface="Arial Narrow" pitchFamily="34" charset="0"/>
              </a:rPr>
              <a:t>and it shows November has the highest gross sales.</a:t>
            </a:r>
          </a:p>
          <a:p>
            <a:r>
              <a:rPr lang="en-IN" sz="2000" dirty="0">
                <a:latin typeface="Arial Narrow" pitchFamily="34" charset="0"/>
              </a:rPr>
              <a:t>This information can be used to identify the low and high-performing months</a:t>
            </a:r>
            <a:r>
              <a:rPr lang="en-IN" sz="2000" dirty="0" smtClean="0">
                <a:latin typeface="Arial Narrow" pitchFamily="34" charset="0"/>
              </a:rPr>
              <a:t>, </a:t>
            </a:r>
            <a:r>
              <a:rPr lang="en-IN" sz="2000" dirty="0">
                <a:latin typeface="Arial Narrow" pitchFamily="34" charset="0"/>
              </a:rPr>
              <a:t>to forecast future sales and </a:t>
            </a:r>
            <a:r>
              <a:rPr lang="en-IN" sz="2000" dirty="0" smtClean="0">
                <a:latin typeface="Arial Narrow" pitchFamily="34" charset="0"/>
              </a:rPr>
              <a:t>the company can adjust </a:t>
            </a:r>
            <a:r>
              <a:rPr lang="en-IN" sz="2000" dirty="0" smtClean="0">
                <a:latin typeface="Arial Narrow" pitchFamily="34" charset="0"/>
              </a:rPr>
              <a:t> their </a:t>
            </a:r>
            <a:r>
              <a:rPr lang="en-IN" sz="2000" dirty="0" smtClean="0">
                <a:latin typeface="Arial Narrow" pitchFamily="34" charset="0"/>
              </a:rPr>
              <a:t>strategies </a:t>
            </a:r>
            <a:r>
              <a:rPr lang="en-IN" sz="2000" dirty="0">
                <a:latin typeface="Arial Narrow" pitchFamily="34" charset="0"/>
              </a:rPr>
              <a:t>accordingly to meet the demands of the customer. </a:t>
            </a:r>
          </a:p>
        </p:txBody>
      </p:sp>
    </p:spTree>
    <p:extLst>
      <p:ext uri="{BB962C8B-B14F-4D97-AF65-F5344CB8AC3E}">
        <p14:creationId xmlns:p14="http://schemas.microsoft.com/office/powerpoint/2010/main" val="20148472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3158" y="2420888"/>
            <a:ext cx="7992888" cy="646331"/>
          </a:xfrm>
          <a:prstGeom prst="rect">
            <a:avLst/>
          </a:prstGeom>
        </p:spPr>
        <p:txBody>
          <a:bodyPr wrap="square">
            <a:spAutoFit/>
          </a:bodyPr>
          <a:lstStyle/>
          <a:p>
            <a:endParaRPr lang="en-IN" sz="3600" dirty="0"/>
          </a:p>
        </p:txBody>
      </p:sp>
      <p:sp>
        <p:nvSpPr>
          <p:cNvPr id="3" name="Flowchart: Terminator 2"/>
          <p:cNvSpPr/>
          <p:nvPr/>
        </p:nvSpPr>
        <p:spPr>
          <a:xfrm>
            <a:off x="485144" y="542464"/>
            <a:ext cx="3024336" cy="403136"/>
          </a:xfrm>
          <a:prstGeom prst="flowChartTerminator">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latin typeface="Arial Rounded MT Bold" pitchFamily="34" charset="0"/>
              </a:rPr>
              <a:t>Question </a:t>
            </a:r>
            <a:r>
              <a:rPr lang="en-IN" sz="1400" dirty="0">
                <a:latin typeface="Arial Rounded MT Bold" pitchFamily="34" charset="0"/>
              </a:rPr>
              <a:t>8</a:t>
            </a:r>
            <a:r>
              <a:rPr lang="en-IN" sz="1400" dirty="0" smtClean="0">
                <a:latin typeface="Arial Rounded MT Bold" pitchFamily="34" charset="0"/>
              </a:rPr>
              <a:t>.</a:t>
            </a:r>
            <a:endParaRPr lang="en-IN" sz="1400" dirty="0">
              <a:latin typeface="Arial Rounded MT Bold" pitchFamily="34" charset="0"/>
            </a:endParaRPr>
          </a:p>
        </p:txBody>
      </p:sp>
      <p:sp>
        <p:nvSpPr>
          <p:cNvPr id="4" name="Rectangle 3"/>
          <p:cNvSpPr/>
          <p:nvPr/>
        </p:nvSpPr>
        <p:spPr>
          <a:xfrm>
            <a:off x="462490" y="49734"/>
            <a:ext cx="7920880" cy="360040"/>
          </a:xfrm>
          <a:prstGeom prst="rect">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latin typeface="Tw Cen MT Condensed" pitchFamily="34" charset="0"/>
              </a:rPr>
              <a:t>Quarterly Analysis of Total Sold Quantity in 2020</a:t>
            </a:r>
          </a:p>
        </p:txBody>
      </p:sp>
      <p:sp>
        <p:nvSpPr>
          <p:cNvPr id="7" name="Rounded Rectangle 6"/>
          <p:cNvSpPr/>
          <p:nvPr/>
        </p:nvSpPr>
        <p:spPr>
          <a:xfrm>
            <a:off x="489883" y="3348454"/>
            <a:ext cx="2280422" cy="2812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output</a:t>
            </a:r>
            <a:endParaRPr lang="en-IN" dirty="0"/>
          </a:p>
        </p:txBody>
      </p:sp>
      <p:sp>
        <p:nvSpPr>
          <p:cNvPr id="6" name="Rectangle 5"/>
          <p:cNvSpPr/>
          <p:nvPr/>
        </p:nvSpPr>
        <p:spPr>
          <a:xfrm>
            <a:off x="462490" y="1031658"/>
            <a:ext cx="8658856" cy="1631216"/>
          </a:xfrm>
          <a:prstGeom prst="rect">
            <a:avLst/>
          </a:prstGeom>
        </p:spPr>
        <p:txBody>
          <a:bodyPr wrap="square">
            <a:spAutoFit/>
          </a:bodyPr>
          <a:lstStyle/>
          <a:p>
            <a:r>
              <a:rPr lang="en-IN" sz="2000" i="1" dirty="0"/>
              <a:t>In which quarter of 2020, got the maximum </a:t>
            </a:r>
            <a:r>
              <a:rPr lang="en-IN" sz="2000" i="1" dirty="0" err="1"/>
              <a:t>total_sold_quantity</a:t>
            </a:r>
            <a:r>
              <a:rPr lang="en-IN" sz="2000" i="1" dirty="0"/>
              <a:t>? The final output contains these </a:t>
            </a:r>
            <a:r>
              <a:rPr lang="en-IN" sz="2000" i="1" dirty="0" smtClean="0"/>
              <a:t>fields:</a:t>
            </a:r>
          </a:p>
          <a:p>
            <a:endParaRPr lang="en-IN" sz="2000" i="1" dirty="0" smtClean="0"/>
          </a:p>
          <a:p>
            <a:pPr marL="342900" indent="-342900">
              <a:buAutoNum type="alphaLcParenR"/>
            </a:pPr>
            <a:r>
              <a:rPr lang="en-IN" sz="2000" i="1" dirty="0" smtClean="0"/>
              <a:t>(sorted by) </a:t>
            </a:r>
            <a:r>
              <a:rPr lang="en-IN" sz="2000" i="1" dirty="0" err="1" smtClean="0"/>
              <a:t>total_sold_quantity</a:t>
            </a:r>
            <a:endParaRPr lang="en-IN" sz="2000" i="1" dirty="0" smtClean="0"/>
          </a:p>
          <a:p>
            <a:pPr marL="342900" indent="-342900">
              <a:buAutoNum type="alphaLcParenR"/>
            </a:pPr>
            <a:r>
              <a:rPr lang="en-IN" sz="2000" i="1" smtClean="0"/>
              <a:t>Quarter </a:t>
            </a:r>
            <a:endParaRPr lang="en-IN" sz="2000" i="1" dirty="0" smtClean="0"/>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9068" y="4077072"/>
            <a:ext cx="5269196" cy="2139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91322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2" descr="data:image/png;base64,iVBORw0KGgoAAAANSUhEUgAAAo4AAAFNCAYAAACOmu5nAAAAOXRFWHRTb2Z0d2FyZQBNYXRwbG90bGliIHZlcnNpb24zLjUuMSwgaHR0cHM6Ly9tYXRwbG90bGliLm9yZy/YYfK9AAAACXBIWXMAAAsTAAALEwEAmpwYAAAtGElEQVR4nO3deZglVX3/8fdHUAcEQQWRQWREjaigyIxEFhGVuAVFlCiLAtEILnGNJDHxJ2DUaDSLiopgEBEEEZcgouKGC5v0wLAjURZRXABFNiEs398fdVoubfd0zdLdt3ver+e5z9Q9darqW6erb3/nnFO3UlVIkiRJk7nPTAcgSZKk2cHEUZIkSb2YOEqSJKkXE0dJkiT1YuIoSZKkXkwcJUmS1IuJo6RxJVmQpJKsPtOxzFVJdk1ydZKbkzx5JexvxyQ/H3h/UZIdV3S/K8PKup6SfC3JPisrroH93pxk05W9X2muMXGUZrkkVyb5vyTrjSk/t/2hXjDN8UyaICQ5KMkd7Y/1DUlOT7LNdMY5JD4I/G1VrVVV545XIZ3Lk1w8zrpK8uiJdl5VT6iqU5cnsLbvW9rPaPT198uzr5Wpqp5XVZ+egv2uVVWXL+/2SdZqbfS1cdZdmeQPbf2vkxyZZK2B9fu29n7ZONv+WZLPJ7kuye+TnJ/krUlWW95YpRVh4ijNDVcAe4y+SbIFsOby7myaehk/V1VrAesDPwS+mCTjxDKX/0BuAlw0SZ0dgIcCmyZ5ytSHdC9PagnV6Ovfpvn4s8lLgNuBv0jysHHWv6Bd71sBi4B3DKzbB/gtsPfgBkkeBZwFXA1sUVXrAH/Vtl97pZ+B1IOJozQ3fIZ7/9HZBzhqsEKSv2y9kDe24dGDBtaN9hK+KsnPgO+MPUCSl7Sek82T3CfJPyb5aZLrkxyf5MGt6vfbvze0Hpal9iRW1R3Ap4GHAQ9pvTEfT3JykluAZySZn+QLSa5NckWSNw7EtXWSkXZev07yHwPrntp6M29Ict7gsG2SU5P8S5LTktyU5JTBXtsk2w9se3WSfVv5/ZN8MMnP2vEOTbLGeOfW2ukdSa5K8pskRyVZp+3jZmA14LwkP11KE+0D/A9wclse3fdoO5/X2nm83qork+zUltdobfu7JBcnOSADw9rLov1s/n3g/XFJjhg4zr+3c/59kh+O1z6DsbX3ByU5ui3PS3J0u7ZuSHJ2kg3aulOT/E1rwxuSbD6wj/XT9ew9tL3fOcmS3NOr/cSlnNMfe29bO300yVfbtXFWS+KWZh/gUOB84OUTVaqqXwBfAzZvx9oEeDqwH/CcMUnnwcDpVfXWqvpl2/7HVbVnVd0wSTzSlDBxlOaGM4EHJnlcuh663YGjx9S5hS65XBf4S+C1SV40ps7TgccBzxksTPLXwPuBnarqQuANwIta/fnA74CPtuo7tH/Xbb1UZywt8CT3B/YFrq6q61rxnsB76HpVTge+ApwHbAQ8C3hzktEYPwR8qKoeCDwKOL7tdyPgq8C7gQcDbwO+kGT9gcPvCfw1XY/e/Vqd0T/mXwM+QtcjuiWwpG3zPuDPWtmjW0zvnOD09m2vZwCbAmsBh1TV7a33CbpevXGTkiRrArsBx7TX7knuB1BVOwxsv1ZVfW6CGEYdSNc+j6L7+a7IPMFXAq9I8swkewFbA29q6z4ILAS2pWv3vwfuXsb97wOsA2wMPAR4DfCHwQpVdTvwRQZ62oGXAt+rqt+kmzN6BLB/28cngBPb9dbH7nSJ24OAn9Bdj+Nq18uO3PNz2nspdTcGng+MTk3YGxipqi8AlwB7DVTfCTihZ7zStDBxlOaO0V7Hv6D7A/SLwZVVdWpVXVBVd1fV+cCxdInfoIOq6paqGvwj/WbgAGDHqvpJK3sN8M9V9fP2B/wgYLcs2xD3S5PcQDcMtxDYdWDd/1TVaVV1N7AFsH5Vvauq/q/NQzuc7g87wB3Ao5OsV1U3V9WZrfzlwMlVdXI7528CI3R/tEd9qqoua+d7PF0yCF1C+a2qOraq7qiq66tqSZLQ9Qy9pap+W1U3Ae8diGWsvYD/qKrLq+pm4O10yV/fdnox3fDnKXRJ8H3pkv7l8VLgPS3uq4EP99jmnNZbN/p6DkBV/Qp4LV1P8YeAvavqpiT3oUsq31RVv6iqu6rq9HaNLIs76JK9R7d9LK6qG8ep91nu3fZ7tjLofk6fqKqz2j4+TdeWT+0Zw5eq6kdVdSddMrjlUuq+Aji/qi4GjgOekD+92enL7Xr/IfA9uusGut/Z0Zg/y72TzocAv+wZrzQtTBylueMzdH8492XMMDVAkj9P8t10w72/p0v+1htT7epx9nsA8NGqGhzW3AT40mhCQZeo3gVssAzxHl9V61bVQ6vqmVW1eII4NgHmDyYwwD8NHOtVdD2Al7YhzZ0HtvurMdttD2w4sO9fDSzfStcjCF1P13jDx+vTzR1dPLDPr7fy8cwHrhp4fxWwOv3baR+6drqzqm4DvsDy9xTO597tetVEFQds1X5Go69vDKz7Ct1Q+4+r6oetbD1gHuO33bL4DPAN4Lgk1yT5tyT3Hafed4E127W9gC65+1Jbtwnwd2N+/hvTtUMfE10b49mbLrkcHYr+Hn/6c3pRa8NNqup1VfWHJNsBj6RLNqFLHLdIsmV7fz33vl6lGWfiKM0RVXUV3U0yz6cbwhvrs8CJwMZtkv2hwNibUWqc7Z4NvCPJSwbKrgaeNyapmNf+aI63j2U1uI+rgSvGHGvtqno+QFX9b1XtQTfc/H7ghCQPaNt9Zsx2D6iq9/U4/tV0Q7pjXUc3ZPqEgX2uMzDsPNY1dAnMqEcAdwK/niyAJA8Hngm8PMmvkvyKbtj6+RlzB31Pv6RLnAZjWRHvofsPw4ZJRoeLrwNuY/y2G+sW7n0D1x/n9rVe3oOr6vF0Q947M87wb1XdRddTvEd7ndR6gaH7Gb5nzM9/zao6dpnOchJJtgUeA7x94Of058CePXqW96H7HVzStjtroBzgW3Q33UhDw8RRmlteBTyzqm4ZZ93awG+r6rYkW9P1TvZxEfBc4KNJXtjKDgXe0+Z2jd6UsEtbdy3dnLaV9Z14PwJuSvIP7caL1dLdoPOUduyXJ1m/DWvf0La5m26O5wuSPKdtMy/d9xw+vMcxjwF2SvLSJKsneUiSLdsxDgf+c+AGjI0G5luOdSzwliSPTPf1K++lu5v8zh4xvAK4DHgsXU/alnQ9qz/nnnl9v6Z/Ox9Pl9w8qLXBG3pu9yeS7EA3N3RvuiTnI0k2au1zBPAf6W5oWi3JNhPMK1xCN2x/3ySL6JLi0f0/I8kWbb7ujXRD1xPNk/ws8DK6aQGfHSg/HHhN641Mkgeku0FsZd+NvA/wTeDx3PNz2hxYA3jeRBslmUc3fWC/ge22pPu5jCadBwLbJvnA6E0zSR6d7sahdVfyeUi9mDhKc0hV/bSqRiZY/TrgXUluoruZ4/hl2O95dL0+hyd5Ht28thOBU9r+zqTrZaGqbqXrjTqtDRH2nVM20bHvasfekq5H9Trgk3Q3T0CX1F6U7i7lDwG7V9Uf2jy+XeiGta+l64E6gB6fe1X1M7qe27+j+5qUJcCT2up/oLtZ4swkN9L1Cj12gl0dQTfs+v0W+230T9j2AT5WVb8afNEl7aM9UgcBn27t/NJJ9ncw3fD0FXRzJj/TI4bzcu/vcfyvJA+kmwrxt20e4w+A/wY+1eaAvg24ADibru3ez/ht/v/oeiZ/12IbTPoeRndTyI10vZrfmyjeqjqLrvdyPt0NTaPlI8CrgUPaMX5CN41jpRlI/j4y5ud0RYt3adMKXkTXe33UmJ/vEXTTGZ5bVT8FtgEW0F3jv6ebrjAC3DTuXqUplqqVMaokSZpN0n010dFV1acHVpIAexwlSZLUk4mjJEmSenGoWpIkSb3Y4yhJkqReTBwlSZLUy7I8HkzLab311qsFCxbMdBiSJEmTWrx48XVVNe4TsUwcp8GCBQsYGZnoq/UkSZKGR5IJH0nqULUkSZJ6MXGUJElSLyaOkiRJ6sXEUZIkSb2YOEqSJKkXE0dJkiT14tfxTIPFiyGZ6SgkDTOf/ippNrDHUZIkSb2YOEqSJKkXE0dJkiT1YuIoSZKkXqY8cUxyV5IlSc5Lck6SbafgGDsmOWkZtzk1yaLlONaRSXZb1u0kSZJmu+m4q/oPVbUlQJLnAP8KPH0ajitJkqSVaLqHqh8I/A4gyVpJvt16IS9IsksrX5DkkiSHJ7koySlJ1mjrnpLk/NaD+YEkF449QJKtk5yR5Nwkpyd5bCtfI8lxbd9fAtYY2ObZbZtzknw+yVqt/H1JLm7H/ODAYXZo+77c3kdJkrSqmI4exzWSLAHmARsCz2zltwG7VtWNSdYDzkxyYlv3GGCPqnp1kuOBlwBHA58CXl1VZyR53wTHuxR4WlXdmWQn4L1t+9cCt1bV45I8ETgHoB37HcBOVXVLkn8A3prko8CuwGZVVUnWHTjGhsD2wGbAicAJK9RCkiRJs8B0D1VvAxyVZHMgwHuT7ADcDWwEbNC2uaKqlrTlxcCClritXVVntPLPAjuPc7x1gE8neQxQwH1b+Q7AhwGq6vwk57fypwKPB05L9y3d9wPOAH5Pl9z+d5s/OTiH8stVdTdwcZINGEeS/YD9unePmLh1JEmSZolpfXJM6ylcD1gfeH77d2FV3ZHkSrpeSYDbBza7i4Fh5R7+BfhuVe2aZAFw6iT1A3yzqvb4kxXJ1sCzgN2Av+We3tLB+MZ9JkxVHQYc1u1nkc+EkCRJs960znFMshmwGnA9Xc/gb1rS+Axgk6VtW1U3ADcl+fNWtPsEVdcBftGW9x0o/z6wZ4tjc+CJrfxMYLskj27rHpDkz9o8x3Wq6mTgLcCT+p6nJEnSXDSdcxyh653bp6ruSnIM8JUkFwAjdHMTJ/Mq4PAkdwPfoxtOHuvf6Iaq3wF8daD848CnklwCXEI3BE5VXZtkX+DYJPdvdd8B3AT8T5J5Le639j1hSZKkuShVs2cUNclaVXVzW/5HYMOqetMMhzWpbqh6ZKbDkDTEZtFHsaQ5Lsniqhr3u66ndY7jSvCXSd5OF/dV3HsoWpIkSVNoViWOVfU54HMzHYckSdKqyGdVS5IkqZdZ1eM4Wy1cCCNOcZQkSbOcPY6SJEnqxcRRkiRJvZg4SpIkqRcTR0mSJPVi4ihJkqReTBwlSZLUi4mjJEmSejFxlCRJUi8mjpIkSerFxFGSJEm9mDhKkiSpFxNHSZIk9WLiKEmSpF5MHCVJktSLiaMkSZJ6MXGUJElSL6vPdACrgmuuuYaDDz54psOQNMQOPPDAmQ5BkiZlj6MkSZJ6MXGUJElSLyaOkiRJ6sXEUZIkSb1MWeKYpJL8+8D7tyU5aKqOtyySXJlkvZW0r5tXxn4kSZKG3VT2ON4OvHhlJWiSJEmaWVOZON4JHAa8ZeyKJOsn+UKSs9tru1Z+QZJ107k+yd6t/Kgkf5Hkk0mWtNe1SQ5s6w9o+zk/ycEDx/lyksVJLkqy33hBTlQnyc1J3pPkvCRnJtmglT8yyRkt1nevzAaTJEkaZlM9x/GjwF5J1hlT/iHgP6vqKcBLgE+28tOA7YAnAJcDT2vl2wCnV9XfVNWWwC7AdcCRSZ4NPAbYGtgSWJhkh7bdK6tqIbAIeGOSh4wT40R1HgCcWVVPAr4PvHog9o9X1RbAL5e1QSRJkmarKU0cq+pG4CjgjWNW7QQckmQJcCLwwCRrAT8AdmivjwNbJNkI+F1V3QKQZB7weeANVXUV8Oz2Ohc4B9iMLpGELhE8DzgT2HigfNBEdf4POKktLwYWtOXtgGPb8mcmOvck+yUZSTJy6623TlRNkiRp1piOJ8f8F11C96mBsvsAT62q2wYrJvk+8HrgEcA/A7sCu9EllKMOBb5YVd8a3Qz416r6xJh97UiXoG5TVbcmORWYtwx17qiqast3ce+2KiZRVYfRDdUzf/78SetLkiQNuyn/Op6q+i1wPPCqgeJTgDeMvkmyZat7NbAe8Jiquhz4IfA2uqFikrweWLuq3jewr28Ar2w9liTZKMlDgXXoeipvTbIZ8NRxwutTZ6zTgN3b8l496kuSJM0J0/U9jv9OlxCOeiOwqN3McjHwmoF1ZwGXteUfABvRJZDQJZFbDNwg85qqOgX4LHBGkguAE4C1ga8Dqye5BHgf3VD0WH3qjPUm4PXtWBv1qC9JkjQn5J7RWE2V+fPn1/777z/TYUgaYgceeOBMhyBJACRZXFWLxlvnk2MkSZLUi4mjJEmSejFxlCRJUi/OcZwGixYtqpGRkZkOQ5IkaVLOcZQkSdIKM3GUJElSLyaOkiRJ6sXEUZIkSb2YOEqSJKkXE0dJkiT1YuIoSZKkXkwcJUmS1IuJoyRJknoxcZQkSVIvJo6SJEnqxcRRkiRJvZg4SpIkqRcTR0mSJPVi4ihJkqReTBwlSZLUy+ozHcAq4beL4bOZ6SgkDbM9a6YjkKRJ2eMoSZKkXkwcJUmS1IuJoyRJknoxcZQkSVIvQ584JnlRkkqy2Qps//jl2G7fJIe05dck2Xt5ji9JkjRXDH3iCOwB/LD9uzxeBIybOCbpdVd5VR1aVUct5/ElSZLmhKFOHJOsBWwPvArYvZXtmOSkgTqHJNm3Lb8vycVJzk/ywSTbAi8EPpBkSZJHJTk1yX8lGQHelOQFSc5Kcm6SbyXZYJw4Dkrytrb86iRnJzkvyReSrDnlDSFJkjQEhv17HHcBvl5VlyW5PsnCiSomeQiwK7BZVVWSdavqhiQnAidV1QmtHsD9qmpRe/8g4Kltm78B/h74u6XE9MWqOrxt+266pPYjK36qkiRJw22oexzphqePa8vHsfTh6t8DtwH/neTFwK1Lqfu5geWHA99IcgFwAPCESWLaPMkPWv29JqqfZL8kI0lGrr1pkj1KkiTNAkObOCZ5MPBM4JNJrqRL6l4K3MW9454HUFV3AlsDJwA7A19fyu5vGVj+CHBIVW0B7D+6v6U4EvjbVv/giepX1WFVtaiqFq2/9iR7lCRJmgWGNnEEdgM+U1WbVNWCqtoYuIIu5scnuX+SdYFnwR/nQ65TVScDbwGe1PZzE7C01G0d4BdteZ8eca0N/DLJfel6HCVJklYJw5w47gF8aUzZF+hukjkeuLD9e25btzZwUpLz6e7CfmsrPw44oN388qhxjnMQ8Pkki4HresT1/4CzgNOAS3ufjSRJ0iyXqprpGOa8RZumRt4901FIGmp7+lksaTgkWTx6E/FYw9zjKEmSpCFi4ihJkqReTBwlSZLUy7B/Afjc8OCFsOfITEchSZK0QuxxlCRJUi8mjpIkSerFxFGSJEm9mDhKkiSpFxNHSZIk9WLiKEmSpF5MHCVJktSLiaMkSZJ6MXGUJElSLyaOkiRJ6sXEUZIkSb2YOEqSJKkXE0dJkiT1YuIoSZKkXkwcJUmS1IuJoyRJknpZfaYDWDUsBjLTQUgaajXTAUjSpOxxlCRJUi8mjpIkSerFxFGSJEm9mDhKkiSplylNHJP8c5KLkpyfZEmSP1/O/eyYZNuB90cm2a3HdjcPLD8/yWVJNlmeGCRJklZ1U3ZXdZJtgJ2Brarq9iTrAfdbzt3tCNwMnL6csTwL+DDwnKq6qkf9AKmqu5fneJIkSXPRVPY4bghcV1W3A1TVdVV1DXSJXJJzk1yQ5Igk92/lV7YEkySLkpyaZAHwGuAtrdfyaW3/OyQ5PcnlS+t9TLIDcDiwc1X9tJW9NcmF7fXmVrYgyY+THAVcCGyc5IAkZ7ce04MH9vnlJItbb+p+K7PRJEmShtVUJo6n0CVflyX5WJKnAySZBxwJvKyqtqDr9XztRDupqiuBQ4H/rKotq+oHbdWGwPZ0vZrvm2Dz+wNfBl5UVZe24y8E/hr4c+CpwKuTPLnVfwzwsap6AvDY9n5rYEtgYUtCAV5ZVQuBRcAbkzykb6NIkiTNVlOWOFbVzcBCYD/gWuBzSfalS8iuqKrLWtVPAzuMu5Ol+3JV3V1VFwMbTFDnDrrh7VcNlG0PfKmqbmkxfhEY7cW8qqrObMvPbq9zgXOAzegSSeiSxfOAM4GNB8r/KMl+SUaSjFx77XKcnSRJ0pCZ0ifHVNVdwKnAqUkuAPahS8Qmcif3JLPzJtn97QPLEz2W5W7gpcC3k/xTVb13kn3eMmaf/1pVnxiskGRHYCdgm6q6Ncmp48VaVYcBhwEsWhQfCSFJkma9KetxTPLYJIM9cVsCVwE/BhYkeXQrfwXwvbZ8JV0vJcBLBra9CVh7eeKoqluBvwT2SvIq4AfAi5KsmeQBwK6tbKxvAK9MslY7n42SPBRYB/hdSxo3oxvuliRJmvOmco7jWsCnk1yc5Hzg8cBBVXUb3RzDz7deyLvp5jACHAx8KMkIcNfAvr4C7Drm5pjequq3wHOBdwAPp5tj+SPgLOCTVfUnvaBVdQrwWeCMFucJdMnr14HVk1xCN7fyzLHbSpIkzUWpmnwUNcl2VXXaZGUa36JFqZGRmY5C0nBzRouk4ZBkcVUtGm9d3x7Hj/QskyRJ0hy11Jtj2pd4bwusn+StA6seCKw2lYFJkiRpuEx2V/X96OYqrs69b065EZj0kX+SJEmaO5aaOFbV94DvJTmyz6P6NJGFgJMcJUnS7Nb3exzvn+QwYMHgNlX1zKkISpIkScOnb+L4ebqvzPkk9/6aHEmSJK0i+iaOd1bVx6c0EkmSJA21vl/H85Ukr0uyYZIHj76mNDJJkiQNlb49jvu0fw8YKCtg05UbjiRJkoZVr8Sxqh451YFIkiRpuPVKHJPsPV55VR21csORJEnSsOo7VP2UgeV5wLOAcwATR0mSpFVE36HqNwy+T7IucNxUBCRJkqTh1Peu6rFuAZz3KEmStArpO8fxK3R3UQOsBjwOOH6qgpIkSdLw6TvH8YMDy3cCV1XVz6cgHkmSJA2pXkPVVfU94FJgbeBBwP9NZVCSJEkaPr0SxyQvBX4E/BXwUuCsJLtNZWCSJEkaLn2Hqv8ZeEpV/QYgyfrAt4ATpiowSZIkDZe+d1XfZzRpbK5fhm0lSZI0B/Ttcfx6km8Ax7b3LwNOnpqQ5p5rFl/DwTl4psOQNMQOrANnOgRJmtRSE8ckjwY2qKoDkrwY2L6tOgM4ZqqDkyRJ0vCYrMfxv4C3A1TVF4EvAiTZoq17wRTGJkmSpCEy2TzFDarqgrGFrWzBlEQkSZKkoTRZ4rjuUtatsRLjkCRJ0pCbLHEcSfLqsYVJ/gZYvLwHTXJXkiVJLkzy+SRrJlmQ5MIJ6r8ryU5t+dQki9ryyUnWneRYVyZZb5zyFyb5x+U9B0mSpFXNZHMc3wx8Kcle3JMoLgLuB+y6Asf9Q1VtCZDkGOA1tPmT46mqd05Q/vzlDaCqTgROXN7tJUmSVjVL7XGsql9X1bbAwcCV7XVwVW1TVb9aSTH8AHh0W14tyeFJLkpySpI1AJIcOd6TakZ7E1tv5aVJjklySZITkqw5UPUNSc5JckGSzdq2+yY5ZGD/H05yepLLB4+V5IAkZyc5P+m+UyfJA5J8Ncl5rdf0ZSupLSRJkoZW32dVf7eqPtJe31lZB0+yOvA8YPQGnMcAH62qJwA3AC9Zht09FvhYVT0OuBF43cC666pqK+DjwNsm2H5Duq8b2hl4X4vv2S2mrYEtgYVJdgCeC1xTVU+qqs2Bry9DnJIkSbPSTD39ZY0kS4AR4GfAf7fyK6pqSVtezLLduX11VZ3Wlo/mnu+chHuGwZe2zy9X1d1VdTGwQSt7dnudC5wDbEaXSF4A/EWS9yd5WlX9fuzOkuyXZCTJyK3cugynIUmSNJz6PjlmZfvjHMdRSQBuHyi6i2W7c7uW8n50v3cx8TkPHjsD//5rVX1ibOUkWwHPB96d5NtV9a57HbzqMOAwgPmZPzY2SZKkWWcuPW/6EUm2act7Aj9cCfv8BvDKJGsBJNkoyUOTzAduraqjgQ8AW62EY0mSJA21mepxnAo/Bl6f5AjgYrr5jCukqk5J8jjgjNYjejPwcrqbeT6Q5G7gDuC1K3osSZKkYZeq2T+KmmQBcFK7UWXozM/82p/9ZzoMSUPswDpwpkOQJACSLK6qReOtm0tD1ZIkSZpCc2KouqquBIayt1GSJGmusMdRkiRJvcyJHsdhN3/hfA4ccf6SJEma3exxlCRJUi8mjpIkSerFxFGSJEm9mDhKkiSpFxNHSZIk9WLiKEmSpF5MHCVJktSLiaMkSZJ6MXGUJElSLyaOkiRJ6sXEUZIkSb2YOEqSJKkXE0dJkiT1YuIoSZKkXkwcJUmS1IuJoyRJknpZfaYDWCUsXgzJTEchaZhVzXQEkjQpexwlSZLUi4mjJEmSejFxlCRJUi8mjpIkSeplzieOSW6e6RgkSZLmgjmfOEqSJGnlWCUSxyRrJfl2knOSXJBkl1a+IMmlSY5JckmSE5Ks2da9M8nZSS5McljSfZ9OklOTvD/Jj5JcluRpM3lukiRJ02WVSByB24Bdq2or4BnAv48mgsBjgY9V1eOAG4HXtfJDquopVbU5sAaw88D+Vq+qrYE3AwdOxwlIkiTNtFUlcQzw3iTnA98CNgI2aOuurqrT2vLRwPZt+RlJzkpyAfBM4AkD+/ti+3cxsGDcAyb7JRlJMnLtyjsPSZKkGbOqPDlmL2B9YGFV3ZHkSmBeWzf2cQ2VZB7wMWBRVV2d5KCB+gC3t3/vYoI2rKrDgMMAFiU+EkKSJM16q0qP4zrAb1rS+Axgk4F1j0iyTVveE/gh9ySJ1yVZC9ht+kKVJEkaTnM6cUyyOl3v4DHAojbsvDdw6UC1HwOvT3IJ8CDg41V1A3A4cCHwDeDs6YxbkiRpGKVq7o6iJnkScHi7kWW89QuAk9oNMFNmUVIjU3kASbPfHP4sljS7JFlcVYvGWzdnexyTvAY4FnjHTMciSZI0F8zpHsdhYY+jpEn5WSxpSKySPY6SJElauVaVr+OZWQsXwoh9jpIkaXazx1GSJEm9mDhKkiSpFxNHSZIk9WLiKEmSpF5MHCVJktSLiaMkSZJ6MXGUJElSLyaOkiRJ6sXEUZIkSb2YOEqSJKkXE0dJkiT1YuIoSZKkXkwcJUmS1IuJoyRJknoxcZQkSVIvJo6SJEnqJVU10zHMeZmfYv+ZjkLSMKsD/SyWNBySLK6qReOts8dRkiRJvZg4SpIkqRcTR0mSJPVi4ihJkqRehipxTHLzMtbfMclJUxXPmGO9K8lO03EsSZKkYbT6TAcwW1TVO2c6BkmSpJk0VD2Oo1pP4qlJTkhyaZJjkqSte24rOwd48cA2D07y5STnJzkzyRNb+UFJjmj7uzzJGwe2eXmSHyVZkuQTSVZrryOTXJjkgiRvaXWPTLJbW35nkrNbncNGY5MkSZrLhjJxbJ4MvBl4PLApsF2SecDhwAuAhcDDBuofDJxbVU8E/gk4amDdZsBzgK2BA5PcN8njgJcB21XVlsBdwF7AlsBGVbV5VW0BfGqc2A6pqqdU1ebAGsDOK+WMJUmShtgwJ44/qqqfV9XdwBJgAV0CeEVV/W9131x+9ED97YHPAFTVd4CHJHlgW/fVqrq9qq4DfgNsADyLLvk8O8mS9n5T4HJg0yQfSfJc4MZxYntGkrOSXAA8E3jC2ApJ9ksykmSEW1eoHSRJkobCMM9xvH1g+S5WLNbx9hXg01X19rGVkzyJrofyNcBLgVcOrJsHfAxYVFVXJzkImDd2H1V1GHAYtCfHSJIkzXLD3OM4nkuBBUke1d7vMbDuB3RDzSTZEbiuqsbrLRz1bWC3JA9t2zw4ySZJ1gPuU1VfAN4BbDVmu9Ek8bokawG7rcD5SJIkzRrD3OP4J6rqtiT7AV9Ncitdsrh2W30QcESS84FbgX0m2dfFSd4BnJLkPsAdwOuBPwCfamUAbx+z3Q1JDgcuBH4FnL1STk6SJGnIpZsqqKmU+Sn2n+koJA2zOtDPYknDIcniqlo03rrZNlQtSZKkGWLiKEmSpF5MHCVJktTLrLo5ZrZaOH8hIweOzHQYkiRJK8QeR0mSJPVi4ihJkqReTBwlSZLUi4mjJEmSejFxlCRJUi8mjpIkSerFxFGSJEm9mDhKkiSpFxNHSZIk9WLiKEmSpF5MHCVJktSLiaMkSZJ6MXGUJElSLyaOkiRJ6sXEUZIkSb2YOEqSJKmX1Wc6gFXB4sWQzHQUkiRpNqua6QjscZQkSVJPJo6SJEnqxcRRkiRJvZg4SpIkqZdVJnFMcvMy1t8xyUlt+YVJ/nFqIpMkSZodvKu6h6o6EThxpuOQJEmaSatMj+Oo1pN4apITklya5Jik+7KcJM9tZecALx7YZt8kh7TlFyQ5K8m5Sb6VZIMZOhVJkqRptcoljs2TgTcDjwc2BbZLMg84HHgBsBB42ATb/hB4alU9GTgO+Pspj1aSJGkIrKpD1T+qqp8DJFkCLABuBq6oqv9t5UcD+42z7cOBzyXZELgfcMV4B0iy3z3bP2KlBi9JkjQTVtUex9sHlu9i2RLojwCHVNUWwP7AvPEqVdVhVbWoqhbB+ssfqSRJ0pBYVRPH8VwKLEjyqPZ+jwnqrQP8oi3vM+VRSZIkDQkTx6aqbqMbWv5quznmNxNUPQj4fJLFwHXTFJ4kSdKMSw3DE7PnuGRRwchMhyFJkmax6UrZkizuptr9KXscJUmS1IuJoyRJknoxcZQkSVIvq+r3OE6rhQthxCmOkiRplrPHUZIkSb2YOEqSJKkXE0dJkiT1YuIoSZKkXkwcJUmS1IuJoyRJknoxcZQkSVIvJo6SJEnqJTVdT8xehSW5CfjxTMcxJNYDrpvpIIaA7dCxHe5hW3Rsh3vYFh3b4R7T1RabVNX6463wyTHT48dVtWimgxgGSUZsC9thlO1wD9uiYzvcw7bo2A73GIa2cKhakiRJvZg4SpIkqRcTx+lx2EwHMERsi47t0LEd7mFbdGyHe9gWHdvhHjPeFt4cI0mSpF7scZQkSVIvJo4rKMlzk/w4yU+S/OM46++f5HNt/VlJFgyse3sr/3GS50xr4CtZj3Z4a5KLk5yf5NtJNhlYd1eSJe114vRGvnL1aId9k1w7cL5/M7BunyT/2177TG/kK1+PtvjPgXa4LMkNA+vm0jVxRJLfJLlwgvVJ8uHWTucn2Wpg3Zy5Jnq0w17t/C9IcnqSJw2su7KVL0kyMn1RT40ebbFjkt8P/A68c2DdUn+vZpMe7XDAQBtc2D4XHtzWzZlrIsnGSb7b/kZelORN49QZns+JqvK1nC9gNeCnwKbA/YDzgMePqfM64NC2vDvwubb8+Fb//sAj235Wm+lzmsJ2eAawZlt+7Wg7tPc3z/Q5TGM77AscMs62DwYub/8+qC0/aKbPaSrbYkz9NwBHzLVrop3LDsBWwIUTrH8+8DUgwFOBs+boNTFZO2w7en7A80bbob2/Elhvps9hGttiR+CkccqX6fdq2F+TtcOYui8AvjMXrwlgQ2Crtrw2cNk4fzuG5nPCHscVszXwk6q6vKr+DzgO2GVMnV2AT7flE4BnJUkrP66qbq+qK4CftP3NRpO2Q1V9t6pubW/PBB4+zTFOhz7Xw0SeA3yzqn5bVb8Dvgk8d4rinA7L2hZ7AMdOS2TTrKq+D/x2KVV2AY6qzpnAukk2ZI5dE5O1Q1Wd3s4T5u5nBNDrmpjIinzGDJ1lbIe5/Bnxy6o6py3fBFwCbDSm2tB8Tpg4rpiNgKsH3v+cP/1h/7FOVd0J/B54SM9tZ4tlPZdX0f3PadS8JCNJzkzyoimIb7r0bYeXtKGGE5JsvIzbzha9z6dNW3gk8J2B4rlyTfQxUVvNtWtiWYz9jCjglCSLk+w3QzFNt22SnJfka0me0MpWyWsiyZp0ydAXBorn5DWRbjrbk4Gzxqwams8JnxyjaZXk5cAi4OkDxZtU1S+SbAp8J8kFVfXTmYlwyn0FOLaqbk+yP11v9DNnOKaZtjtwQlXdNVC2Kl0TGpDkGXSJ4/YDxdu36+GhwDeTXNp6q+aqc+h+B25O8nzgy8BjZjakGfUC4LSqGuydnHPXRJK16JLjN1fVjTMdz0TscVwxvwA2Hnj/8FY2bp0kqwPrANf33Ha26HUuSXYC/hl4YVXdPlpeVb9o/14OnEr3v63ZaNJ2qKrrB879k8DCvtvOMstyPrszZghqDl0TfUzUVnPtmphUkifS/V7sUlXXj5YPXA+/Ab7E7J3W00tV3VhVN7flk4H7JlmPVfCaaJb2GTEnrokk96VLGo+pqi+OU2VoPidMHFfM2cBjkjwyyf3oLu6xd4CeCIze5bQb3eTeauW7p7vr+pF0/5v80TTFvbJN2g5Jngx8gi5p/M1A+YOS3L8trwdsB1w8bZGvXH3aYcOBty+km8sC8A3g2a09HgQ8u5XNVn1+N0iyGd2E7jMGyubSNdHHicDe7a7JpwK/r6pfMveuiaVK8gjgi8ArquqygfIHJFl7dJmuHca9C3euSPKwNheeJFvT/a2+np6/V3NJknXoRqj+Z6BsTl0T7Wf938AlVfUfE1Qbms8Jh6pXQFXdmeRv6X5Iq9HdFXpRkncBI1V1It3F8JkkP6GbBLx72/aiJMfT/UG8E3j9mKG6WaNnO3wAWAv4fPs8/FlVvRB4HPCJJHfTfTi+r6pmZZLQsx3emOSFdD/z39LdZU1V/TbJv9D9YQB415hhmVmlZ1tA9/twXPvP1Kg5c00AJDmW7i7Z9ZL8HDgQuC9AVR0KnEx3x+RPgFuBv27r5tQ10aMd3kk3//tj7TPizqpaBGwAfKmVrQ58tqq+Pu0nsBL1aIvdgNcmuRP4A7B7+x0Z9/dqBk5hpejRDgC7AqdU1S0Dm861a2I74BXABUmWtLJ/Ah4Bw/c54ZNjJEmS1ItD1ZIkSerFxFGSJEm9mDhKkiSpFxNHSZIk9WLiKEmSpF5MHCVphiSpJEcPvF89ybVJTlrG/ey4LNsk2TfJ/GU5hiSBiaMkzaRbgM2TrNHe/wXL+NSH9kSqZbUvYOIoaZmZOErSzDoZ+Mu2vAcDj1ZLsnWSM5Kcm+T0JI9t5fsmOTHJd4BvD+4syVNa/UclWZjke0kWJ/lGkg2T7Eb3vPhjkiwZSFolaVImjpI0s46je/zoPOCJwFkD6y4FnlZVT6Z7ssp7B9ZtBexWVU8fLUiyLXAosAvwM+Ajrc5C4AjgPVV1AjAC7FVVW1bVH6bu1CTNNT5yUJJmUFWdn2QBXW/jyWNWrwN8OsljgKI9jq355phHiz0OOAx4dlVdk2RzYHPgm+3RbKsBv5yas5C0qjBxlKSZdyLwQbrn9j5koPxfgO9W1a4tuTx1YN3gs3uhSwrnAU8GrgECXFRV20xNyJJWRSaOkjTzjgBuqKoLkuw4UL4O99wss+8k+7gBeBVdD+MtwOnA+km2qaozktwX+LOqugi4CVh75YUvaVXhHEdJmmFV9fOq+vA4q/4N+Nck59LjP/pV9WtgZ+CjdD2PuwHvT3IesATYtlU9EjjUm2MkLatU1UzHIEmSpFnAHkdJkiT1YuIoSZKkXkwcJUmS1IuJoyRJknoxcZQkSVIvJo6SJEnqxcRRkiRJvZg4SpIkqZf/Dya4W7zloq9+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4" descr="data:image/png;base64,iVBORw0KGgoAAAANSUhEUgAAAo4AAAFNCAYAAACOmu5nAAAAOXRFWHRTb2Z0d2FyZQBNYXRwbG90bGliIHZlcnNpb24zLjUuMSwgaHR0cHM6Ly9tYXRwbG90bGliLm9yZy/YYfK9AAAACXBIWXMAAAsTAAALEwEAmpwYAAAtGElEQVR4nO3deZglVX3/8fdHUAcEQQWRQWREjaigyIxEFhGVuAVFlCiLAtEILnGNJDHxJ2DUaDSLiopgEBEEEZcgouKGC5v0wLAjURZRXABFNiEs398fdVoubfd0zdLdt3ver+e5z9Q9darqW6erb3/nnFO3UlVIkiRJk7nPTAcgSZKk2cHEUZIkSb2YOEqSJKkXE0dJkiT1YuIoSZKkXkwcJUmS1IuJo6RxJVmQpJKsPtOxzFVJdk1ydZKbkzx5JexvxyQ/H3h/UZIdV3S/K8PKup6SfC3JPisrroH93pxk05W9X2muMXGUZrkkVyb5vyTrjSk/t/2hXjDN8UyaICQ5KMkd7Y/1DUlOT7LNdMY5JD4I/G1VrVVV545XIZ3Lk1w8zrpK8uiJdl5VT6iqU5cnsLbvW9rPaPT198uzr5Wpqp5XVZ+egv2uVVWXL+/2SdZqbfS1cdZdmeQPbf2vkxyZZK2B9fu29n7ZONv+WZLPJ7kuye+TnJ/krUlWW95YpRVh4ijNDVcAe4y+SbIFsOby7myaehk/V1VrAesDPwS+mCTjxDKX/0BuAlw0SZ0dgIcCmyZ5ytSHdC9PagnV6Ovfpvn4s8lLgNuBv0jysHHWv6Bd71sBi4B3DKzbB/gtsPfgBkkeBZwFXA1sUVXrAH/Vtl97pZ+B1IOJozQ3fIZ7/9HZBzhqsEKSv2y9kDe24dGDBtaN9hK+KsnPgO+MPUCSl7Sek82T3CfJPyb5aZLrkxyf5MGt6vfbvze0Hpal9iRW1R3Ap4GHAQ9pvTEfT3JykluAZySZn+QLSa5NckWSNw7EtXWSkXZev07yHwPrntp6M29Ict7gsG2SU5P8S5LTktyU5JTBXtsk2w9se3WSfVv5/ZN8MMnP2vEOTbLGeOfW2ukdSa5K8pskRyVZp+3jZmA14LwkP11KE+0D/A9wclse3fdoO5/X2nm83qork+zUltdobfu7JBcnOSADw9rLov1s/n3g/XFJjhg4zr+3c/59kh+O1z6DsbX3ByU5ui3PS3J0u7ZuSHJ2kg3aulOT/E1rwxuSbD6wj/XT9ew9tL3fOcmS3NOr/cSlnNMfe29bO300yVfbtXFWS+KWZh/gUOB84OUTVaqqXwBfAzZvx9oEeDqwH/CcMUnnwcDpVfXWqvpl2/7HVbVnVd0wSTzSlDBxlOaGM4EHJnlcuh663YGjx9S5hS65XBf4S+C1SV40ps7TgccBzxksTPLXwPuBnarqQuANwIta/fnA74CPtuo7tH/Xbb1UZywt8CT3B/YFrq6q61rxnsB76HpVTge+ApwHbAQ8C3hzktEYPwR8qKoeCDwKOL7tdyPgq8C7gQcDbwO+kGT9gcPvCfw1XY/e/Vqd0T/mXwM+QtcjuiWwpG3zPuDPWtmjW0zvnOD09m2vZwCbAmsBh1TV7a33CbpevXGTkiRrArsBx7TX7knuB1BVOwxsv1ZVfW6CGEYdSNc+j6L7+a7IPMFXAq9I8swkewFbA29q6z4ILAS2pWv3vwfuXsb97wOsA2wMPAR4DfCHwQpVdTvwRQZ62oGXAt+rqt+kmzN6BLB/28cngBPb9dbH7nSJ24OAn9Bdj+Nq18uO3PNz2nspdTcGng+MTk3YGxipqi8AlwB7DVTfCTihZ7zStDBxlOaO0V7Hv6D7A/SLwZVVdWpVXVBVd1fV+cCxdInfoIOq6paqGvwj/WbgAGDHqvpJK3sN8M9V9fP2B/wgYLcs2xD3S5PcQDcMtxDYdWDd/1TVaVV1N7AFsH5Vvauq/q/NQzuc7g87wB3Ao5OsV1U3V9WZrfzlwMlVdXI7528CI3R/tEd9qqoua+d7PF0yCF1C+a2qOraq7qiq66tqSZLQ9Qy9pap+W1U3Ae8diGWsvYD/qKrLq+pm4O10yV/fdnox3fDnKXRJ8H3pkv7l8VLgPS3uq4EP99jmnNZbN/p6DkBV/Qp4LV1P8YeAvavqpiT3oUsq31RVv6iqu6rq9HaNLIs76JK9R7d9LK6qG8ep91nu3fZ7tjLofk6fqKqz2j4+TdeWT+0Zw5eq6kdVdSddMrjlUuq+Aji/qi4GjgOekD+92enL7Xr/IfA9uusGut/Z0Zg/y72TzocAv+wZrzQtTBylueMzdH8492XMMDVAkj9P8t10w72/p0v+1htT7epx9nsA8NGqGhzW3AT40mhCQZeo3gVssAzxHl9V61bVQ6vqmVW1eII4NgHmDyYwwD8NHOtVdD2Al7YhzZ0HtvurMdttD2w4sO9fDSzfStcjCF1P13jDx+vTzR1dPLDPr7fy8cwHrhp4fxWwOv3baR+6drqzqm4DvsDy9xTO597tetVEFQds1X5Go69vDKz7Ct1Q+4+r6oetbD1gHuO33bL4DPAN4Lgk1yT5tyT3Hafed4E127W9gC65+1Jbtwnwd2N+/hvTtUMfE10b49mbLrkcHYr+Hn/6c3pRa8NNqup1VfWHJNsBj6RLNqFLHLdIsmV7fz33vl6lGWfiKM0RVXUV3U0yz6cbwhvrs8CJwMZtkv2hwNibUWqc7Z4NvCPJSwbKrgaeNyapmNf+aI63j2U1uI+rgSvGHGvtqno+QFX9b1XtQTfc/H7ghCQPaNt9Zsx2D6iq9/U4/tV0Q7pjXUc3ZPqEgX2uMzDsPNY1dAnMqEcAdwK/niyAJA8Hngm8PMmvkvyKbtj6+RlzB31Pv6RLnAZjWRHvofsPw4ZJRoeLrwNuY/y2G+sW7n0D1x/n9rVe3oOr6vF0Q947M87wb1XdRddTvEd7ndR6gaH7Gb5nzM9/zao6dpnOchJJtgUeA7x94Of058CePXqW96H7HVzStjtroBzgW3Q33UhDw8RRmlteBTyzqm4ZZ93awG+r6rYkW9P1TvZxEfBc4KNJXtjKDgXe0+Z2jd6UsEtbdy3dnLaV9Z14PwJuSvIP7caL1dLdoPOUduyXJ1m/DWvf0La5m26O5wuSPKdtMy/d9xw+vMcxjwF2SvLSJKsneUiSLdsxDgf+c+AGjI0G5luOdSzwliSPTPf1K++lu5v8zh4xvAK4DHgsXU/alnQ9qz/nnnl9v6Z/Ox9Pl9w8qLXBG3pu9yeS7EA3N3RvuiTnI0k2au1zBPAf6W5oWi3JNhPMK1xCN2x/3ySL6JLi0f0/I8kWbb7ujXRD1xPNk/ws8DK6aQGfHSg/HHhN641Mkgeku0FsZd+NvA/wTeDx3PNz2hxYA3jeRBslmUc3fWC/ge22pPu5jCadBwLbJvnA6E0zSR6d7sahdVfyeUi9mDhKc0hV/bSqRiZY/TrgXUluoruZ4/hl2O95dL0+hyd5Ht28thOBU9r+zqTrZaGqbqXrjTqtDRH2nVM20bHvasfekq5H9Trgk3Q3T0CX1F6U7i7lDwG7V9Uf2jy+XeiGta+l64E6gB6fe1X1M7qe27+j+5qUJcCT2up/oLtZ4swkN9L1Cj12gl0dQTfs+v0W+230T9j2AT5WVb8afNEl7aM9UgcBn27t/NJJ9ncw3fD0FXRzJj/TI4bzcu/vcfyvJA+kmwrxt20e4w+A/wY+1eaAvg24ADibru3ez/ht/v/oeiZ/12IbTPoeRndTyI10vZrfmyjeqjqLrvdyPt0NTaPlI8CrgUPaMX5CN41jpRlI/j4y5ud0RYt3adMKXkTXe33UmJ/vEXTTGZ5bVT8FtgEW0F3jv6ebrjAC3DTuXqUplqqVMaokSZpN0n010dFV1acHVpIAexwlSZLUk4mjJEmSenGoWpIkSb3Y4yhJkqReTBwlSZLUy7I8HkzLab311qsFCxbMdBiSJEmTWrx48XVVNe4TsUwcp8GCBQsYGZnoq/UkSZKGR5IJH0nqULUkSZJ6MXGUJElSLyaOkiRJ6sXEUZIkSb2YOEqSJKkXE0dJkiT14tfxTIPFiyGZ6SgkDTOf/ippNrDHUZIkSb2YOEqSJKkXE0dJkiT1YuIoSZKkXqY8cUxyV5IlSc5Lck6SbafgGDsmOWkZtzk1yaLlONaRSXZb1u0kSZJmu+m4q/oPVbUlQJLnAP8KPH0ajitJkqSVaLqHqh8I/A4gyVpJvt16IS9IsksrX5DkkiSHJ7koySlJ1mjrnpLk/NaD+YEkF449QJKtk5yR5Nwkpyd5bCtfI8lxbd9fAtYY2ObZbZtzknw+yVqt/H1JLm7H/ODAYXZo+77c3kdJkrSqmI4exzWSLAHmARsCz2zltwG7VtWNSdYDzkxyYlv3GGCPqnp1kuOBlwBHA58CXl1VZyR53wTHuxR4WlXdmWQn4L1t+9cCt1bV45I8ETgHoB37HcBOVXVLkn8A3prko8CuwGZVVUnWHTjGhsD2wGbAicAJK9RCkiRJs8B0D1VvAxyVZHMgwHuT7ADcDWwEbNC2uaKqlrTlxcCClritXVVntPLPAjuPc7x1gE8neQxQwH1b+Q7AhwGq6vwk57fypwKPB05L9y3d9wPOAH5Pl9z+d5s/OTiH8stVdTdwcZINGEeS/YD9unePmLh1JEmSZolpfXJM6ylcD1gfeH77d2FV3ZHkSrpeSYDbBza7i4Fh5R7+BfhuVe2aZAFw6iT1A3yzqvb4kxXJ1sCzgN2Av+We3tLB+MZ9JkxVHQYc1u1nkc+EkCRJs960znFMshmwGnA9Xc/gb1rS+Axgk6VtW1U3ADcl+fNWtPsEVdcBftGW9x0o/z6wZ4tjc+CJrfxMYLskj27rHpDkz9o8x3Wq6mTgLcCT+p6nJEnSXDSdcxyh653bp6ruSnIM8JUkFwAjdHMTJ/Mq4PAkdwPfoxtOHuvf6Iaq3wF8daD848CnklwCXEI3BE5VXZtkX+DYJPdvdd8B3AT8T5J5Le639j1hSZKkuShVs2cUNclaVXVzW/5HYMOqetMMhzWpbqh6ZKbDkDTEZtFHsaQ5Lsniqhr3u66ndY7jSvCXSd5OF/dV3HsoWpIkSVNoViWOVfU54HMzHYckSdKqyGdVS5IkqZdZ1eM4Wy1cCCNOcZQkSbOcPY6SJEnqxcRRkiRJvZg4SpIkqRcTR0mSJPVi4ihJkqReTBwlSZLUi4mjJEmSejFxlCRJUi8mjpIkSerFxFGSJEm9mDhKkiSpFxNHSZIk9WLiKEmSpF5MHCVJktSLiaMkSZJ6MXGUJElSL6vPdACrgmuuuYaDDz54psOQNMQOPPDAmQ5BkiZlj6MkSZJ6MXGUJElSLyaOkiRJ6sXEUZIkSb1MWeKYpJL8+8D7tyU5aKqOtyySXJlkvZW0r5tXxn4kSZKG3VT2ON4OvHhlJWiSJEmaWVOZON4JHAa8ZeyKJOsn+UKSs9tru1Z+QZJ107k+yd6t/Kgkf5Hkk0mWtNe1SQ5s6w9o+zk/ycEDx/lyksVJLkqy33hBTlQnyc1J3pPkvCRnJtmglT8yyRkt1nevzAaTJEkaZlM9x/GjwF5J1hlT/iHgP6vqKcBLgE+28tOA7YAnAJcDT2vl2wCnV9XfVNWWwC7AdcCRSZ4NPAbYGtgSWJhkh7bdK6tqIbAIeGOSh4wT40R1HgCcWVVPAr4PvHog9o9X1RbAL5e1QSRJkmarKU0cq+pG4CjgjWNW7QQckmQJcCLwwCRrAT8AdmivjwNbJNkI+F1V3QKQZB7weeANVXUV8Oz2Ohc4B9iMLpGELhE8DzgT2HigfNBEdf4POKktLwYWtOXtgGPb8mcmOvck+yUZSTJy6623TlRNkiRp1piOJ8f8F11C96mBsvsAT62q2wYrJvk+8HrgEcA/A7sCu9EllKMOBb5YVd8a3Qz416r6xJh97UiXoG5TVbcmORWYtwx17qiqast3ce+2KiZRVYfRDdUzf/78SetLkiQNuyn/Op6q+i1wPPCqgeJTgDeMvkmyZat7NbAe8Jiquhz4IfA2uqFikrweWLuq3jewr28Ar2w9liTZKMlDgXXoeipvTbIZ8NRxwutTZ6zTgN3b8l496kuSJM0J0/U9jv9OlxCOeiOwqN3McjHwmoF1ZwGXteUfABvRJZDQJZFbDNwg85qqOgX4LHBGkguAE4C1ga8Dqye5BHgf3VD0WH3qjPUm4PXtWBv1qC9JkjQn5J7RWE2V+fPn1/777z/TYUgaYgceeOBMhyBJACRZXFWLxlvnk2MkSZLUi4mjJEmSejFxlCRJUi/OcZwGixYtqpGRkZkOQ5IkaVLOcZQkSdIKM3GUJElSLyaOkiRJ6sXEUZIkSb2YOEqSJKkXE0dJkiT1YuIoSZKkXkwcJUmS1IuJoyRJknoxcZQkSVIvJo6SJEnqxcRRkiRJvZg4SpIkqRcTR0mSJPVi4ihJkqReTBwlSZLUy+ozHcAq4beL4bOZ6SgkDbM9a6YjkKRJ2eMoSZKkXkwcJUmS1IuJoyRJknoxcZQkSVIvQ584JnlRkkqy2Qps//jl2G7fJIe05dck2Xt5ji9JkjRXDH3iCOwB/LD9uzxeBIybOCbpdVd5VR1aVUct5/ElSZLmhKFOHJOsBWwPvArYvZXtmOSkgTqHJNm3Lb8vycVJzk/ywSTbAi8EPpBkSZJHJTk1yX8lGQHelOQFSc5Kcm6SbyXZYJw4Dkrytrb86iRnJzkvyReSrDnlDSFJkjQEhv17HHcBvl5VlyW5PsnCiSomeQiwK7BZVVWSdavqhiQnAidV1QmtHsD9qmpRe/8g4Kltm78B/h74u6XE9MWqOrxt+266pPYjK36qkiRJw22oexzphqePa8vHsfTh6t8DtwH/neTFwK1Lqfu5geWHA99IcgFwAPCESWLaPMkPWv29JqqfZL8kI0lGrr1pkj1KkiTNAkObOCZ5MPBM4JNJrqRL6l4K3MW9454HUFV3AlsDJwA7A19fyu5vGVj+CHBIVW0B7D+6v6U4EvjbVv/giepX1WFVtaiqFq2/9iR7lCRJmgWGNnEEdgM+U1WbVNWCqtoYuIIu5scnuX+SdYFnwR/nQ65TVScDbwGe1PZzE7C01G0d4BdteZ8eca0N/DLJfel6HCVJklYJw5w47gF8aUzZF+hukjkeuLD9e25btzZwUpLz6e7CfmsrPw44oN388qhxjnMQ8Pkki4HresT1/4CzgNOAS3ufjSRJ0iyXqprpGOa8RZumRt4901FIGmp7+lksaTgkWTx6E/FYw9zjKEmSpCFi4ihJkqReTBwlSZLUy7B/Afjc8OCFsOfITEchSZK0QuxxlCRJUi8mjpIkSerFxFGSJEm9mDhKkiSpFxNHSZIk9WLiKEmSpF5MHCVJktSLiaMkSZJ6MXGUJElSLyaOkiRJ6sXEUZIkSb2YOEqSJKkXE0dJkiT1YuIoSZKkXkwcJUmS1IuJoyRJknpZfaYDWDUsBjLTQUgaajXTAUjSpOxxlCRJUi8mjpIkSerFxFGSJEm9mDhKkiSplylNHJP8c5KLkpyfZEmSP1/O/eyYZNuB90cm2a3HdjcPLD8/yWVJNlmeGCRJklZ1U3ZXdZJtgJ2Brarq9iTrAfdbzt3tCNwMnL6csTwL+DDwnKq6qkf9AKmqu5fneJIkSXPRVPY4bghcV1W3A1TVdVV1DXSJXJJzk1yQ5Igk92/lV7YEkySLkpyaZAHwGuAtrdfyaW3/OyQ5PcnlS+t9TLIDcDiwc1X9tJW9NcmF7fXmVrYgyY+THAVcCGyc5IAkZ7ce04MH9vnlJItbb+p+K7PRJEmShtVUJo6n0CVflyX5WJKnAySZBxwJvKyqtqDr9XztRDupqiuBQ4H/rKotq+oHbdWGwPZ0vZrvm2Dz+wNfBl5UVZe24y8E/hr4c+CpwKuTPLnVfwzwsap6AvDY9n5rYEtgYUtCAV5ZVQuBRcAbkzykb6NIkiTNVlOWOFbVzcBCYD/gWuBzSfalS8iuqKrLWtVPAzuMu5Ol+3JV3V1VFwMbTFDnDrrh7VcNlG0PfKmqbmkxfhEY7cW8qqrObMvPbq9zgXOAzegSSeiSxfOAM4GNB8r/KMl+SUaSjFx77XKcnSRJ0pCZ0ifHVNVdwKnAqUkuAPahS8Qmcif3JLPzJtn97QPLEz2W5W7gpcC3k/xTVb13kn3eMmaf/1pVnxiskGRHYCdgm6q6Ncmp48VaVYcBhwEsWhQfCSFJkma9KetxTPLYJIM9cVsCVwE/BhYkeXQrfwXwvbZ8JV0vJcBLBra9CVh7eeKoqluBvwT2SvIq4AfAi5KsmeQBwK6tbKxvAK9MslY7n42SPBRYB/hdSxo3oxvuliRJmvOmco7jWsCnk1yc5Hzg8cBBVXUb3RzDz7deyLvp5jACHAx8KMkIcNfAvr4C7Drm5pjequq3wHOBdwAPp5tj+SPgLOCTVfUnvaBVdQrwWeCMFucJdMnr14HVk1xCN7fyzLHbSpIkzUWpmnwUNcl2VXXaZGUa36JFqZGRmY5C0nBzRouk4ZBkcVUtGm9d3x7Hj/QskyRJ0hy11Jtj2pd4bwusn+StA6seCKw2lYFJkiRpuEx2V/X96OYqrs69b065EZj0kX+SJEmaO5aaOFbV94DvJTmyz6P6NJGFgJMcJUnS7Nb3exzvn+QwYMHgNlX1zKkISpIkScOnb+L4ebqvzPkk9/6aHEmSJK0i+iaOd1bVx6c0EkmSJA21vl/H85Ukr0uyYZIHj76mNDJJkiQNlb49jvu0fw8YKCtg05UbjiRJkoZVr8Sxqh451YFIkiRpuPVKHJPsPV55VR21csORJEnSsOo7VP2UgeV5wLOAcwATR0mSpFVE36HqNwy+T7IucNxUBCRJkqTh1Peu6rFuAZz3KEmStArpO8fxK3R3UQOsBjwOOH6qgpIkSdLw6TvH8YMDy3cCV1XVz6cgHkmSJA2pXkPVVfU94FJgbeBBwP9NZVCSJEkaPr0SxyQvBX4E/BXwUuCsJLtNZWCSJEkaLn2Hqv8ZeEpV/QYgyfrAt4ATpiowSZIkDZe+d1XfZzRpbK5fhm0lSZI0B/Ttcfx6km8Ax7b3LwNOnpqQ5p5rFl/DwTl4psOQNMQOrANnOgRJmtRSE8ckjwY2qKoDkrwY2L6tOgM4ZqqDkyRJ0vCYrMfxv4C3A1TVF4EvAiTZoq17wRTGJkmSpCEy2TzFDarqgrGFrWzBlEQkSZKkoTRZ4rjuUtatsRLjkCRJ0pCbLHEcSfLqsYVJ/gZYvLwHTXJXkiVJLkzy+SRrJlmQ5MIJ6r8ryU5t+dQki9ryyUnWneRYVyZZb5zyFyb5x+U9B0mSpFXNZHMc3wx8Kcle3JMoLgLuB+y6Asf9Q1VtCZDkGOA1tPmT46mqd05Q/vzlDaCqTgROXN7tJUmSVjVL7XGsql9X1bbAwcCV7XVwVW1TVb9aSTH8AHh0W14tyeFJLkpySpI1AJIcOd6TakZ7E1tv5aVJjklySZITkqw5UPUNSc5JckGSzdq2+yY5ZGD/H05yepLLB4+V5IAkZyc5P+m+UyfJA5J8Ncl5rdf0ZSupLSRJkoZW32dVf7eqPtJe31lZB0+yOvA8YPQGnMcAH62qJwA3AC9Zht09FvhYVT0OuBF43cC666pqK+DjwNsm2H5Duq8b2hl4X4vv2S2mrYEtgYVJdgCeC1xTVU+qqs2Bry9DnJIkSbPSTD39ZY0kS4AR4GfAf7fyK6pqSVtezLLduX11VZ3Wlo/mnu+chHuGwZe2zy9X1d1VdTGwQSt7dnudC5wDbEaXSF4A/EWS9yd5WlX9fuzOkuyXZCTJyK3cugynIUmSNJz6PjlmZfvjHMdRSQBuHyi6i2W7c7uW8n50v3cx8TkPHjsD//5rVX1ibOUkWwHPB96d5NtV9a57HbzqMOAwgPmZPzY2SZKkWWcuPW/6EUm2act7Aj9cCfv8BvDKJGsBJNkoyUOTzAduraqjgQ8AW62EY0mSJA21mepxnAo/Bl6f5AjgYrr5jCukqk5J8jjgjNYjejPwcrqbeT6Q5G7gDuC1K3osSZKkYZeq2T+KmmQBcFK7UWXozM/82p/9ZzoMSUPswDpwpkOQJACSLK6qReOtm0tD1ZIkSZpCc2KouqquBIayt1GSJGmusMdRkiRJvcyJHsdhN3/hfA4ccf6SJEma3exxlCRJUi8mjpIkSerFxFGSJEm9mDhKkiSpFxNHSZIk9WLiKEmSpF5MHCVJktSLiaMkSZJ6MXGUJElSLyaOkiRJ6sXEUZIkSb2YOEqSJKkXE0dJkiT1YuIoSZKkXkwcJUmS1IuJoyRJknpZfaYDWCUsXgzJTEchaZhVzXQEkjQpexwlSZLUi4mjJEmSejFxlCRJUi8mjpIkSeplzieOSW6e6RgkSZLmgjmfOEqSJGnlWCUSxyRrJfl2knOSXJBkl1a+IMmlSY5JckmSE5Ks2da9M8nZSS5McljSfZ9OklOTvD/Jj5JcluRpM3lukiRJ02WVSByB24Bdq2or4BnAv48mgsBjgY9V1eOAG4HXtfJDquopVbU5sAaw88D+Vq+qrYE3AwdOxwlIkiTNtFUlcQzw3iTnA98CNgI2aOuurqrT2vLRwPZt+RlJzkpyAfBM4AkD+/ti+3cxsGDcAyb7JRlJMnLtyjsPSZKkGbOqPDlmL2B9YGFV3ZHkSmBeWzf2cQ2VZB7wMWBRVV2d5KCB+gC3t3/vYoI2rKrDgMMAFiU+EkKSJM16q0qP4zrAb1rS+Axgk4F1j0iyTVveE/gh9ySJ1yVZC9ht+kKVJEkaTnM6cUyyOl3v4DHAojbsvDdw6UC1HwOvT3IJ8CDg41V1A3A4cCHwDeDs6YxbkiRpGKVq7o6iJnkScHi7kWW89QuAk9oNMFNmUVIjU3kASbPfHP4sljS7JFlcVYvGWzdnexyTvAY4FnjHTMciSZI0F8zpHsdhYY+jpEn5WSxpSKySPY6SJElauVaVr+OZWQsXwoh9jpIkaXazx1GSJEm9mDhKkiSpFxNHSZIk9WLiKEmSpF5MHCVJktSLiaMkSZJ6MXGUJElSLyaOkiRJ6sXEUZIkSb2YOEqSJKkXE0dJkiT1YuIoSZKkXkwcJUmS1IuJoyRJknoxcZQkSVIvJo6SJEnqJVU10zHMeZmfYv+ZjkLSMKsD/SyWNBySLK6qReOts8dRkiRJvZg4SpIkqRcTR0mSJPVi4ihJkqRehipxTHLzMtbfMclJUxXPmGO9K8lO03EsSZKkYbT6TAcwW1TVO2c6BkmSpJk0VD2Oo1pP4qlJTkhyaZJjkqSte24rOwd48cA2D07y5STnJzkzyRNb+UFJjmj7uzzJGwe2eXmSHyVZkuQTSVZrryOTXJjkgiRvaXWPTLJbW35nkrNbncNGY5MkSZrLhjJxbJ4MvBl4PLApsF2SecDhwAuAhcDDBuofDJxbVU8E/gk4amDdZsBzgK2BA5PcN8njgJcB21XVlsBdwF7AlsBGVbV5VW0BfGqc2A6pqqdU1ebAGsDOK+WMJUmShtgwJ44/qqqfV9XdwBJgAV0CeEVV/W9131x+9ED97YHPAFTVd4CHJHlgW/fVqrq9qq4DfgNsADyLLvk8O8mS9n5T4HJg0yQfSfJc4MZxYntGkrOSXAA8E3jC2ApJ9ksykmSEW1eoHSRJkobCMM9xvH1g+S5WLNbx9hXg01X19rGVkzyJrofyNcBLgVcOrJsHfAxYVFVXJzkImDd2H1V1GHAYtCfHSJIkzXLD3OM4nkuBBUke1d7vMbDuB3RDzSTZEbiuqsbrLRz1bWC3JA9t2zw4ySZJ1gPuU1VfAN4BbDVmu9Ek8bokawG7rcD5SJIkzRrD3OP4J6rqtiT7AV9Ncitdsrh2W30QcESS84FbgX0m2dfFSd4BnJLkPsAdwOuBPwCfamUAbx+z3Q1JDgcuBH4FnL1STk6SJGnIpZsqqKmU+Sn2n+koJA2zOtDPYknDIcniqlo03rrZNlQtSZKkGWLiKEmSpF5MHCVJktTLrLo5ZrZaOH8hIweOzHQYkiRJK8QeR0mSJPVi4ihJkqReTBwlSZLUi4mjJEmSejFxlCRJUi8mjpIkSerFxFGSJEm9mDhKkiSpFxNHSZIk9WLiKEmSpF5MHCVJktSLiaMkSZJ6MXGUJElSLyaOkiRJ6sXEUZIkSb2YOEqSJKmX1Wc6gFXB4sWQzHQUkiRpNqua6QjscZQkSVJPJo6SJEnqxcRRkiRJvZg4SpIkqZdVJnFMcvMy1t8xyUlt+YVJ/nFqIpMkSZodvKu6h6o6EThxpuOQJEmaSatMj+Oo1pN4apITklya5Jik+7KcJM9tZecALx7YZt8kh7TlFyQ5K8m5Sb6VZIMZOhVJkqRptcoljs2TgTcDjwc2BbZLMg84HHgBsBB42ATb/hB4alU9GTgO+Pspj1aSJGkIrKpD1T+qqp8DJFkCLABuBq6oqv9t5UcD+42z7cOBzyXZELgfcMV4B0iy3z3bP2KlBi9JkjQTVtUex9sHlu9i2RLojwCHVNUWwP7AvPEqVdVhVbWoqhbB+ssfqSRJ0pBYVRPH8VwKLEjyqPZ+jwnqrQP8oi3vM+VRSZIkDQkTx6aqbqMbWv5quznmNxNUPQj4fJLFwHXTFJ4kSdKMSw3DE7PnuGRRwchMhyFJkmax6UrZkizuptr9KXscJUmS1IuJoyRJknoxcZQkSVIvq+r3OE6rhQthxCmOkiRplrPHUZIkSb2YOEqSJKkXE0dJkiT1YuIoSZKkXkwcJUmS1IuJoyRJknoxcZQkSVIvJo6SJEnqJTVdT8xehSW5CfjxTMcxJNYDrpvpIIaA7dCxHe5hW3Rsh3vYFh3b4R7T1RabVNX6463wyTHT48dVtWimgxgGSUZsC9thlO1wD9uiYzvcw7bo2A73GIa2cKhakiRJvZg4SpIkqRcTx+lx2EwHMERsi47t0LEd7mFbdGyHe9gWHdvhHjPeFt4cI0mSpF7scZQkSVIvJo4rKMlzk/w4yU+S/OM46++f5HNt/VlJFgyse3sr/3GS50xr4CtZj3Z4a5KLk5yf5NtJNhlYd1eSJe114vRGvnL1aId9k1w7cL5/M7BunyT/2177TG/kK1+PtvjPgXa4LMkNA+vm0jVxRJLfJLlwgvVJ8uHWTucn2Wpg3Zy5Jnq0w17t/C9IcnqSJw2su7KVL0kyMn1RT40ebbFjkt8P/A68c2DdUn+vZpMe7XDAQBtc2D4XHtzWzZlrIsnGSb7b/kZelORN49QZns+JqvK1nC9gNeCnwKbA/YDzgMePqfM64NC2vDvwubb8+Fb//sAj235Wm+lzmsJ2eAawZlt+7Wg7tPc3z/Q5TGM77AscMs62DwYub/8+qC0/aKbPaSrbYkz9NwBHzLVrop3LDsBWwIUTrH8+8DUgwFOBs+boNTFZO2w7en7A80bbob2/Elhvps9hGttiR+CkccqX6fdq2F+TtcOYui8AvjMXrwlgQ2Crtrw2cNk4fzuG5nPCHscVszXwk6q6vKr+DzgO2GVMnV2AT7flE4BnJUkrP66qbq+qK4CftP3NRpO2Q1V9t6pubW/PBB4+zTFOhz7Xw0SeA3yzqn5bVb8Dvgk8d4rinA7L2hZ7AMdOS2TTrKq+D/x2KVV2AY6qzpnAukk2ZI5dE5O1Q1Wd3s4T5u5nBNDrmpjIinzGDJ1lbIe5/Bnxy6o6py3fBFwCbDSm2tB8Tpg4rpiNgKsH3v+cP/1h/7FOVd0J/B54SM9tZ4tlPZdX0f3PadS8JCNJzkzyoimIb7r0bYeXtKGGE5JsvIzbzha9z6dNW3gk8J2B4rlyTfQxUVvNtWtiWYz9jCjglCSLk+w3QzFNt22SnJfka0me0MpWyWsiyZp0ydAXBorn5DWRbjrbk4Gzxqwams8JnxyjaZXk5cAi4OkDxZtU1S+SbAp8J8kFVfXTmYlwyn0FOLaqbk+yP11v9DNnOKaZtjtwQlXdNVC2Kl0TGpDkGXSJ4/YDxdu36+GhwDeTXNp6q+aqc+h+B25O8nzgy8BjZjakGfUC4LSqGuydnHPXRJK16JLjN1fVjTMdz0TscVwxvwA2Hnj/8FY2bp0kqwPrANf33Ha26HUuSXYC/hl4YVXdPlpeVb9o/14OnEr3v63ZaNJ2qKrrB879k8DCvtvOMstyPrszZghqDl0TfUzUVnPtmphUkifS/V7sUlXXj5YPXA+/Ab7E7J3W00tV3VhVN7flk4H7JlmPVfCaaJb2GTEnrokk96VLGo+pqi+OU2VoPidMHFfM2cBjkjwyyf3oLu6xd4CeCIze5bQb3eTeauW7p7vr+pF0/5v80TTFvbJN2g5Jngx8gi5p/M1A+YOS3L8trwdsB1w8bZGvXH3aYcOBty+km8sC8A3g2a09HgQ8u5XNVn1+N0iyGd2E7jMGyubSNdHHicDe7a7JpwK/r6pfMveuiaVK8gjgi8ArquqygfIHJFl7dJmuHca9C3euSPKwNheeJFvT/a2+np6/V3NJknXoRqj+Z6BsTl0T7Wf938AlVfUfE1Qbms8Jh6pXQFXdmeRv6X5Iq9HdFXpRkncBI1V1It3F8JkkP6GbBLx72/aiJMfT/UG8E3j9mKG6WaNnO3wAWAv4fPs8/FlVvRB4HPCJJHfTfTi+r6pmZZLQsx3emOSFdD/z39LdZU1V/TbJv9D9YQB415hhmVmlZ1tA9/twXPvP1Kg5c00AJDmW7i7Z9ZL8HDgQuC9AVR0KnEx3x+RPgFuBv27r5tQ10aMd3kk3//tj7TPizqpaBGwAfKmVrQ58tqq+Pu0nsBL1aIvdgNcmuRP4A7B7+x0Z9/dqBk5hpejRDgC7AqdU1S0Dm861a2I74BXABUmWtLJ/Ah4Bw/c54ZNjJEmS1ItD1ZIkSerFxFGSJEm9mDhKkiSpFxNHSZIk9WLiKEmSpF5MHCVphiSpJEcPvF89ybVJTlrG/ey4LNsk2TfJ/GU5hiSBiaMkzaRbgM2TrNHe/wXL+NSH9kSqZbUvYOIoaZmZOErSzDoZ+Mu2vAcDj1ZLsnWSM5Kcm+T0JI9t5fsmOTHJd4BvD+4syVNa/UclWZjke0kWJ/lGkg2T7Eb3vPhjkiwZSFolaVImjpI0s46je/zoPOCJwFkD6y4FnlZVT6Z7ssp7B9ZtBexWVU8fLUiyLXAosAvwM+Ajrc5C4AjgPVV1AjAC7FVVW1bVH6bu1CTNNT5yUJJmUFWdn2QBXW/jyWNWrwN8OsljgKI9jq355phHiz0OOAx4dlVdk2RzYHPgm+3RbKsBv5yas5C0qjBxlKSZdyLwQbrn9j5koPxfgO9W1a4tuTx1YN3gs3uhSwrnAU8GrgECXFRV20xNyJJWRSaOkjTzjgBuqKoLkuw4UL4O99wss+8k+7gBeBVdD+MtwOnA+km2qaozktwX+LOqugi4CVh75YUvaVXhHEdJmmFV9fOq+vA4q/4N+Nck59LjP/pV9WtgZ+CjdD2PuwHvT3IesATYtlU9EjjUm2MkLatU1UzHIEmSpFnAHkdJkiT1YuIoSZKkXkwcJUmS1IuJoyRJknoxcZQkSVIvJo6SJEnqxcRRkiRJvZg4SpIkqZf/Dya4W7zloq9+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AutoShape 8" descr="data:image/png;base64,iVBORw0KGgoAAAANSUhEUgAAAo4AAAFNCAYAAACOmu5nAAAAOXRFWHRTb2Z0d2FyZQBNYXRwbG90bGliIHZlcnNpb24zLjUuMSwgaHR0cHM6Ly9tYXRwbG90bGliLm9yZy/YYfK9AAAACXBIWXMAAAsTAAALEwEAmpwYAAAq0UlEQVR4nO3deZgdZZ238fsrqEFBUEAkiEQFZdVIIrIoouKGKKIMsjjAyAi4LyMzOvIacF9nRgHFoAjIJuIyEVFwA5VNOhBW0VEWQVxAZY0ghN/7R1XLoe1OKkl3n+7O/bmuc3Wdp56q+p2qDv3lqapTqSokSZKkJXlIvwuQJEnS5GBwlCRJUicGR0mSJHVicJQkSVInBkdJkiR1YnCUJElSJwZHScNKMiNJJVm537VMVUl2TXJDkjuTPGMU1rdDkht73l+ZZIflXe9oGK3fpyTfSbLvaNXVs947kzxptNcrTTUGR2mSS3Jdkr8lWWtI+yXtH+oZ41zPEgNCkkOT3Nv+sb41yXlJthnPOieITwJvrqpVq+qS4TqkcU2Sq4aZV0k2HGnlVbVZVZ29LIW1676rPUaDr39flnWNpqp6aVUdNwbrXbWqrlnW5ZOs2u6j7wwz77okf23n/yHJsUlW7Zm/X7u/XzPMsk9J8tUktyS5LcllSd6ZZKVlrVVaHgZHaWq4Fthz8E2SLYBHLOvKxmmU8StVtSqwNvBT4OtJMkwtU/kP5AbAlUvosz3wWOBJSZ459iU9yNPbQDX4+vg4b38yeTVwD/DCJI8bZv7L29/3LYHZwCE98/YF/gzs07tAkicDFwI3AFtU1erAP7XLrzbqn0DqwOAoTQ1f5sF/dPYFju/tkORl7Sjk7e3p0UN75g2OEu6f5DfAD4duIMmr25GTzZM8JMm7k/w6yZ+SnJrkMW3XH7c/b21HWBY7klhV9wLHAY8D1mxHYz6X5IwkdwHPSzI9ydeS3Jzk2iRv7alrqyQD7ef6Q5L/6pm3dTuaeWuSS3tP2yY5O8kHkpyb5I4kZ/WO2iZ5ds+yNyTZr21/eJJPJvlNu72jkqwy3Gdr99MhSa5P8sckxydZvV3HncBKwKVJfr2YXbQv8L/AGe304LoH9/Ol7X4ebrTquiQ7ttOrtPv2L0muSnJwek5rL4322Hyq5/0pSY7p2c6n2s98W5KfDrd/emtr3x+a5IR2elqSE9rfrVuTXJRknXbe2Un+td2HtybZvGcda6cZ2Xts+37nJAvywKj20xbzmf4+etvupyOTfLv93biwDXGLsy9wFHAZ8NqROlXVb4HvAJu329oAeC5wAPDiIaHzMOC8qnpnVf2uXf4XVbVXVd26hHqkMWFwlKaGC4BHJdkkzQjdHsAJQ/rcRRMu1wBeBrwhySuH9HkusAnw4t7GJP8CfAzYsaquAN4CvLLtPx34C3Bk23379uca7SjV+YsrPMnDgf2AG6rqlrZ5L+BDNKMq5wHfAi4F1gNeALw9yWCNnwY+XVWPAp4MnNqudz3g28AHgccA7wK+lmTtns3vBfwLzYjew9o+g3/MvwMcTjMiOhNY0C7zUeApbduGbU3vG+Hj7de+ngc8CVgVOKKq7mlHn6AZ1Rs2lCR5BLAbcGL72iPJwwCqavue5Vetqq+MUMOgOTT758k0x3d5rhN8HfDPSZ6fZG9gK+Bt7bxPArOAbWn2+78D9y/l+vcFVgfWB9YEDgL+2tuhqu4Bvk7PSDuwO3BOVf0xzTWjxwAHtuv4PDCv/X3rYg+a4PZo4Fc0v4/Dan9fduCB47TPYvquD+wEDF6asA8wUFVfA34O7N3TfUfgtI71SuPC4ChNHYOjji+k+QP0296ZVXV2VV1eVfdX1WXAyTTBr9ehVXVXVfX+kX47cDCwQ1X9qm07CHhvVd3Y/gE/FNgtS3eKe/ckt9KchpsF7Noz73+r6tyquh/YAli7qt5fVX9rr0M7muYPO8C9wIZJ1qqqO6vqgrb9tcAZVXVG+5m/BwzQ/NEe9KWq+mX7eU+lCYPQBMrvV9XJVXVvVf2pqhYkCc3I0Duq6s9VdQfw4Z5ahtob+K+quqaq7gTeQxP+uu6nV9Gc/jyLJgQ/lCb0L4vdgQ+1dd8AfKbDMhe3o3WDrxcDVNXvgTfQjBR/Gtinqu5I8hCaUPm2qvptVS2qqvPa35GlcS9N2NuwXcf8qrp9mH4n8eB9v1fbBs1x+nxVXdiu4ziafbl1xxq+UVU/q6r7aMLgzMX0/Wfgsqq6CjgF2Cz/eLPTN9vf958C59D83kDzb3aw5pN4cOhcE/hdx3qlcWFwlKaOL9P84dyPIaepAZI8K8mP0pzuvY0m/K01pNsNw6z3YODIquo9rbkB8I3BQEETVBcB6yxFvadW1RpV9diqen5VzR+hjg2A6b0BBvjPnm3tTzMCeHV7SnPnnuX+achyzwbW7Vn373umF9KMCEIz0jXc6eO1aa4dnd+zzu+27cOZDlzf8/56YGW676d9afbTfVV1N/A1ln2kcDoP3q/Xj9Sxx5btMRp8ndkz71s0p9p/UVU/bdvWAqYx/L5bGl8GzgROSXJTko8neegw/X4EPKL93Z5BE+6+0c7bAPi3Icd/fZr90MVIvxvD2YcmXA6eij6HfzxOr2z34QZV9caq+muS7YAn0oRNaILjFklmtu//xIN/X6W+MzhKU0RVXU9zk8xONKfwhjoJmAes315kfxQw9GaUGma5FwGHJHl1T9sNwEuHhIpp7R/N4daxtHrXcQNw7ZBtrVZVOwFU1f9V1Z40p5s/BpyW5JHtcl8estwjq+qjHbZ/A80p3aFuoTllulnPOlfvOe081E00AWbQE4D7gD8sqYAkjweeD7w2ye+T/J7mtPVOGXIHfUe/owlOvbUsjw/R/A/DukkGTxffAtzN8PtuqLt48A1cf7+2rx3lPayqNqU55b0zw5z+rapFNCPFe7av09tRYGiO4YeGHP9HVNXJS/UplyDJtsBGwHt6jtOzgL06jCzvS/NvcEG73IU97QDfp7npRpowDI7S1LI/8PyqumuYeasBf66qu5NsRTM62cWVwEuAI5O8om07CvhQe23X4E0Ju7Tzbqa5pm20vhPvZ8AdSf6jvfFipTQ36Dyz3fZrk6zdnta+tV3mfpprPF+e5MXtMtPSfM/h4zts80RgxyS7J1k5yZpJZrbbOBr4754bMNbrud5yqJOBdyR5YpqvX/kwzd3k93Wo4Z+BXwJPpRlJm0kzsnojD1zX9we67+dTacLNo9t98JaOy/2DJNvTXBu6D03IOTzJeu3+OQb4rzQ3NK2UZJsRritcQHPa/qFJZtOE4sH1Py/JFu31urfTnLoe6TrJk4DX0FwWcFJP+9HAQe1oZJI8Ms0NYqN9N/K+wPeATXngOG0OrAK8dKSFkkyjuXzggJ7lZtIcl8HQOQfYNsknBm+aSbJhmhuH1hjlzyF1YnCUppCq+nVVDYww+43A+5PcQXMzx6lLsd5LaUZ9jk7yUprr2uYBZ7Xru4BmlIWqWkgzGnVue4qw6zVlI217UbvtmTQjqrcAX6C5eQKaUHtlmruUPw3sUVV/ba/j24XmtPbNNCNQB9Phv3tV9Ruakdt/o/malAXA09vZ/0Fzs8QFSW6nGRV66girOobmtOuP29rvpntg2xf4bFX9vvdFE9oHR6QOBY5r9/PuS1jfYTSnp6+luWbyyx1quDQP/h7H/0nyKJpLId7cXsf4E+CLwJfaa0DfBVwOXESz7z7G8Pv8/9GMTP6lra039D2O5qaQ22lGNc8Zqd6qupBm9HI6zQ1Ng+0DwOuBI9pt/IrmMo5R0xP+Dh9ynK5t613cZQWvpBm9Pn7I8T2G5nKGl1TVr4FtgBk0v+O30VyuMADcMexapTGWqtE4qyRJmkzSfDXRCVXVZQRWkgBHHCVJktSRwVGSJEmdeKpakiRJnTjiKEmSpE4MjpIkSepkaR4PpmW01lpr1YwZM/pdhiRJ0hLNnz//lqoa9olYBsdxMGPGDAYGRvpqPUmSpIkjyYiPJPVUtSRJkjoxOEqSJKkTg6MkSZI6MThKkiSpE4OjJEmSOjE4SpIkqRO/jmcczJ8PSb+rkCRJk9lEeEq0I46SJEnqxOAoSZKkTgyOkiRJ6sTgKEmSpE7GPDgmWZRkQZJLk1ycZNsx2MYOSU5fymXOTjJ7GbZ1bJLdlnY5SZKkyW487qr+a1XNBEjyYuAjwHPHYbuSJEkaReN9qvpRwF8Akqya5AftKOTlSXZp22ck+XmSo5NcmeSsJKu0856Z5LJ2BPMTSa4YuoEkWyU5P8klSc5L8tS2fZUkp7Tr/gawSs8yL2qXuTjJV5Os2rZ/NMlV7TY/2bOZ7dt1X+PooyRJWlGMx4jjKkkWANOAdYHnt+13A7tW1e1J1gIuSDKvnbcRsGdVvT7JqcCrgROALwGvr6rzk3x0hO1dDTynqu5LsiPw4Xb5NwALq2qTJE8DLgZot30IsGNV3ZXkP4B3JjkS2BXYuKoqyRo921gXeDawMTAPOG259pAkSdIkMN6nqrcBjk+yORDgw0m2B+4H1gPWaZe5tqoWtNPzgRltcFutqs5v208Cdh5me6sDxyXZCCjgoW379sBnAKrqsiSXte1bA5sC56b5lu6HAecDt9GE2y+210/2XkP5zaq6H7gqyToMI8kBwAHNuyeMvHckSZImiXF9ckw7UrgWsDawU/tzVlXdm+Q6mlFJgHt6FltEz2nlDj4A/Kiqdk0yAzh7Cf0DfK+q9vyHGclWwAuA3YA388BoaW99wz4TpqrmAnOb9cyeAN/1LkmStHzG9RrHJBsDKwF/ohkZ/GMbGp8HbLC4ZavqVuCOJM9qm/YYoevqwG/b6f162n8M7NXWsTnwtLb9AmC7JBu28x6Z5CntdY6rV9UZwDuAp3f9nJIkSVPReF7jCM3o3L5VtSjJicC3klwODNBcm7gk+wNHJ7kfOIfmdPJQH6c5VX0I8O2e9s8BX0ryc+DnNKfAqaqbk+wHnJzk4W3fQ4A7gP9NMq2t+51dP7AkSdJUlJoIT8zuKMmqVXVnO/1uYN2qelufy1qi5lT1QL/LkCRJk9h4RbYk86tq2O+6HtdrHEfBy5K8h6bu63nwqWhJkiSNoUkVHKvqK8BX+l2HJEnSishnVUuSJKmTSTXiOFnNmgUDXuIoSZImOUccJUmS1InBUZIkSZ0YHCVJktSJwVGSJEmdGBwlSZLUicFRkiRJnRgcJUmS1InBUZIkSZ0YHCVJktSJwVGSJEmdGBwlSZLUicFRkiRJnRgcJUmS1InBUZIkSZ0YHCVJktSJwVGSJEmdrNzvAlYEN910E4cddli/y5AkSZPYnDlz+l2CI46SJEnqxuAoSZKkTgyOkiRJ6sTgKEmSpE7GLDgmqSSf6nn/riSHjtX2lkaS65KsNUrrunM01iNJkjTRjeWI4z3Aq0YroEmSJKm/xjI43gfMBd4xdEaStZN8LclF7Wu7tv3yJGuk8ack+7Ttxyd5YZIvJFnQvm5OMqedf3C7nsuSHNaznW8mmZ/kyiQHDFfkSH2S3JnkQ0kuTXJBknXa9icmOb+t9YOjucMkSZImsrG+xvFIYO8kqw9p/zTw31X1TODVwBfa9nOB7YDNgGuA57Tt2wDnVdW/VtVMYBfgFuDYJC8CNgK2AmYCs5Js3y73uqqaBcwG3ppkzWFqHKnPI4ELqurpwI+B1/fU/rmq2gL43dLuEEmSpMlqTINjVd0OHA+8dcisHYEjkiwA5gGPSrIq8BNg+/b1OWCLJOsBf6mquwCSTAO+Crylqq4HXtS+LgEuBjamCZLQBMFLgQuA9Xvae43U52/A6e30fGBGO70dcHI7/eWRPnuSA5IMJBlYuHDhSN0kSZImjfF4csz/0AS6L/W0PQTYuqru7u2Y5MfAm4AnAO8FdgV2owmUg44Cvl5V3x9cDPhIVX1+yLp2oAmo21TVwiRnA9OWos+9VVXt9CIevK+KJaiquTSn6pk+ffoS+0uSJE10Y/51PFX1Z+BUYP+e5rOAtwy+STKz7XsDsBawUVVdA/wUeBfNqWKSvAlYrao+2rOuM4HXtSOWJFkvyWOB1WlGKhcm2RjYepjyuvQZ6lxgj3Z67w79JUmSpoTx+h7HT9EEwkFvBWa3N7NcBRzUM+9C4Jft9E+A9WgCJDQhcoueG2QOqqqzgJOA85NcDpwGrAZ8F1g5yc+Bj9Kcih6qS5+h3ga8qd3Weh36S5IkTQl54Gysxsr06dPrwAMP7HcZkiRpEpszZ864bCfJ/KqaPdw8nxwjSZKkTgyOkiRJ6sTgKEmSpE68xnEczJ49uwYGBvpdhiRJ0hJ5jaMkSZKWm8FRkiRJnRgcJUmS1InBUZIkSZ0YHCVJktSJwVGSJEmdGBwlSZLUicFRkiRJnRgcJUmS1InBUZIkSZ0YHCVJktSJwVGSJEmdGBwlSZLUicFRkiRJnRgcJUmS1InBUZIkSZ2s3O8CVgh/ng8npd9VSJKkyWyv6ncFjjhKkiSpG4OjJEmSOjE4SpIkqRODoyRJkjqZ8MExySuTVJKNl2P5TZdhuf2SHNFOH5Rkn2XZviRJ0lQx4YMjsCfw0/bnsnglMGxwTNLprvKqOqqqjl/G7UuSJE0JEzo4JlkVeDawP7BH27ZDktN7+hyRZL92+qNJrkpyWZJPJtkWeAXwiSQLkjw5ydlJ/ifJAPC2JC9PcmGSS5J8P8k6w9RxaJJ3tdOvT3JRkkuTfC3JI8Z8R0iSJE0AE/17HHcBvltVv0zypySzRuqYZE1gV2Djqqoka1TVrUnmAadX1WltP4CHVdXs9v2jga3bZf4V+Hfg3xZT09er6uh22Q/ShNrDl/+jSpIkTWwTesSR5vT0Ke30KSz+dPVtwN3AF5O8Cli4mL5f6Zl+PHBmksuBg4HNllDT5kl+0vbfe6T+SQ5IMpBk4OY7lrBGSZKkSWDCBsckjwGeD3whyXU0oW53YBEPrnsaQFXdB2wFnAbsDHx3Mau/q2f6cOCIqtoCOHBwfYtxLPDmtv9hI/WvqrlVNbuqZq+92hLWKEmSNAlM2OAI7AZ8uao2qKoZVbU+cC1NzZsmeXiSNYAXwN+vh1y9qs4A3gE8vV3PHcDiotvqwG/b6X071LUa8LskD6UZcZQkSVohTOTguCfwjSFtX6O5SeZU4Ir25yXtvNWA05NcRnMX9jvb9lOAg9ubX548zHYOBb6aZD5wS4e6/h9wIXAucHXnTyNJkjTJpar/D8ye6mY/KTXwwX5XIUmSJrW9xiezJZk/eBPxUBN5xFGSJEkTiMFRkiRJnRgcJUmS1MlE/wLwqeExs2CvgX5XIUmStFwccZQkSVInBkdJkiR1YnCUJElSJwZHSZIkdWJwlCRJUicGR0mSJHVicJQkSVInBkdJkiR1YnCUJElSJwZHSZIkdWJwlCRJUicGR0mSJHVicJQkSVInBkdJkiR1YnCUJElSJwZHSZIkdbJyvwtYMcwH0u8iJEnSpFb9LsARR0mSJHVjcJQkSVInBkdJkiR1YnCUJElSJ2MaHJO8N8mVSS5LsiDJs5ZxPTsk2bbn/bFJduuw3J090zsl+WWSDZalBkmSpBXdmN1VnWQbYGdgy6q6J8lawMOWcXU7AHcC5y1jLS8APgO8uKqu79A/QKrq/mXZniRJ0lQ0liOO6wK3VNU9AFV1S1XdBE2QS3JJksuTHJPk4W37dW3AJMnsJGcnmQEcBLyjHbV8Trv+7ZOcl+SaxY0+JtkeOBrYuap+3ba9M8kV7evtbduMJL9IcjxwBbB+koOTXNSOmB7Ws85vJpnfjqYeMJo7TZIkaaIay+B4Fk34+mWSzyZ5LkCSacCxwGuqaguaUc83jLSSqroOOAr476qaWVU/aWetCzybZlTzoyMs/nDgm8Arq+rqdvuzgH8BngVsDbw+yTPa/hsBn62qzYCntu+3AmYCs9oQCvC6qpoFzAbemmTNrjtFkiRpshqz4FhVdwKzgAOAm4GvJNmPJpBdW1W/bLseB2w/7EoW75tVdX9VXQWsM0Kfe2lOb+/f0/Zs4BtVdVdb49eBwVHM66vqgnb6Re3rEuBiYGOaIAlNWLwUuABYv6f975IckGQgycDNNy/Dp5MkSZpgxvTJMVW1CDgbODvJ5cC+NEFsJPfxQJidtoTV39MzPdJjWe4Hdgd+kOQ/q+rDS1jnXUPW+ZGq+nxvhyQ7ADsC21TVwiRnD1drVc0F5gLMnp3+f9W7JEnSchqzEcckT03SOxI3E7ge+AUwI8mGbfs/A+e009fRjFICvLpn2TuA1ZaljqpaCLwM2DvJ/sBPgFcmeUSSRwK7tm1DnQm8Lsmq7edZL8ljgdWBv7ShcWOa092SJElT3lhe47gqcFySq5JcBmwKHFpVd9NcY/jVdhTyfpprGAEOAz6dZABY1LOubwG7Drk5prOq+jPwEuAQ4PE011j+DLgQ+EJV/cMoaFWdBZwEnN/WeRpNeP0usHKSn9NcW3nB0GUlSZKmolQt+Sxqku2q6twltWl4s2enBgb6XYUkSZrcxufKtyTzq2r2cPO6jjge3rFNkiRJU9Rib45pv8R7W2DtJO/smfUoYKWxLEySJEkTy5Luqn4YzbWKK/Pgm1NuB5b4yD9JkiRNHYsNjlV1DnBOkmO7PKpPI5kFeJGjJEma3Lp+j+PDk8wFZvQuU1XPH4uiJEmSNPF0DY5fpfnKnC/w4K/JkSRJ0gqia3C8r6o+N6aVSJIkaULr+nU830ryxiTrJnnM4GtMK5MkSdKE0nXEcd/258E9bQU8aXTLkSRJ0kTVKThW1RPHuhBJkiRNbJ2CY5J9hmuvquNHtxxJkiRNVF1PVT+zZ3oa8ALgYsDgKEmStILoeqr6Lb3vk6wBnDIWBUmSJGli6npX9VB3AV73KEmStALpeo3jt2juogZYCdgEOHWsipIkSdLE0/Uax0/2TN8HXF9VN45BPZIkSZqgOp2qrqpzgKuB1YBHA38by6IkSZI08XQKjkl2B34G/BOwO3Bhkt3GsjBJkiRNLF1PVb8XeGZV/REgydrA94HTxqowSZIkTSxd76p+yGBobP1pKZaVJEnSFNB1xPG7Sc4ETm7fvwY4Y2xKmnpumn8Th+WwfpchSZImsTk1p98lLD44JtkQWKeqDk7yKuDZ7azzgRPHujhJkiRNHEsacfwf4D0AVfV14OsASbZo5718DGuTJEnSBLKk6xTXqarLhza2bTPGpCJJkiRNSEsKjmssZt4qo1iHJEmSJrglBceBJK8f2pjkX4H5y7rRJIuSLEhyRZKvJnlEkhlJrhih//uT7NhOn51kdjt9RpI1lrCt65KsNUz7K5K8e1k/gyRJ0opmSdc4vh34RpK9eSAozgYeBuy6HNv9a1XNBEhyInAQ7fWTw6mq943QvtOyFlBV84B5y7q8JEnSimaxI45V9Yeq2hY4DLiufR1WVdtU1e9HqYafABu20yslOTrJlUnOSrIKQJJjh3tSzeBoYjtaeXWSE5P8PMlpSR7R0/UtSS5OcnmSjdtl90tyRM/6P5PkvCTX9G4rycFJLkpyWdJ8p06SRyb5dpJL21HT14zSvpAkSZqwuj6r+kdVdXj7+uFobTzJysBLgcEbcDYCjqyqzYBbgVcvxeqeCny2qjYBbgfe2DPvlqraEvgc8K4Rll+X5uuGdgY+2tb3oramrYCZwKwk2wMvAW6qqqdX1ebAd5eiTkmSpEmpX09/WSXJAmAA+A3wxbb92qpa0E7PZ+nu3L6hqs5tp0/gge+chAdOgy9und+sqvur6ipgnbbtRe3rEuBiYGOaIHk58MIkH0vynKq6bejKkhyQZCDJwEIWLsXHkCRJmpi6PjlmtP39GsdBSQDu6WlaxNLduV2LeT+43kWM/Jl7t52enx+pqs8P7ZxkS2An4INJflBV73/QxqvmAnMBpmf60NokSZImnan0vOknJNmmnd4L+OkorPNM4HVJVgVIsl6SxyaZDiysqhOATwBbjsK2JEmSJrR+jTiOhV8Ab0pyDHAVzfWMy6WqzkqyCXB+OyJ6J/Bampt5PpHkfuBe4A3Luy1JkqSJLlWT/yxqkhnA6e2NKhPO9EyvAzmw32VIkqRJbE7NGZftJJlfVbOHmzeVTlVLkiRpDE2JU9VVdR0wIUcbJUmSpgpHHCVJktTJlBhxnOimz5rOnIHxuS5BkiRprDjiKEmSpE4MjpIkSerE4ChJkqRODI6SJEnqxOAoSZKkTgyOkiRJ6sTgKEmSpE4MjpIkSerE4ChJkqRODI6SJEnqxOAoSZKkTgyOkiRJ6sTgKEmSpE4MjpIkSerE4ChJkqRODI6SJEnqZOV+F7BCmD8fkn5XIUmSJrOqflfgiKMkSZK6MThKkiSpE4OjJEmSOjE4SpIkqZMpHxyT3NnvGiRJkqaCKR8cJUmSNDpWiOCYZNUkP0hycZLLk+zSts9IcnWSE5P8PMlpSR7RzntfkouSXJFkbtJ8n06Ss5N8LMnPkvwyyXP6+dkkSZLGywoRHIG7gV2rakvgecCnBoMg8FTgs1W1CXA78Ma2/YiqemZVbQ6sAuzcs76Vq2or4O3AnPH4AJIkSf22ogTHAB9OchnwfWA9YJ123g1VdW47fQLw7Hb6eUkuTHI58Hxgs571fb39OR+YMewGkwOSDCQZuHn0PockSVLfrChPjtkbWBuYVVX3JrkOmNbOG/o17JVkGvBZYHZV3ZDk0J7+APe0Pxcxwj6sqrnAXIDZSf+/6l2SJGk5rSgjjqsDf2xD4/OADXrmPSHJNu30XsBPeSAk3pJkVWC38StVkiRpYprSwTHJyjSjgycCs9vTzvsAV/d0+wXwpiQ/Bx4NfK6qbgWOBq4AzgQuGs+6JUmSJqLUBHhg9lhJ8nTg6PZGluHmzwBOb2+AGTOzkxoYyw1IkqSpb5wyW5L5VTV7uHlTdsQxyUHAycAh/a5FkiRpKpjSI44ThSOOkiRpuTniKEmSpMliRfk6nv6aNQsGHHOUJEmTmyOOkiRJ6sTgKEmSpE4MjpIkSerE4ChJkqRODI6SJEnqxOAoSZKkTgyOkiRJ6sTgKEmSpE4MjpIkSerE4ChJkqRODI6SJEnqxOAoSZKkTgyOkiRJ6sTgKEmSpE4MjpIkSerE4ChJkqROUlX9rmHKy/QUB/a7CkmSNJnVnPHJbEnmV9Xs4eY54ihJkqRODI6SJEnqxOAoSZKkTgyOkiRJ6mRCBcckdy5l/x2SnD5W9QzZ1vuT7Dge25IkSZqIVu53AZNFVb2v3zVIkiT104QacRzUjiSeneS0JFcnOTFJ2nkvadsuBl7Vs8xjknwzyWVJLkjytLb90CTHtOu7Jslbe5Z5bZKfJVmQ5PNJVmpfxya5IsnlSd7R9j02yW7t9PuSXNT2mTtYmyRJ0lQ2IYNj6xnA24FNgScB2yWZBhwNvByYBTyup/9hwCVV9TTgP4Hje+ZtDLwY2AqYk+ShSTYBXgNsV1UzgUXA3sBMYL2q2ryqtgC+NExtR1TVM6tqc2AVYOdR+cSSJEkT2EQOjj+rqhur6n5gATCDJgBeW1X/V803l5/Q0//ZwJcBquqHwJpJHtXO+3ZV3VNVtwB/BNYBXkATPi9KsqB9/yTgGuBJSQ5P8hLg9mFqe16SC5NcDjwf2GxohyQHJBlIMsDC5doPkiRJE8JEvsbxnp7pRSxfrcOtK8BxVfWeoZ2TPJ1mhPIgYHfgdT3zpgGfBWZX1Q1JDgWmDV1HVc0F5kL75BhJkqRJbiKPOA7namBGkie37/fsmfcTmlPNJNkBuKWqhhstHPQDYLckj22XeUySDZKsBTykqr4GHAJsOWS5wZB4S5JVgd2W4/NIkiRNGhN5xPEfVNXdSQ4Avp1kIU1YXK2dfShwTJLLgIXAvktY11VJDgHOSvIQ4F7gTcBfgS+1bQDvGbLcrUmOBq4Afg9cNCofTpIkaYJLc6mgxlKmpziw31VIkqTJrOaMT2ZLMr+qZg83b7KdqpYkSVKfGBwlSZLUicFRkiRJnUyqm2Mmq1nTZzEwZ6DfZUiSJC0XRxwlSZLUicFRkiRJnRgcJUmS1InBUZIkSZ0YHCVJktSJwVGSJEmdGBwlSZLUicFRkiRJnRgcJUmS1InBUZIkSZ0YHCVJktSJwVGSJEmdGBwlSZLUicFRkiRJnRgcJUmS1InBUZIkSZ2s3O8CVgTz50PS7yokSdJkVtXvChxxlCRJUkcGR0mSJHVicJQkSVInBkdJkiR1ssIExyR3LmX/HZKc3k6/Ism7x6YySZKkycG7qjuoqnnAvH7XIUmS1E8rzIjjoHYk8ewkpyW5OsmJSfNlOUle0rZdDLyqZ5n9khzRTr88yYVJLkny/STr9OmjSJIkjasVLji2ngG8HdgUeBKwXZJpwNHAy4FZwONGWPanwNZV9QzgFODfx7xaSZKkCWBFPVX9s6q6ESDJAmAGcCdwbVX9X9t+AnDAMMs+HvhKknWBhwHXDreBJAc8sPwTRrV4SZKkflhRRxzv6ZlexNIF6MOBI6pqC+BAYNpwnapqblXNrqrZsPayVypJkjRBrKjBcThXAzOSPLl9v+cI/VYHfttO7zvmVUmSJE0QBsdWVd1Nc2r52+3NMX8coeuhwFeTzAduGafyJEmS+i41EZ6YPcUlswsG+l2GJEmaxMYrsiWZ31xq948ccZQkSVInBkdJkiR1YnCUJElSJyvq9ziOq1mzYMBLHCVJ0iTniKMkSZI6MThKkiSpE4OjJEmSOjE4SpIkqRODoyRJkjoxOEqSJKkTg6MkSZI6MThKkiSpk9R4PTF7BZbkDuAX/a5DS7QWcEu/i1AnHqvJweM0OXicJo/xOlYbVNXaw83wyTHj4xdVNbvfRWjxkgx4nCYHj9Xk4HGaHDxOk8dEOFaeqpYkSVInBkdJkiR1YnAcH3P7XYA68ThNHh6rycHjNDl4nCaPvh8rb46RJElSJ444SpIkqROD4yhK8pIkv0jyqyTvHmb+w5N8pZ1/YZIZfShzhdfhOL0zyVVJLkvygyQb9KPOFd2SjlNPv1cnqSTeFdonXY5Vkt3bf1dXJjlpvGtUp//2PSHJj5Jc0v73b6d+1LmiS3JMkj8muWKE+UnymfY4XpZky/Gsz+A4SpKsBBwJvBTYFNgzyaZDuu0P/KWqNgT+G/jY+FapjsfpEmB2VT0NOA34+PhWqY7HiSSrAW8DLhzfCjWoy7FKshHwHmC7qtoMePt417mi6/hv6hDg1Kp6BrAH8NnxrVKtY4GXLGb+S4GN2tcBwOfGoaa/MziOnq2AX1XVNVX1N+AUYJchfXYBjmunTwNekCTjWKM6HKeq+lFVLWzfXgA8fpxrVLd/TwAfoPkfsLvHszg9SJdj9XrgyKr6C0BV/XGca1S341TAo9rp1YGbxrE+tarqx8CfF9NlF+D4alwArJFk3fGpzuA4mtYDbuh5f2PbNmyfqroPuA1Yc1yq06Aux6nX/sB3xrQiDWeJx6k9PbN+VX17PAvTP+jyb+opwFOSnJvkgiSLG03R2OhynA4FXpvkRuAM4C3jU5qW0tL+HRtVPjlGGkGS1wKzgef2uxY9WJKHAP8F7NfnUtTNyjSn1XagGcH/cZItqurWfhalf7AncGxVfSrJNsCXk2xeVff3uzBNHI44jp7fAuv3vH982zZsnyQr05wK+NO4VKdBXY4TSXYE3gu8oqruGafa9IAlHafVgM2Bs5NcB2wNzPMGmb7o8m/qRmBeVd1bVdcCv6QJkho/XY7T/sCpAFV1PjCN5tnImlg6/R0bKwbH0XMRsFGSJyZ5GM2FxfOG9JkH7NtO7wb8sPwizfG2xOOU5BnA52lCo9di9cdij1NV3VZVa1XVjKqaQXMt6iuqaqA/5a7Quvy375s0o40kWYvm1PU141ijuh2n3wAvAEiyCU1wvHlcq1QX84B92rurtwZuq6rfjdfGPVU9SqrqviRvBs4EVgKOqaork7wfGKiqecAXaYb+f0Vz4ese/at4xdTxOH0CWBX4anvv0m+q6hV9K3oF1PE4aQLoeKzOBF6U5CpgEXBwVXm2ZRx1PE7/Bhyd5B00N8rs5+DG+EtyMs3/aK3VXm86B3goQFUdRXP96U7Ar4CFwL+Ma33+TkiSJKkLT1VLkiSpE4OjJEmSOjE4SpIkqRODoyRJkjoxOEqSJKkTg6Mk9UmSSnJCz/uVk9yc5PSlXM8OS7NMkv2STF+abUgSGBwlqZ/uAjZPskr7/oUs5RMg2qdQLa39AIOjpKVmcJSk/joDeFk7vSdw8uCMJFslOT/JJUnOS/LUtn2/JPOS/BD4Qe/Kkjyz7f/kJLOSnJNkfpIzk6ybZDeaZ7CfmGRBT2iVpCUyOEpSf50C7JFkGvA04MKeeVcDz6mqZwDvAz7cM29LYLeqeu5gQ5JtgaOAXWgeH3d422cWcAzwoao6DRgA9q6qmVX117H7aJKmGh85KEl9VFWXJZlBM9p4xpDZqwPHJdmI5hFwD+2Z972q+nPP+02AucCLquqmJJsDmwPfax+duRIwbs+zlTQ1GRwlqf/mAZ+keT7tmj3tHwB+VFW7tuHy7J55dw1Zx++AacAzgJuAAFdW1TZjU7KkFZHBUZL67xjg1qq6PMkOPe2r88DNMvstYR23AvvTjDDeBZwHrJ1km6o6P8lDgadU1ZXAHcBqo1e+pBWF1zhKUp9V1Y1V9ZlhZn0c+EiSS+jwP/pV9QdgZ+BImpHH3YCPJbkUWABs23Y9FjjKm2MkLa1UVb9rkCRJ0iTgiKMkSZI6MThKkiSpE4OjJEmSOjE4SpIkqRODoyRJkjoxOEqSJKkTg6MkSZI6MThKkiSpk/8PDS59yYhIk80AAAAASUVORK5CYII="/>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 name="AutoShape 10" descr="data:image/png;base64,iVBORw0KGgoAAAANSUhEUgAAAo4AAAFNCAYAAACOmu5nAAAAOXRFWHRTb2Z0d2FyZQBNYXRwbG90bGliIHZlcnNpb24zLjUuMSwgaHR0cHM6Ly9tYXRwbG90bGliLm9yZy/YYfK9AAAACXBIWXMAAAsTAAALEwEAmpwYAAAq0UlEQVR4nO3deZgdZZ238fsrqEFBUEAkiEQFZdVIIrIoouKGKKIMsjjAyAi4LyMzOvIacF9nRgHFoAjIJuIyEVFwA5VNOhBW0VEWQVxAZY0ghN/7R1XLoe1OKkl3n+7O/bmuc3Wdp56q+p2qDv3lqapTqSokSZKkJXlIvwuQJEnS5GBwlCRJUicGR0mSJHVicJQkSVInBkdJkiR1YnCUJElSJwZHScNKMiNJJVm537VMVUl2TXJDkjuTPGMU1rdDkht73l+ZZIflXe9oGK3fpyTfSbLvaNXVs947kzxptNcrTTUGR2mSS3Jdkr8lWWtI+yXtH+oZ41zPEgNCkkOT3Nv+sb41yXlJthnPOieITwJvrqpVq+qS4TqkcU2Sq4aZV0k2HGnlVbVZVZ29LIW1676rPUaDr39flnWNpqp6aVUdNwbrXbWqrlnW5ZOs2u6j7wwz77okf23n/yHJsUlW7Zm/X7u/XzPMsk9J8tUktyS5LcllSd6ZZKVlrVVaHgZHaWq4Fthz8E2SLYBHLOvKxmmU8StVtSqwNvBT4OtJMkwtU/kP5AbAlUvosz3wWOBJSZ459iU9yNPbQDX4+vg4b38yeTVwD/DCJI8bZv7L29/3LYHZwCE98/YF/gzs07tAkicDFwI3AFtU1erAP7XLrzbqn0DqwOAoTQ1f5sF/dPYFju/tkORl7Sjk7e3p0UN75g2OEu6f5DfAD4duIMmr25GTzZM8JMm7k/w6yZ+SnJrkMW3XH7c/b21HWBY7klhV9wLHAY8D1mxHYz6X5IwkdwHPSzI9ydeS3Jzk2iRv7alrqyQD7ef6Q5L/6pm3dTuaeWuSS3tP2yY5O8kHkpyb5I4kZ/WO2iZ5ds+yNyTZr21/eJJPJvlNu72jkqwy3Gdr99MhSa5P8sckxydZvV3HncBKwKVJfr2YXbQv8L/AGe304LoH9/Ol7X4ebrTquiQ7ttOrtPv2L0muSnJwek5rL4322Hyq5/0pSY7p2c6n2s98W5KfDrd/emtr3x+a5IR2elqSE9rfrVuTXJRknXbe2Un+td2HtybZvGcda6cZ2Xts+37nJAvywKj20xbzmf4+etvupyOTfLv93biwDXGLsy9wFHAZ8NqROlXVb4HvAJu329oAeC5wAPDiIaHzMOC8qnpnVf2uXf4XVbVXVd26hHqkMWFwlKaGC4BHJdkkzQjdHsAJQ/rcRRMu1wBeBrwhySuH9HkusAnw4t7GJP8CfAzYsaquAN4CvLLtPx34C3Bk23379uca7SjV+YsrPMnDgf2AG6rqlrZ5L+BDNKMq5wHfAi4F1gNeALw9yWCNnwY+XVWPAp4MnNqudz3g28AHgccA7wK+lmTtns3vBfwLzYjew9o+g3/MvwMcTjMiOhNY0C7zUeApbduGbU3vG+Hj7de+ngc8CVgVOKKq7mlHn6AZ1Rs2lCR5BLAbcGL72iPJwwCqavue5Vetqq+MUMOgOTT758k0x3d5rhN8HfDPSZ6fZG9gK+Bt7bxPArOAbWn2+78D9y/l+vcFVgfWB9YEDgL+2tuhqu4Bvk7PSDuwO3BOVf0xzTWjxwAHtuv4PDCv/X3rYg+a4PZo4Fc0v4/Dan9fduCB47TPYvquD+wEDF6asA8wUFVfA34O7N3TfUfgtI71SuPC4ChNHYOjji+k+QP0296ZVXV2VV1eVfdX1WXAyTTBr9ehVXVXVfX+kX47cDCwQ1X9qm07CHhvVd3Y/gE/FNgtS3eKe/ckt9KchpsF7Noz73+r6tyquh/YAli7qt5fVX9rr0M7muYPO8C9wIZJ1qqqO6vqgrb9tcAZVXVG+5m/BwzQ/NEe9KWq+mX7eU+lCYPQBMrvV9XJVXVvVf2pqhYkCc3I0Duq6s9VdQfw4Z5ahtob+K+quqaq7gTeQxP+uu6nV9Gc/jyLJgQ/lCb0L4vdgQ+1dd8AfKbDMhe3o3WDrxcDVNXvgTfQjBR/Gtinqu5I8hCaUPm2qvptVS2qqvPa35GlcS9N2NuwXcf8qrp9mH4n8eB9v1fbBs1x+nxVXdiu4ziafbl1xxq+UVU/q6r7aMLgzMX0/Wfgsqq6CjgF2Cz/eLPTN9vf958C59D83kDzb3aw5pN4cOhcE/hdx3qlcWFwlKaOL9P84dyPIaepAZI8K8mP0pzuvY0m/K01pNsNw6z3YODIquo9rbkB8I3BQEETVBcB6yxFvadW1RpV9diqen5VzR+hjg2A6b0BBvjPnm3tTzMCeHV7SnPnnuX+achyzwbW7Vn373umF9KMCEIz0jXc6eO1aa4dnd+zzu+27cOZDlzf8/56YGW676d9afbTfVV1N/A1ln2kcDoP3q/Xj9Sxx5btMRp8ndkz71s0p9p/UVU/bdvWAqYx/L5bGl8GzgROSXJTko8neegw/X4EPKL93Z5BE+6+0c7bAPi3Icd/fZr90MVIvxvD2YcmXA6eij6HfzxOr2z34QZV9caq+muS7YAn0oRNaILjFklmtu//xIN/X6W+MzhKU0RVXU9zk8xONKfwhjoJmAes315kfxQw9GaUGma5FwGHJHl1T9sNwEuHhIpp7R/N4daxtHrXcQNw7ZBtrVZVOwFU1f9V1Z40p5s/BpyW5JHtcl8estwjq+qjHbZ/A80p3aFuoTllulnPOlfvOe081E00AWbQE4D7gD8sqYAkjweeD7w2ye+T/J7mtPVOGXIHfUe/owlOvbUsjw/R/A/DukkGTxffAtzN8PtuqLt48A1cf7+2rx3lPayqNqU55b0zw5z+rapFNCPFe7av09tRYGiO4YeGHP9HVNXJS/UplyDJtsBGwHt6jtOzgL06jCzvS/NvcEG73IU97QDfp7npRpowDI7S1LI/8PyqumuYeasBf66qu5NsRTM62cWVwEuAI5O8om07CvhQe23X4E0Ju7Tzbqa5pm20vhPvZ8AdSf6jvfFipTQ36Dyz3fZrk6zdnta+tV3mfpprPF+e5MXtMtPSfM/h4zts80RgxyS7J1k5yZpJZrbbOBr4754bMNbrud5yqJOBdyR5YpqvX/kwzd3k93Wo4Z+BXwJPpRlJm0kzsnojD1zX9we67+dTacLNo9t98JaOy/2DJNvTXBu6D03IOTzJeu3+OQb4rzQ3NK2UZJsRritcQHPa/qFJZtOE4sH1Py/JFu31urfTnLoe6TrJk4DX0FwWcFJP+9HAQe1oZJI8Ms0NYqN9N/K+wPeATXngOG0OrAK8dKSFkkyjuXzggJ7lZtIcl8HQOQfYNsknBm+aSbJhmhuH1hjlzyF1YnCUppCq+nVVDYww+43A+5PcQXMzx6lLsd5LaUZ9jk7yUprr2uYBZ7Xru4BmlIWqWkgzGnVue4qw6zVlI217UbvtmTQjqrcAX6C5eQKaUHtlmruUPw3sUVV/ba/j24XmtPbNNCNQB9Phv3tV9Ruakdt/o/malAXA09vZ/0Fzs8QFSW6nGRV66girOobmtOuP29rvpntg2xf4bFX9vvdFE9oHR6QOBY5r9/PuS1jfYTSnp6+luWbyyx1quDQP/h7H/0nyKJpLId7cXsf4E+CLwJfaa0DfBVwOXESz7z7G8Pv8/9GMTP6lra039D2O5qaQ22lGNc8Zqd6qupBm9HI6zQ1Ng+0DwOuBI9pt/IrmMo5R0xP+Dh9ynK5t613cZQWvpBm9Pn7I8T2G5nKGl1TVr4FtgBk0v+O30VyuMADcMexapTGWqtE4qyRJmkzSfDXRCVXVZQRWkgBHHCVJktSRwVGSJEmdeKpakiRJnTjiKEmSpE4MjpIkSepkaR4PpmW01lpr1YwZM/pdhiRJ0hLNnz//lqoa9olYBsdxMGPGDAYGRvpqPUmSpIkjyYiPJPVUtSRJkjoxOEqSJKkTg6MkSZI6MThKkiSpE4OjJEmSOjE4SpIkqRO/jmcczJ8PSb+rkCRJk9lEeEq0I46SJEnqxOAoSZKkTgyOkiRJ6sTgKEmSpE7GPDgmWZRkQZJLk1ycZNsx2MYOSU5fymXOTjJ7GbZ1bJLdlnY5SZKkyW487qr+a1XNBEjyYuAjwHPHYbuSJEkaReN9qvpRwF8Akqya5AftKOTlSXZp22ck+XmSo5NcmeSsJKu0856Z5LJ2BPMTSa4YuoEkWyU5P8klSc5L8tS2fZUkp7Tr/gawSs8yL2qXuTjJV5Os2rZ/NMlV7TY/2bOZ7dt1X+PooyRJWlGMx4jjKkkWANOAdYHnt+13A7tW1e1J1gIuSDKvnbcRsGdVvT7JqcCrgROALwGvr6rzk3x0hO1dDTynqu5LsiPw4Xb5NwALq2qTJE8DLgZot30IsGNV3ZXkP4B3JjkS2BXYuKoqyRo921gXeDawMTAPOG259pAkSdIkMN6nqrcBjk+yORDgw0m2B+4H1gPWaZe5tqoWtNPzgRltcFutqs5v208Cdh5me6sDxyXZCCjgoW379sBnAKrqsiSXte1bA5sC56b5lu6HAecDt9GE2y+210/2XkP5zaq6H7gqyToMI8kBwAHNuyeMvHckSZImiXF9ckw7UrgWsDawU/tzVlXdm+Q6mlFJgHt6FltEz2nlDj4A/Kiqdk0yAzh7Cf0DfK+q9vyHGclWwAuA3YA388BoaW99wz4TpqrmAnOb9cyeAN/1LkmStHzG9RrHJBsDKwF/ohkZ/GMbGp8HbLC4ZavqVuCOJM9qm/YYoevqwG/b6f162n8M7NXWsTnwtLb9AmC7JBu28x6Z5CntdY6rV9UZwDuAp3f9nJIkSVPReF7jCM3o3L5VtSjJicC3klwODNBcm7gk+wNHJ7kfOIfmdPJQH6c5VX0I8O2e9s8BX0ryc+DnNKfAqaqbk+wHnJzk4W3fQ4A7gP9NMq2t+51dP7AkSdJUlJoIT8zuKMmqVXVnO/1uYN2qelufy1qi5lT1QL/LkCRJk9h4RbYk86tq2O+6HtdrHEfBy5K8h6bu63nwqWhJkiSNoUkVHKvqK8BX+l2HJEnSishnVUuSJKmTSTXiOFnNmgUDXuIoSZImOUccJUmS1InBUZIkSZ0YHCVJktSJwVGSJEmdGBwlSZLUicFRkiRJnRgcJUmS1InBUZIkSZ0YHCVJktSJwVGSJEmdGBwlSZLUicFRkiRJnRgcJUmS1InBUZIkSZ0YHCVJktSJwVGSJEmdrNzvAlYEN910E4cddli/y5AkSZPYnDlz+l2CI46SJEnqxuAoSZKkTgyOkiRJ6sTgKEmSpE7GLDgmqSSf6nn/riSHjtX2lkaS65KsNUrrunM01iNJkjTRjeWI4z3Aq0YroEmSJKm/xjI43gfMBd4xdEaStZN8LclF7Wu7tv3yJGuk8ack+7Ttxyd5YZIvJFnQvm5OMqedf3C7nsuSHNaznW8mmZ/kyiQHDFfkSH2S3JnkQ0kuTXJBknXa9icmOb+t9YOjucMkSZImsrG+xvFIYO8kqw9p/zTw31X1TODVwBfa9nOB7YDNgGuA57Tt2wDnVdW/VtVMYBfgFuDYJC8CNgK2AmYCs5Js3y73uqqaBcwG3ppkzWFqHKnPI4ELqurpwI+B1/fU/rmq2gL43dLuEEmSpMlqTINjVd0OHA+8dcisHYEjkiwA5gGPSrIq8BNg+/b1OWCLJOsBf6mquwCSTAO+Crylqq4HXtS+LgEuBjamCZLQBMFLgQuA9Xvae43U52/A6e30fGBGO70dcHI7/eWRPnuSA5IMJBlYuHDhSN0kSZImjfF4csz/0AS6L/W0PQTYuqru7u2Y5MfAm4AnAO8FdgV2owmUg44Cvl5V3x9cDPhIVX1+yLp2oAmo21TVwiRnA9OWos+9VVXt9CIevK+KJaiquTSn6pk+ffoS+0uSJE10Y/51PFX1Z+BUYP+e5rOAtwy+STKz7XsDsBawUVVdA/wUeBfNqWKSvAlYrao+2rOuM4HXtSOWJFkvyWOB1WlGKhcm2RjYepjyuvQZ6lxgj3Z67w79JUmSpoTx+h7HT9EEwkFvBWa3N7NcBRzUM+9C4Jft9E+A9WgCJDQhcoueG2QOqqqzgJOA85NcDpwGrAZ8F1g5yc+Bj9Kcih6qS5+h3ga8qd3Weh36S5IkTQl54Gysxsr06dPrwAMP7HcZkiRpEpszZ864bCfJ/KqaPdw8nxwjSZKkTgyOkiRJ6sTgKEmSpE68xnEczJ49uwYGBvpdhiRJ0hJ5jaMkSZKWm8FRkiRJnRgcJUmS1InBUZIkSZ0YHCVJktSJwVGSJEmdGBwlSZLUicFRkiRJnRgcJUmS1InBUZIkSZ0YHCVJktSJwVGSJEmdGBwlSZLUicFRkiRJnRgcJUmS1InBUZIkSZ2s3O8CVgh/ng8npd9VSJKkyWyv6ncFjjhKkiSpG4OjJEmSOjE4SpIkqRODoyRJkjqZ8MExySuTVJKNl2P5TZdhuf2SHNFOH5Rkn2XZviRJ0lQx4YMjsCfw0/bnsnglMGxwTNLprvKqOqqqjl/G7UuSJE0JEzo4JlkVeDawP7BH27ZDktN7+hyRZL92+qNJrkpyWZJPJtkWeAXwiSQLkjw5ydlJ/ifJAPC2JC9PcmGSS5J8P8k6w9RxaJJ3tdOvT3JRkkuTfC3JI8Z8R0iSJE0AE/17HHcBvltVv0zypySzRuqYZE1gV2Djqqoka1TVrUnmAadX1WltP4CHVdXs9v2jga3bZf4V+Hfg3xZT09er6uh22Q/ShNrDl/+jSpIkTWwTesSR5vT0Ke30KSz+dPVtwN3AF5O8Cli4mL5f6Zl+PHBmksuBg4HNllDT5kl+0vbfe6T+SQ5IMpBk4OY7lrBGSZKkSWDCBsckjwGeD3whyXU0oW53YBEPrnsaQFXdB2wFnAbsDHx3Mau/q2f6cOCIqtoCOHBwfYtxLPDmtv9hI/WvqrlVNbuqZq+92hLWKEmSNAlM2OAI7AZ8uao2qKoZVbU+cC1NzZsmeXiSNYAXwN+vh1y9qs4A3gE8vV3PHcDiotvqwG/b6X071LUa8LskD6UZcZQkSVohTOTguCfwjSFtX6O5SeZU4Ir25yXtvNWA05NcRnMX9jvb9lOAg9ubX548zHYOBb6aZD5wS4e6/h9wIXAucHXnTyNJkjTJpar/D8ye6mY/KTXwwX5XIUmSJrW9xiezJZk/eBPxUBN5xFGSJEkTiMFRkiRJnRgcJUmS1MlE/wLwqeExs2CvgX5XIUmStFwccZQkSVInBkdJkiR1YnCUJElSJwZHSZIkdWJwlCRJUicGR0mSJHVicJQkSVInBkdJkiR1YnCUJElSJwZHSZIkdWJwlCRJUicGR0mSJHVicJQkSVInBkdJkiR1YnCUJElSJwZHSZIkdbJyvwtYMcwH0u8iJEnSpFb9LsARR0mSJHVjcJQkSVInBkdJkiR1YnCUJElSJ2MaHJO8N8mVSS5LsiDJs5ZxPTsk2bbn/bFJduuw3J090zsl+WWSDZalBkmSpBXdmN1VnWQbYGdgy6q6J8lawMOWcXU7AHcC5y1jLS8APgO8uKqu79A/QKrq/mXZniRJ0lQ0liOO6wK3VNU9AFV1S1XdBE2QS3JJksuTHJPk4W37dW3AJMnsJGcnmQEcBLyjHbV8Trv+7ZOcl+SaxY0+JtkeOBrYuap+3ba9M8kV7evtbduMJL9IcjxwBbB+koOTXNSOmB7Ws85vJpnfjqYeMJo7TZIkaaIay+B4Fk34+mWSzyZ5LkCSacCxwGuqaguaUc83jLSSqroOOAr476qaWVU/aWetCzybZlTzoyMs/nDgm8Arq+rqdvuzgH8BngVsDbw+yTPa/hsBn62qzYCntu+3AmYCs9oQCvC6qpoFzAbemmTNrjtFkiRpshqz4FhVdwKzgAOAm4GvJNmPJpBdW1W/bLseB2w/7EoW75tVdX9VXQWsM0Kfe2lOb+/f0/Zs4BtVdVdb49eBwVHM66vqgnb6Re3rEuBiYGOaIAlNWLwUuABYv6f975IckGQgycDNNy/Dp5MkSZpgxvTJMVW1CDgbODvJ5cC+NEFsJPfxQJidtoTV39MzPdJjWe4Hdgd+kOQ/q+rDS1jnXUPW+ZGq+nxvhyQ7ADsC21TVwiRnD1drVc0F5gLMnp3+f9W7JEnSchqzEcckT03SOxI3E7ge+AUwI8mGbfs/A+e009fRjFICvLpn2TuA1ZaljqpaCLwM2DvJ/sBPgFcmeUSSRwK7tm1DnQm8Lsmq7edZL8ljgdWBv7ShcWOa092SJElT3lhe47gqcFySq5JcBmwKHFpVd9NcY/jVdhTyfpprGAEOAz6dZABY1LOubwG7Drk5prOq+jPwEuAQ4PE011j+DLgQ+EJV/cMoaFWdBZwEnN/WeRpNeP0usHKSn9NcW3nB0GUlSZKmolQt+Sxqku2q6twltWl4s2enBgb6XYUkSZrcxufKtyTzq2r2cPO6jjge3rFNkiRJU9Rib45pv8R7W2DtJO/smfUoYKWxLEySJEkTy5Luqn4YzbWKK/Pgm1NuB5b4yD9JkiRNHYsNjlV1DnBOkmO7PKpPI5kFeJGjJEma3Lp+j+PDk8wFZvQuU1XPH4uiJEmSNPF0DY5fpfnKnC/w4K/JkSRJ0gqia3C8r6o+N6aVSJIkaULr+nU830ryxiTrJnnM4GtMK5MkSdKE0nXEcd/258E9bQU8aXTLkSRJ0kTVKThW1RPHuhBJkiRNbJ2CY5J9hmuvquNHtxxJkiRNVF1PVT+zZ3oa8ALgYsDgKEmStILoeqr6Lb3vk6wBnDIWBUmSJGli6npX9VB3AV73KEmStALpeo3jt2juogZYCdgEOHWsipIkSdLE0/Uax0/2TN8HXF9VN45BPZIkSZqgOp2qrqpzgKuB1YBHA38by6IkSZI08XQKjkl2B34G/BOwO3Bhkt3GsjBJkiRNLF1PVb8XeGZV/REgydrA94HTxqowSZIkTSxd76p+yGBobP1pKZaVJEnSFNB1xPG7Sc4ETm7fvwY4Y2xKmnpumn8Th+WwfpchSZImsTk1p98lLD44JtkQWKeqDk7yKuDZ7azzgRPHujhJkiRNHEsacfwf4D0AVfV14OsASbZo5718DGuTJEnSBLKk6xTXqarLhza2bTPGpCJJkiRNSEsKjmssZt4qo1iHJEmSJrglBceBJK8f2pjkX4H5y7rRJIuSLEhyRZKvJnlEkhlJrhih//uT7NhOn51kdjt9RpI1lrCt65KsNUz7K5K8e1k/gyRJ0opmSdc4vh34RpK9eSAozgYeBuy6HNv9a1XNBEhyInAQ7fWTw6mq943QvtOyFlBV84B5y7q8JEnSimaxI45V9Yeq2hY4DLiufR1WVdtU1e9HqYafABu20yslOTrJlUnOSrIKQJJjh3tSzeBoYjtaeXWSE5P8PMlpSR7R0/UtSS5OcnmSjdtl90tyRM/6P5PkvCTX9G4rycFJLkpyWdJ8p06SRyb5dpJL21HT14zSvpAkSZqwuj6r+kdVdXj7+uFobTzJysBLgcEbcDYCjqyqzYBbgVcvxeqeCny2qjYBbgfe2DPvlqraEvgc8K4Rll+X5uuGdgY+2tb3oramrYCZwKwk2wMvAW6qqqdX1ebAd5eiTkmSpEmpX09/WSXJAmAA+A3wxbb92qpa0E7PZ+nu3L6hqs5tp0/gge+chAdOgy9und+sqvur6ipgnbbtRe3rEuBiYGOaIHk58MIkH0vynKq6bejKkhyQZCDJwEIWLsXHkCRJmpi6PjlmtP39GsdBSQDu6WlaxNLduV2LeT+43kWM/Jl7t52enx+pqs8P7ZxkS2An4INJflBV73/QxqvmAnMBpmf60NokSZImnan0vOknJNmmnd4L+OkorPNM4HVJVgVIsl6SxyaZDiysqhOATwBbjsK2JEmSJrR+jTiOhV8Ab0pyDHAVzfWMy6WqzkqyCXB+OyJ6J/Bampt5PpHkfuBe4A3Luy1JkqSJLlWT/yxqkhnA6e2NKhPO9EyvAzmw32VIkqRJbE7NGZftJJlfVbOHmzeVTlVLkiRpDE2JU9VVdR0wIUcbJUmSpgpHHCVJktTJlBhxnOimz5rOnIHxuS5BkiRprDjiKEmSpE4MjpIkSerE4ChJkqRODI6SJEnqxOAoSZKkTgyOkiRJ6sTgKEmSpE4MjpIkSerE4ChJkqRODI6SJEnqxOAoSZKkTgyOkiRJ6sTgKEmSpE4MjpIkSerE4ChJkqRODI6SJEnqZOV+F7BCmD8fkn5XIUmSJrOqflfgiKMkSZK6MThKkiSpE4OjJEmSOjE4SpIkqZMpHxyT3NnvGiRJkqaCKR8cJUmSNDpWiOCYZNUkP0hycZLLk+zSts9IcnWSE5P8PMlpSR7RzntfkouSXJFkbtJ8n06Ss5N8LMnPkvwyyXP6+dkkSZLGywoRHIG7gV2rakvgecCnBoMg8FTgs1W1CXA78Ma2/YiqemZVbQ6sAuzcs76Vq2or4O3AnPH4AJIkSf22ogTHAB9OchnwfWA9YJ123g1VdW47fQLw7Hb6eUkuTHI58Hxgs571fb39OR+YMewGkwOSDCQZuHn0PockSVLfrChPjtkbWBuYVVX3JrkOmNbOG/o17JVkGvBZYHZV3ZDk0J7+APe0Pxcxwj6sqrnAXIDZSf+/6l2SJGk5rSgjjqsDf2xD4/OADXrmPSHJNu30XsBPeSAk3pJkVWC38StVkiRpYprSwTHJyjSjgycCs9vTzvsAV/d0+wXwpiQ/Bx4NfK6qbgWOBq4AzgQuGs+6JUmSJqLUBHhg9lhJ8nTg6PZGluHmzwBOb2+AGTOzkxoYyw1IkqSpb5wyW5L5VTV7uHlTdsQxyUHAycAh/a5FkiRpKpjSI44ThSOOkiRpuTniKEmSpMliRfk6nv6aNQsGHHOUJEmTmyOOkiRJ6sTgKEmSpE4MjpIkSerE4ChJkqRODI6SJEnqxOAoSZKkTgyOkiRJ6sTgKEmSpE4MjpIkSerE4ChJkqRODI6SJEnqxOAoSZKkTgyOkiRJ6sTgKEmSpE4MjpIkSerE4ChJkqROUlX9rmHKy/QUB/a7CkmSNJnVnPHJbEnmV9Xs4eY54ihJkqRODI6SJEnqxOAoSZKkTgyOkiRJ6mRCBcckdy5l/x2SnD5W9QzZ1vuT7Dge25IkSZqIVu53AZNFVb2v3zVIkiT104QacRzUjiSeneS0JFcnOTFJ2nkvadsuBl7Vs8xjknwzyWVJLkjytLb90CTHtOu7Jslbe5Z5bZKfJVmQ5PNJVmpfxya5IsnlSd7R9j02yW7t9PuSXNT2mTtYmyRJ0lQ2IYNj6xnA24FNgScB2yWZBhwNvByYBTyup/9hwCVV9TTgP4Hje+ZtDLwY2AqYk+ShSTYBXgNsV1UzgUXA3sBMYL2q2ryqtgC+NExtR1TVM6tqc2AVYOdR+cSSJEkT2EQOjj+rqhur6n5gATCDJgBeW1X/V803l5/Q0//ZwJcBquqHwJpJHtXO+3ZV3VNVtwB/BNYBXkATPi9KsqB9/yTgGuBJSQ5P8hLg9mFqe16SC5NcDjwf2GxohyQHJBlIMsDC5doPkiRJE8JEvsbxnp7pRSxfrcOtK8BxVfWeoZ2TPJ1mhPIgYHfgdT3zpgGfBWZX1Q1JDgWmDV1HVc0F5kL75BhJkqRJbiKPOA7namBGkie37/fsmfcTmlPNJNkBuKWqhhstHPQDYLckj22XeUySDZKsBTykqr4GHAJsOWS5wZB4S5JVgd2W4/NIkiRNGhN5xPEfVNXdSQ4Avp1kIU1YXK2dfShwTJLLgIXAvktY11VJDgHOSvIQ4F7gTcBfgS+1bQDvGbLcrUmOBq4Afg9cNCofTpIkaYJLc6mgxlKmpziw31VIkqTJrOaMT2ZLMr+qZg83b7KdqpYkSVKfGBwlSZLUicFRkiRJnUyqm2Mmq1nTZzEwZ6DfZUiSJC0XRxwlSZLUicFRkiRJnRgcJUmS1InBUZIkSZ0YHCVJktSJwVGSJEmdGBwlSZLUicFRkiRJnRgcJUmS1InBUZIkSZ0YHCVJktSJwVGSJEmdGBwlSZLUicFRkiRJnRgcJUmS1InBUZIkSZ2s3O8CVgTz50PS7yokSdJkVtXvChxxlCRJUkcGR0mSJHVicJQkSVInBkdJkiR1ssIExyR3LmX/HZKc3k6/Ism7x6YySZKkycG7qjuoqnnAvH7XIUmS1E8rzIjjoHYk8ewkpyW5OsmJSfNlOUle0rZdDLyqZ5n9khzRTr88yYVJLkny/STr9OmjSJIkjasVLji2ngG8HdgUeBKwXZJpwNHAy4FZwONGWPanwNZV9QzgFODfx7xaSZKkCWBFPVX9s6q6ESDJAmAGcCdwbVX9X9t+AnDAMMs+HvhKknWBhwHXDreBJAc8sPwTRrV4SZKkflhRRxzv6ZlexNIF6MOBI6pqC+BAYNpwnapqblXNrqrZsPayVypJkjRBrKjBcThXAzOSPLl9v+cI/VYHfttO7zvmVUmSJE0QBsdWVd1Nc2r52+3NMX8coeuhwFeTzAduGafyJEmS+i41EZ6YPcUlswsG+l2GJEmaxMYrsiWZ31xq948ccZQkSVInBkdJkiR1YnCUJElSJyvq9ziOq1mzYMBLHCVJ0iTniKMkSZI6MThKkiSpE4OjJEmSOjE4SpIkqRODoyRJkjoxOEqSJKkTg6MkSZI6MThKkiSpk9R4PTF7BZbkDuAX/a5DS7QWcEu/i1AnHqvJweM0OXicJo/xOlYbVNXaw83wyTHj4xdVNbvfRWjxkgx4nCYHj9Xk4HGaHDxOk8dEOFaeqpYkSVInBkdJkiR1YnAcH3P7XYA68ThNHh6rycHjNDl4nCaPvh8rb46RJElSJ444SpIkqROD4yhK8pIkv0jyqyTvHmb+w5N8pZ1/YZIZfShzhdfhOL0zyVVJLkvygyQb9KPOFd2SjlNPv1cnqSTeFdonXY5Vkt3bf1dXJjlpvGtUp//2PSHJj5Jc0v73b6d+1LmiS3JMkj8muWKE+UnymfY4XpZky/Gsz+A4SpKsBBwJvBTYFNgzyaZDuu0P/KWqNgT+G/jY+FapjsfpEmB2VT0NOA34+PhWqY7HiSSrAW8DLhzfCjWoy7FKshHwHmC7qtoMePt417mi6/hv6hDg1Kp6BrAH8NnxrVKtY4GXLGb+S4GN2tcBwOfGoaa/MziOnq2AX1XVNVX1N+AUYJchfXYBjmunTwNekCTjWKM6HKeq+lFVLWzfXgA8fpxrVLd/TwAfoPkfsLvHszg9SJdj9XrgyKr6C0BV/XGca1S341TAo9rp1YGbxrE+tarqx8CfF9NlF+D4alwArJFk3fGpzuA4mtYDbuh5f2PbNmyfqroPuA1Yc1yq06Aux6nX/sB3xrQiDWeJx6k9PbN+VX17PAvTP+jyb+opwFOSnJvkgiSLG03R2OhynA4FXpvkRuAM4C3jU5qW0tL+HRtVPjlGGkGS1wKzgef2uxY9WJKHAP8F7NfnUtTNyjSn1XagGcH/cZItqurWfhalf7AncGxVfSrJNsCXk2xeVff3uzBNHI44jp7fAuv3vH982zZsnyQr05wK+NO4VKdBXY4TSXYE3gu8oqruGafa9IAlHafVgM2Bs5NcB2wNzPMGmb7o8m/qRmBeVd1bVdcCv6QJkho/XY7T/sCpAFV1PjCN5tnImlg6/R0bKwbH0XMRsFGSJyZ5GM2FxfOG9JkH7NtO7wb8sPwizfG2xOOU5BnA52lCo9di9cdij1NV3VZVa1XVjKqaQXMt6iuqaqA/5a7Quvy375s0o40kWYvm1PU141ijuh2n3wAvAEiyCU1wvHlcq1QX84B92rurtwZuq6rfjdfGPVU9SqrqviRvBs4EVgKOqaork7wfGKiqecAXaYb+f0Vz4ese/at4xdTxOH0CWBX4anvv0m+q6hV9K3oF1PE4aQLoeKzOBF6U5CpgEXBwVXm2ZRx1PE7/Bhyd5B00N8rs5+DG+EtyMs3/aK3VXm86B3goQFUdRXP96U7Ar4CFwL+Ma33+TkiSJKkLT1VLkiSpE4OjJEmSOjE4SpIkqRODoyRJkjoxOEqSJKkTg6Mk9UmSSnJCz/uVk9yc5PSlXM8OS7NMkv2STF+abUgSGBwlqZ/uAjZPskr7/oUs5RMg2qdQLa39AIOjpKVmcJSk/joDeFk7vSdw8uCMJFslOT/JJUnOS/LUtn2/JPOS/BD4Qe/Kkjyz7f/kJLOSnJNkfpIzk6ybZDeaZ7CfmGRBT2iVpCUyOEpSf50C7JFkGvA04MKeeVcDz6mqZwDvAz7cM29LYLeqeu5gQ5JtgaOAXWgeH3d422cWcAzwoao6DRgA9q6qmVX117H7aJKmGh85KEl9VFWXJZlBM9p4xpDZqwPHJdmI5hFwD+2Z972q+nPP+02AucCLquqmJJsDmwPfax+duRIwbs+zlTQ1GRwlqf/mAZ+keT7tmj3tHwB+VFW7tuHy7J55dw1Zx++AacAzgJuAAFdW1TZjU7KkFZHBUZL67xjg1qq6PMkOPe2r88DNMvstYR23AvvTjDDeBZwHrJ1km6o6P8lDgadU1ZXAHcBqo1e+pBWF1zhKUp9V1Y1V9ZlhZn0c+EiSS+jwP/pV9QdgZ+BImpHH3YCPJbkUWABs23Y9FjjKm2MkLa1UVb9rkCRJ0iTgiKMkSZI6MThKkiSpE4OjJEmSOjE4SpIkqRODoyRJkjoxOEqSJKkTg6MkSZI6MThKkiSpk/8PDS59yYhIk80AAAAASUVORK5CYII="/>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0" name="Rounded Rectangle 19"/>
          <p:cNvSpPr/>
          <p:nvPr/>
        </p:nvSpPr>
        <p:spPr>
          <a:xfrm>
            <a:off x="183771" y="105097"/>
            <a:ext cx="2376264" cy="36004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Insights:</a:t>
            </a:r>
            <a:endParaRPr lang="en-IN" dirty="0"/>
          </a:p>
        </p:txBody>
      </p:sp>
      <p:sp>
        <p:nvSpPr>
          <p:cNvPr id="15" name="Rectangle 14"/>
          <p:cNvSpPr/>
          <p:nvPr/>
        </p:nvSpPr>
        <p:spPr>
          <a:xfrm>
            <a:off x="300312" y="5085184"/>
            <a:ext cx="9040140" cy="1015663"/>
          </a:xfrm>
          <a:prstGeom prst="rect">
            <a:avLst/>
          </a:prstGeom>
        </p:spPr>
        <p:txBody>
          <a:bodyPr wrap="square">
            <a:spAutoFit/>
          </a:bodyPr>
          <a:lstStyle/>
          <a:p>
            <a:r>
              <a:rPr lang="en-IN" sz="2000" dirty="0">
                <a:latin typeface="Arial Narrow" pitchFamily="34" charset="0"/>
              </a:rPr>
              <a:t>By observing the heights of the bars, we can quickly determine Quarter </a:t>
            </a:r>
            <a:r>
              <a:rPr lang="en-IN" sz="2000" dirty="0">
                <a:latin typeface="Arial Narrow" pitchFamily="34" charset="0"/>
                <a:cs typeface="Arial" pitchFamily="34" charset="0"/>
              </a:rPr>
              <a:t>4</a:t>
            </a:r>
            <a:r>
              <a:rPr lang="en-IN" sz="2000" dirty="0">
                <a:latin typeface="Arial Narrow" pitchFamily="34" charset="0"/>
              </a:rPr>
              <a:t> of </a:t>
            </a:r>
            <a:r>
              <a:rPr lang="en-IN" sz="2000" dirty="0">
                <a:latin typeface="Arial Narrow" pitchFamily="34" charset="0"/>
                <a:cs typeface="Arial" pitchFamily="34" charset="0"/>
              </a:rPr>
              <a:t>2020</a:t>
            </a:r>
            <a:r>
              <a:rPr lang="en-IN" sz="2000" dirty="0">
                <a:latin typeface="Arial Narrow" pitchFamily="34" charset="0"/>
              </a:rPr>
              <a:t> had the highest </a:t>
            </a:r>
            <a:r>
              <a:rPr lang="en-IN" sz="2000" dirty="0" smtClean="0">
                <a:latin typeface="Arial Narrow" pitchFamily="34" charset="0"/>
              </a:rPr>
              <a:t>sales </a:t>
            </a:r>
            <a:r>
              <a:rPr lang="en-IN" sz="2000" dirty="0" err="1" smtClean="0">
                <a:latin typeface="Arial Narrow" pitchFamily="34" charset="0"/>
              </a:rPr>
              <a:t>i.e</a:t>
            </a:r>
            <a:r>
              <a:rPr lang="en-IN" sz="2000" dirty="0" smtClean="0">
                <a:latin typeface="Arial Narrow" pitchFamily="34" charset="0"/>
              </a:rPr>
              <a:t> </a:t>
            </a:r>
            <a:r>
              <a:rPr lang="en-IN" sz="2000" dirty="0" smtClean="0">
                <a:latin typeface="Arial Narrow" pitchFamily="34" charset="0"/>
                <a:cs typeface="Arial" pitchFamily="34" charset="0"/>
              </a:rPr>
              <a:t>17.4M</a:t>
            </a:r>
            <a:r>
              <a:rPr lang="en-IN" sz="2000" dirty="0" smtClean="0">
                <a:latin typeface="Arial Narrow" pitchFamily="34" charset="0"/>
              </a:rPr>
              <a:t>. </a:t>
            </a:r>
            <a:r>
              <a:rPr lang="en-IN" sz="2000" dirty="0">
                <a:latin typeface="Arial Narrow" pitchFamily="34" charset="0"/>
              </a:rPr>
              <a:t>This information can be useful in understanding the sales trend and performance of </a:t>
            </a:r>
            <a:r>
              <a:rPr lang="en-IN" sz="2000" dirty="0" smtClean="0">
                <a:latin typeface="Arial Narrow" pitchFamily="34" charset="0"/>
              </a:rPr>
              <a:t>products </a:t>
            </a:r>
            <a:r>
              <a:rPr lang="en-IN" sz="2000" dirty="0">
                <a:latin typeface="Arial Narrow" pitchFamily="34" charset="0"/>
              </a:rPr>
              <a:t>over time</a:t>
            </a:r>
            <a:r>
              <a:rPr lang="en-IN" dirty="0">
                <a:latin typeface="Arial Narrow" pitchFamily="34" charset="0"/>
              </a:rPr>
              <a:t>.</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174" y="617538"/>
            <a:ext cx="7767265" cy="3941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03951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3158" y="2420888"/>
            <a:ext cx="7992888" cy="646331"/>
          </a:xfrm>
          <a:prstGeom prst="rect">
            <a:avLst/>
          </a:prstGeom>
        </p:spPr>
        <p:txBody>
          <a:bodyPr wrap="square">
            <a:spAutoFit/>
          </a:bodyPr>
          <a:lstStyle/>
          <a:p>
            <a:endParaRPr lang="en-IN" sz="3600" dirty="0"/>
          </a:p>
        </p:txBody>
      </p:sp>
      <p:sp>
        <p:nvSpPr>
          <p:cNvPr id="3" name="Flowchart: Terminator 2"/>
          <p:cNvSpPr/>
          <p:nvPr/>
        </p:nvSpPr>
        <p:spPr>
          <a:xfrm>
            <a:off x="485144" y="682846"/>
            <a:ext cx="3024336" cy="403136"/>
          </a:xfrm>
          <a:prstGeom prst="flowChartTerminator">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latin typeface="Arial Rounded MT Bold" pitchFamily="34" charset="0"/>
              </a:rPr>
              <a:t>Question </a:t>
            </a:r>
            <a:r>
              <a:rPr lang="en-IN" sz="1400" dirty="0">
                <a:latin typeface="Arial Rounded MT Bold" pitchFamily="34" charset="0"/>
              </a:rPr>
              <a:t>9</a:t>
            </a:r>
            <a:r>
              <a:rPr lang="en-IN" sz="1400" dirty="0" smtClean="0">
                <a:latin typeface="Arial Rounded MT Bold" pitchFamily="34" charset="0"/>
              </a:rPr>
              <a:t>.</a:t>
            </a:r>
            <a:endParaRPr lang="en-IN" sz="1400" dirty="0">
              <a:latin typeface="Arial Rounded MT Bold" pitchFamily="34" charset="0"/>
            </a:endParaRPr>
          </a:p>
        </p:txBody>
      </p:sp>
      <p:sp>
        <p:nvSpPr>
          <p:cNvPr id="4" name="Rectangle 3"/>
          <p:cNvSpPr/>
          <p:nvPr/>
        </p:nvSpPr>
        <p:spPr>
          <a:xfrm>
            <a:off x="462490" y="182424"/>
            <a:ext cx="7920880" cy="360040"/>
          </a:xfrm>
          <a:prstGeom prst="rect">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latin typeface="Tw Cen MT Condensed" pitchFamily="34" charset="0"/>
              </a:rPr>
              <a:t>Channel-wise Gross Sales Analysis and Contribution in FY 2021</a:t>
            </a:r>
          </a:p>
        </p:txBody>
      </p:sp>
      <p:sp>
        <p:nvSpPr>
          <p:cNvPr id="7" name="Rounded Rectangle 6"/>
          <p:cNvSpPr/>
          <p:nvPr/>
        </p:nvSpPr>
        <p:spPr>
          <a:xfrm>
            <a:off x="611560" y="3348454"/>
            <a:ext cx="2280422" cy="2812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output</a:t>
            </a:r>
            <a:endParaRPr lang="en-IN" dirty="0"/>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4293095"/>
            <a:ext cx="5400600" cy="1707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611560" y="1340768"/>
            <a:ext cx="8424936" cy="1631216"/>
          </a:xfrm>
          <a:prstGeom prst="rect">
            <a:avLst/>
          </a:prstGeom>
        </p:spPr>
        <p:txBody>
          <a:bodyPr wrap="square">
            <a:spAutoFit/>
          </a:bodyPr>
          <a:lstStyle/>
          <a:p>
            <a:r>
              <a:rPr lang="en-IN" sz="2000" i="1" dirty="0"/>
              <a:t>Which channel helped to bring more gross sales in the fiscal year 2021 and the percentage of contribution? The final output contains these </a:t>
            </a:r>
            <a:r>
              <a:rPr lang="en-IN" sz="2000" i="1" dirty="0" smtClean="0"/>
              <a:t>fields:</a:t>
            </a:r>
          </a:p>
          <a:p>
            <a:pPr marL="342900" indent="-342900">
              <a:buAutoNum type="alphaLcParenR"/>
            </a:pPr>
            <a:r>
              <a:rPr lang="en-IN" sz="2000" i="1" dirty="0" smtClean="0"/>
              <a:t>channel </a:t>
            </a:r>
          </a:p>
          <a:p>
            <a:pPr marL="342900" indent="-342900">
              <a:buAutoNum type="alphaLcParenR"/>
            </a:pPr>
            <a:r>
              <a:rPr lang="en-IN" sz="2000" i="1" dirty="0" err="1" smtClean="0"/>
              <a:t>gross_sales_mln</a:t>
            </a:r>
            <a:r>
              <a:rPr lang="en-IN" sz="2000" i="1" dirty="0" smtClean="0"/>
              <a:t> </a:t>
            </a:r>
          </a:p>
          <a:p>
            <a:pPr marL="342900" indent="-342900">
              <a:buAutoNum type="alphaLcParenR"/>
            </a:pPr>
            <a:r>
              <a:rPr lang="en-IN" sz="2000" i="1" dirty="0" smtClean="0"/>
              <a:t>percentage </a:t>
            </a:r>
            <a:endParaRPr lang="en-IN" sz="2000" i="1" dirty="0"/>
          </a:p>
        </p:txBody>
      </p:sp>
    </p:spTree>
    <p:extLst>
      <p:ext uri="{BB962C8B-B14F-4D97-AF65-F5344CB8AC3E}">
        <p14:creationId xmlns:p14="http://schemas.microsoft.com/office/powerpoint/2010/main" val="16165513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p:cNvSpPr/>
          <p:nvPr/>
        </p:nvSpPr>
        <p:spPr>
          <a:xfrm>
            <a:off x="3788755" y="188640"/>
            <a:ext cx="4959709" cy="2160240"/>
          </a:xfrm>
          <a:prstGeom prst="homePlate">
            <a:avLst/>
          </a:prstGeom>
          <a:solidFill>
            <a:schemeClr val="bg2">
              <a:lumMod val="75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smtClean="0">
                <a:latin typeface="Arial Black" pitchFamily="34" charset="0"/>
              </a:rPr>
              <a:t>Purpose &amp; Overview</a:t>
            </a:r>
            <a:r>
              <a:rPr lang="en-IN" sz="1400" dirty="0" smtClean="0"/>
              <a:t>:</a:t>
            </a:r>
          </a:p>
          <a:p>
            <a:endParaRPr lang="en-IN" sz="1400" dirty="0" smtClean="0"/>
          </a:p>
          <a:p>
            <a:r>
              <a:rPr lang="en-IN" sz="1600" dirty="0" err="1">
                <a:solidFill>
                  <a:schemeClr val="tx1"/>
                </a:solidFill>
                <a:latin typeface="Constantia" pitchFamily="18" charset="0"/>
              </a:rPr>
              <a:t>Atliq</a:t>
            </a:r>
            <a:r>
              <a:rPr lang="en-IN" sz="1600" dirty="0">
                <a:solidFill>
                  <a:schemeClr val="tx1"/>
                </a:solidFill>
                <a:latin typeface="Constantia" pitchFamily="18" charset="0"/>
              </a:rPr>
              <a:t> </a:t>
            </a:r>
            <a:r>
              <a:rPr lang="en-IN" sz="1600" dirty="0" err="1">
                <a:solidFill>
                  <a:schemeClr val="tx1"/>
                </a:solidFill>
                <a:latin typeface="Constantia" pitchFamily="18" charset="0"/>
              </a:rPr>
              <a:t>Hardwares</a:t>
            </a:r>
            <a:r>
              <a:rPr lang="en-IN" sz="1600" dirty="0">
                <a:solidFill>
                  <a:schemeClr val="tx1"/>
                </a:solidFill>
                <a:latin typeface="Constantia" pitchFamily="18" charset="0"/>
              </a:rPr>
              <a:t> is a leading computer hardware producer in India and is expanding globally</a:t>
            </a:r>
            <a:r>
              <a:rPr lang="en-IN" sz="1600" dirty="0" smtClean="0">
                <a:solidFill>
                  <a:schemeClr val="tx1"/>
                </a:solidFill>
                <a:latin typeface="Constantia" pitchFamily="18" charset="0"/>
              </a:rPr>
              <a:t>. It seeks </a:t>
            </a:r>
            <a:r>
              <a:rPr lang="en-IN" sz="1600" dirty="0">
                <a:solidFill>
                  <a:schemeClr val="tx1"/>
                </a:solidFill>
                <a:latin typeface="Constantia" pitchFamily="18" charset="0"/>
              </a:rPr>
              <a:t>to hire junior data analysts and is conducting a SQL challenge to evaluate technical and soft skills. Results will inform hiring decisions and support data-driven decision making for company growth</a:t>
            </a:r>
            <a:r>
              <a:rPr lang="en-IN" sz="1600" dirty="0">
                <a:latin typeface="Constantia" pitchFamily="18" charset="0"/>
              </a:rPr>
              <a:t>.</a:t>
            </a:r>
            <a:endParaRPr lang="en-IN" sz="1600" dirty="0" smtClean="0">
              <a:latin typeface="Constantia" pitchFamily="18" charset="0"/>
            </a:endParaRPr>
          </a:p>
        </p:txBody>
      </p:sp>
      <p:sp>
        <p:nvSpPr>
          <p:cNvPr id="5" name="Chevron 4"/>
          <p:cNvSpPr/>
          <p:nvPr/>
        </p:nvSpPr>
        <p:spPr>
          <a:xfrm>
            <a:off x="1873139" y="2716899"/>
            <a:ext cx="1915616" cy="1368151"/>
          </a:xfrm>
          <a:prstGeom prst="chevron">
            <a:avLst>
              <a:gd name="adj" fmla="val 54212"/>
            </a:avLst>
          </a:prstGeom>
          <a:solidFill>
            <a:schemeClr val="accent2"/>
          </a:solidFill>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dirty="0">
              <a:solidFill>
                <a:schemeClr val="tx1"/>
              </a:solidFill>
            </a:endParaRPr>
          </a:p>
        </p:txBody>
      </p:sp>
      <p:sp>
        <p:nvSpPr>
          <p:cNvPr id="7" name="Pentagon 6"/>
          <p:cNvSpPr/>
          <p:nvPr/>
        </p:nvSpPr>
        <p:spPr>
          <a:xfrm>
            <a:off x="3865568" y="2508854"/>
            <a:ext cx="4882896" cy="1856250"/>
          </a:xfrm>
          <a:prstGeom prst="homePlate">
            <a:avLst/>
          </a:prstGeom>
          <a:solidFill>
            <a:schemeClr val="bg2">
              <a:lumMod val="75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smtClean="0">
                <a:latin typeface="Arial Black" pitchFamily="34" charset="0"/>
              </a:rPr>
              <a:t>Background &amp; Requirements</a:t>
            </a:r>
            <a:r>
              <a:rPr lang="en-IN" sz="1400" dirty="0" smtClean="0"/>
              <a:t>:</a:t>
            </a:r>
          </a:p>
          <a:p>
            <a:endParaRPr lang="en-IN" sz="1400" dirty="0" smtClean="0"/>
          </a:p>
          <a:p>
            <a:r>
              <a:rPr lang="en-IN" sz="1400" dirty="0">
                <a:latin typeface="Constantia" pitchFamily="18" charset="0"/>
              </a:rPr>
              <a:t> </a:t>
            </a:r>
            <a:r>
              <a:rPr lang="en-IN" sz="1600" dirty="0">
                <a:latin typeface="Constantia" pitchFamily="18" charset="0"/>
              </a:rPr>
              <a:t>•</a:t>
            </a:r>
            <a:r>
              <a:rPr lang="en-IN" sz="1600" dirty="0" err="1">
                <a:latin typeface="Constantia" pitchFamily="18" charset="0"/>
              </a:rPr>
              <a:t>Atliq</a:t>
            </a:r>
            <a:r>
              <a:rPr lang="en-IN" sz="1600" dirty="0">
                <a:latin typeface="Constantia" pitchFamily="18" charset="0"/>
              </a:rPr>
              <a:t> </a:t>
            </a:r>
            <a:r>
              <a:rPr lang="en-IN" sz="1600" dirty="0" err="1">
                <a:latin typeface="Constantia" pitchFamily="18" charset="0"/>
              </a:rPr>
              <a:t>Hardwares</a:t>
            </a:r>
            <a:r>
              <a:rPr lang="en-IN" sz="1600" dirty="0">
                <a:latin typeface="Constantia" pitchFamily="18" charset="0"/>
              </a:rPr>
              <a:t> is seeking insights on </a:t>
            </a:r>
            <a:r>
              <a:rPr lang="en-IN" sz="1600" dirty="0">
                <a:latin typeface="Arial Black" pitchFamily="34" charset="0"/>
              </a:rPr>
              <a:t>10</a:t>
            </a:r>
            <a:r>
              <a:rPr lang="en-IN" sz="1600" dirty="0">
                <a:latin typeface="Constantia" pitchFamily="18" charset="0"/>
              </a:rPr>
              <a:t> ad hoc requests to inform business decisions</a:t>
            </a:r>
          </a:p>
          <a:p>
            <a:r>
              <a:rPr lang="en-IN" sz="1600" dirty="0">
                <a:latin typeface="Constantia" pitchFamily="18" charset="0"/>
              </a:rPr>
              <a:t>•A SQL query-based solution is required to answer the </a:t>
            </a:r>
            <a:r>
              <a:rPr lang="en-IN" sz="1600" dirty="0" smtClean="0">
                <a:latin typeface="Constantia" pitchFamily="18" charset="0"/>
              </a:rPr>
              <a:t>requests</a:t>
            </a:r>
            <a:endParaRPr lang="en-IN" sz="1600" dirty="0">
              <a:latin typeface="Constantia" pitchFamily="18" charset="0"/>
            </a:endParaRPr>
          </a:p>
        </p:txBody>
      </p:sp>
      <p:sp>
        <p:nvSpPr>
          <p:cNvPr id="10" name="Pentagon 9"/>
          <p:cNvSpPr/>
          <p:nvPr/>
        </p:nvSpPr>
        <p:spPr>
          <a:xfrm>
            <a:off x="3896767" y="4581128"/>
            <a:ext cx="4820498" cy="2088232"/>
          </a:xfrm>
          <a:prstGeom prst="homePlate">
            <a:avLst/>
          </a:prstGeom>
          <a:solidFill>
            <a:schemeClr val="bg2">
              <a:lumMod val="75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smtClean="0">
                <a:latin typeface="Arial Black" pitchFamily="34" charset="0"/>
              </a:rPr>
              <a:t>Project Execution</a:t>
            </a:r>
            <a:r>
              <a:rPr lang="en-IN" sz="1400" dirty="0" smtClean="0"/>
              <a:t>:</a:t>
            </a:r>
          </a:p>
          <a:p>
            <a:endParaRPr lang="en-IN" sz="1400" dirty="0" smtClean="0"/>
          </a:p>
          <a:p>
            <a:r>
              <a:rPr lang="en-IN" sz="1600" dirty="0">
                <a:latin typeface="Constantia" pitchFamily="18" charset="0"/>
              </a:rPr>
              <a:t>•Review </a:t>
            </a:r>
            <a:r>
              <a:rPr lang="en-IN" sz="1600" dirty="0" smtClean="0">
                <a:latin typeface="Constantia" pitchFamily="18" charset="0"/>
              </a:rPr>
              <a:t>all the ad-hoc-requests</a:t>
            </a:r>
            <a:r>
              <a:rPr lang="en-IN" sz="1600" dirty="0">
                <a:latin typeface="Constantia" pitchFamily="18" charset="0"/>
              </a:rPr>
              <a:t>.</a:t>
            </a:r>
          </a:p>
          <a:p>
            <a:r>
              <a:rPr lang="en-IN" sz="1600" dirty="0">
                <a:latin typeface="Constantia" pitchFamily="18" charset="0"/>
              </a:rPr>
              <a:t>•Run SQL queries to answer ad hoc </a:t>
            </a:r>
            <a:r>
              <a:rPr lang="en-IN" sz="1600" dirty="0" smtClean="0">
                <a:latin typeface="Constantia" pitchFamily="18" charset="0"/>
              </a:rPr>
              <a:t>requests</a:t>
            </a:r>
            <a:endParaRPr lang="en-IN" sz="1600" dirty="0">
              <a:latin typeface="Constantia" pitchFamily="18" charset="0"/>
            </a:endParaRPr>
          </a:p>
          <a:p>
            <a:r>
              <a:rPr lang="en-IN" sz="1600" dirty="0">
                <a:latin typeface="Constantia" pitchFamily="18" charset="0"/>
              </a:rPr>
              <a:t>•Create a visually appealing and engaging presentation to communicate insights</a:t>
            </a:r>
          </a:p>
          <a:p>
            <a:r>
              <a:rPr lang="en-IN" sz="1600" dirty="0">
                <a:latin typeface="Constantia" pitchFamily="18" charset="0"/>
              </a:rPr>
              <a:t>•Deliver the presentation to top-level management</a:t>
            </a:r>
            <a:r>
              <a:rPr lang="en-IN" sz="1600" dirty="0"/>
              <a:t>.</a:t>
            </a:r>
          </a:p>
          <a:p>
            <a:endParaRPr lang="en-IN" sz="1400" dirty="0" smtClean="0"/>
          </a:p>
        </p:txBody>
      </p:sp>
      <p:sp>
        <p:nvSpPr>
          <p:cNvPr id="11" name="Chevron 10"/>
          <p:cNvSpPr/>
          <p:nvPr/>
        </p:nvSpPr>
        <p:spPr>
          <a:xfrm>
            <a:off x="1691680" y="4869160"/>
            <a:ext cx="1915616" cy="1368151"/>
          </a:xfrm>
          <a:prstGeom prst="chevron">
            <a:avLst>
              <a:gd name="adj" fmla="val 54212"/>
            </a:avLst>
          </a:prstGeom>
          <a:solidFill>
            <a:schemeClr val="accent2"/>
          </a:solidFill>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dirty="0">
              <a:solidFill>
                <a:schemeClr val="tx1"/>
              </a:solidFill>
            </a:endParaRPr>
          </a:p>
        </p:txBody>
      </p:sp>
      <p:sp>
        <p:nvSpPr>
          <p:cNvPr id="12" name="Chevron 11"/>
          <p:cNvSpPr/>
          <p:nvPr/>
        </p:nvSpPr>
        <p:spPr>
          <a:xfrm>
            <a:off x="1854686" y="548679"/>
            <a:ext cx="1906773" cy="1440161"/>
          </a:xfrm>
          <a:prstGeom prst="chevron">
            <a:avLst>
              <a:gd name="adj" fmla="val 54212"/>
            </a:avLst>
          </a:prstGeom>
          <a:solidFill>
            <a:schemeClr val="accent2"/>
          </a:solidFill>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dirty="0">
              <a:solidFill>
                <a:schemeClr val="tx1"/>
              </a:solidFill>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645" y="555736"/>
            <a:ext cx="1233137" cy="1433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975" y="2895539"/>
            <a:ext cx="1152807" cy="1081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0603" y="4988878"/>
            <a:ext cx="971550" cy="1128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85012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2" descr="data:image/png;base64,iVBORw0KGgoAAAANSUhEUgAAAo4AAAFNCAYAAACOmu5nAAAAOXRFWHRTb2Z0d2FyZQBNYXRwbG90bGliIHZlcnNpb24zLjUuMSwgaHR0cHM6Ly9tYXRwbG90bGliLm9yZy/YYfK9AAAACXBIWXMAAAsTAAALEwEAmpwYAAAtGElEQVR4nO3deZglVX3/8fdHUAcEQQWRQWREjaigyIxEFhGVuAVFlCiLAtEILnGNJDHxJ2DUaDSLiopgEBEEEZcgouKGC5v0wLAjURZRXABFNiEs398fdVoubfd0zdLdt3ver+e5z9Q9darqW6erb3/nnFO3UlVIkiRJk7nPTAcgSZKk2cHEUZIkSb2YOEqSJKkXE0dJkiT1YuIoSZKkXkwcJUmS1IuJo6RxJVmQpJKsPtOxzFVJdk1ydZKbkzx5JexvxyQ/H3h/UZIdV3S/K8PKup6SfC3JPisrroH93pxk05W9X2muMXGUZrkkVyb5vyTrjSk/t/2hXjDN8UyaICQ5KMkd7Y/1DUlOT7LNdMY5JD4I/G1VrVVV545XIZ3Lk1w8zrpK8uiJdl5VT6iqU5cnsLbvW9rPaPT198uzr5Wpqp5XVZ+egv2uVVWXL+/2SdZqbfS1cdZdmeQPbf2vkxyZZK2B9fu29n7ZONv+WZLPJ7kuye+TnJ/krUlWW95YpRVh4ijNDVcAe4y+SbIFsOby7myaehk/V1VrAesDPwS+mCTjxDKX/0BuAlw0SZ0dgIcCmyZ5ytSHdC9PagnV6Ovfpvn4s8lLgNuBv0jysHHWv6Bd71sBi4B3DKzbB/gtsPfgBkkeBZwFXA1sUVXrAH/Vtl97pZ+B1IOJozQ3fIZ7/9HZBzhqsEKSv2y9kDe24dGDBtaN9hK+KsnPgO+MPUCSl7Sek82T3CfJPyb5aZLrkxyf5MGt6vfbvze0Hpal9iRW1R3Ap4GHAQ9pvTEfT3JykluAZySZn+QLSa5NckWSNw7EtXWSkXZev07yHwPrntp6M29Ict7gsG2SU5P8S5LTktyU5JTBXtsk2w9se3WSfVv5/ZN8MMnP2vEOTbLGeOfW2ukdSa5K8pskRyVZp+3jZmA14LwkP11KE+0D/A9wclse3fdoO5/X2nm83qork+zUltdobfu7JBcnOSADw9rLov1s/n3g/XFJjhg4zr+3c/59kh+O1z6DsbX3ByU5ui3PS3J0u7ZuSHJ2kg3aulOT/E1rwxuSbD6wj/XT9ew9tL3fOcmS3NOr/cSlnNMfe29bO300yVfbtXFWS+KWZh/gUOB84OUTVaqqXwBfAzZvx9oEeDqwH/CcMUnnwcDpVfXWqvpl2/7HVbVnVd0wSTzSlDBxlOaGM4EHJnlcuh663YGjx9S5hS65XBf4S+C1SV40ps7TgccBzxksTPLXwPuBnarqQuANwIta/fnA74CPtuo7tH/Xbb1UZywt8CT3B/YFrq6q61rxnsB76HpVTge+ApwHbAQ8C3hzktEYPwR8qKoeCDwKOL7tdyPgq8C7gQcDbwO+kGT9gcPvCfw1XY/e/Vqd0T/mXwM+QtcjuiWwpG3zPuDPWtmjW0zvnOD09m2vZwCbAmsBh1TV7a33CbpevXGTkiRrArsBx7TX7knuB1BVOwxsv1ZVfW6CGEYdSNc+j6L7+a7IPMFXAq9I8swkewFbA29q6z4ILAS2pWv3vwfuXsb97wOsA2wMPAR4DfCHwQpVdTvwRQZ62oGXAt+rqt+kmzN6BLB/28cngBPb9dbH7nSJ24OAn9Bdj+Nq18uO3PNz2nspdTcGng+MTk3YGxipqi8AlwB7DVTfCTihZ7zStDBxlOaO0V7Hv6D7A/SLwZVVdWpVXVBVd1fV+cCxdInfoIOq6paqGvwj/WbgAGDHqvpJK3sN8M9V9fP2B/wgYLcs2xD3S5PcQDcMtxDYdWDd/1TVaVV1N7AFsH5Vvauq/q/NQzuc7g87wB3Ao5OsV1U3V9WZrfzlwMlVdXI7528CI3R/tEd9qqoua+d7PF0yCF1C+a2qOraq7qiq66tqSZLQ9Qy9pap+W1U3Ae8diGWsvYD/qKrLq+pm4O10yV/fdnox3fDnKXRJ8H3pkv7l8VLgPS3uq4EP99jmnNZbN/p6DkBV/Qp4LV1P8YeAvavqpiT3oUsq31RVv6iqu6rq9HaNLIs76JK9R7d9LK6qG8ep91nu3fZ7tjLofk6fqKqz2j4+TdeWT+0Zw5eq6kdVdSddMrjlUuq+Aji/qi4GjgOekD+92enL7Xr/IfA9uusGut/Z0Zg/y72TzocAv+wZrzQtTBylueMzdH8492XMMDVAkj9P8t10w72/p0v+1htT7epx9nsA8NGqGhzW3AT40mhCQZeo3gVssAzxHl9V61bVQ6vqmVW1eII4NgHmDyYwwD8NHOtVdD2Al7YhzZ0HtvurMdttD2w4sO9fDSzfStcjCF1P13jDx+vTzR1dPLDPr7fy8cwHrhp4fxWwOv3baR+6drqzqm4DvsDy9xTO597tetVEFQds1X5Go69vDKz7Ct1Q+4+r6oetbD1gHuO33bL4DPAN4Lgk1yT5tyT3Hafed4E127W9gC65+1Jbtwnwd2N+/hvTtUMfE10b49mbLrkcHYr+Hn/6c3pRa8NNqup1VfWHJNsBj6RLNqFLHLdIsmV7fz33vl6lGWfiKM0RVXUV3U0yz6cbwhvrs8CJwMZtkv2hwNibUWqc7Z4NvCPJSwbKrgaeNyapmNf+aI63j2U1uI+rgSvGHGvtqno+QFX9b1XtQTfc/H7ghCQPaNt9Zsx2D6iq9/U4/tV0Q7pjXUc3ZPqEgX2uMzDsPNY1dAnMqEcAdwK/niyAJA8Hngm8PMmvkvyKbtj6+RlzB31Pv6RLnAZjWRHvofsPw4ZJRoeLrwNuY/y2G+sW7n0D1x/n9rVe3oOr6vF0Q947M87wb1XdRddTvEd7ndR6gaH7Gb5nzM9/zao6dpnOchJJtgUeA7x94Of058CePXqW96H7HVzStjtroBzgW3Q33UhDw8RRmlteBTyzqm4ZZ93awG+r6rYkW9P1TvZxEfBc4KNJXtjKDgXe0+Z2jd6UsEtbdy3dnLaV9Z14PwJuSvIP7caL1dLdoPOUduyXJ1m/DWvf0La5m26O5wuSPKdtMy/d9xw+vMcxjwF2SvLSJKsneUiSLdsxDgf+c+AGjI0G5luOdSzwliSPTPf1K++lu5v8zh4xvAK4DHgsXU/alnQ9qz/nnnl9v6Z/Ox9Pl9w8qLXBG3pu9yeS7EA3N3RvuiTnI0k2au1zBPAf6W5oWi3JNhPMK1xCN2x/3ySL6JLi0f0/I8kWbb7ujXRD1xPNk/ws8DK6aQGfHSg/HHhN641Mkgeku0FsZd+NvA/wTeDx3PNz2hxYA3jeRBslmUc3fWC/ge22pPu5jCadBwLbJvnA6E0zSR6d7sahdVfyeUi9mDhKc0hV/bSqRiZY/TrgXUluoruZ4/hl2O95dL0+hyd5Ht28thOBU9r+zqTrZaGqbqXrjTqtDRH2nVM20bHvasfekq5H9Trgk3Q3T0CX1F6U7i7lDwG7V9Uf2jy+XeiGta+l64E6gB6fe1X1M7qe27+j+5qUJcCT2up/oLtZ4swkN9L1Cj12gl0dQTfs+v0W+230T9j2AT5WVb8afNEl7aM9UgcBn27t/NJJ9ncw3fD0FXRzJj/TI4bzcu/vcfyvJA+kmwrxt20e4w+A/wY+1eaAvg24ADibru3ez/ht/v/oeiZ/12IbTPoeRndTyI10vZrfmyjeqjqLrvdyPt0NTaPlI8CrgUPaMX5CN41jpRlI/j4y5ud0RYt3adMKXkTXe33UmJ/vEXTTGZ5bVT8FtgEW0F3jv6ebrjAC3DTuXqUplqqVMaokSZpN0n010dFV1acHVpIAexwlSZLUk4mjJEmSenGoWpIkSb3Y4yhJkqReTBwlSZLUy7I8HkzLab311qsFCxbMdBiSJEmTWrx48XVVNe4TsUwcp8GCBQsYGZnoq/UkSZKGR5IJH0nqULUkSZJ6MXGUJElSLyaOkiRJ6sXEUZIkSb2YOEqSJKkXE0dJkiT14tfxTIPFiyGZ6SgkDTOf/ippNrDHUZIkSb2YOEqSJKkXE0dJkiT1YuIoSZKkXqY8cUxyV5IlSc5Lck6SbafgGDsmOWkZtzk1yaLlONaRSXZb1u0kSZJmu+m4q/oPVbUlQJLnAP8KPH0ajitJkqSVaLqHqh8I/A4gyVpJvt16IS9IsksrX5DkkiSHJ7koySlJ1mjrnpLk/NaD+YEkF449QJKtk5yR5Nwkpyd5bCtfI8lxbd9fAtYY2ObZbZtzknw+yVqt/H1JLm7H/ODAYXZo+77c3kdJkrSqmI4exzWSLAHmARsCz2zltwG7VtWNSdYDzkxyYlv3GGCPqnp1kuOBlwBHA58CXl1VZyR53wTHuxR4WlXdmWQn4L1t+9cCt1bV45I8ETgHoB37HcBOVXVLkn8A3prko8CuwGZVVUnWHTjGhsD2wGbAicAJK9RCkiRJs8B0D1VvAxyVZHMgwHuT7ADcDWwEbNC2uaKqlrTlxcCClritXVVntPLPAjuPc7x1gE8neQxQwH1b+Q7AhwGq6vwk57fypwKPB05L9y3d9wPOAH5Pl9z+d5s/OTiH8stVdTdwcZINGEeS/YD9unePmLh1JEmSZolpfXJM6ylcD1gfeH77d2FV3ZHkSrpeSYDbBza7i4Fh5R7+BfhuVe2aZAFw6iT1A3yzqvb4kxXJ1sCzgN2Av+We3tLB+MZ9JkxVHQYc1u1nkc+EkCRJs960znFMshmwGnA9Xc/gb1rS+Axgk6VtW1U3ADcl+fNWtPsEVdcBftGW9x0o/z6wZ4tjc+CJrfxMYLskj27rHpDkz9o8x3Wq6mTgLcCT+p6nJEnSXDSdcxyh653bp6ruSnIM8JUkFwAjdHMTJ/Mq4PAkdwPfoxtOHuvf6Iaq3wF8daD848CnklwCXEI3BE5VXZtkX+DYJPdvdd8B3AT8T5J5Le639j1hSZKkuShVs2cUNclaVXVzW/5HYMOqetMMhzWpbqh6ZKbDkDTEZtFHsaQ5Lsniqhr3u66ndY7jSvCXSd5OF/dV3HsoWpIkSVNoViWOVfU54HMzHYckSdKqyGdVS5IkqZdZ1eM4Wy1cCCNOcZQkSbOcPY6SJEnqxcRRkiRJvZg4SpIkqRcTR0mSJPVi4ihJkqReTBwlSZLUi4mjJEmSejFxlCRJUi8mjpIkSerFxFGSJEm9mDhKkiSpFxNHSZIk9WLiKEmSpF5MHCVJktSLiaMkSZJ6MXGUJElSL6vPdACrgmuuuYaDDz54psOQNMQOPPDAmQ5BkiZlj6MkSZJ6MXGUJElSLyaOkiRJ6sXEUZIkSb1MWeKYpJL8+8D7tyU5aKqOtyySXJlkvZW0r5tXxn4kSZKG3VT2ON4OvHhlJWiSJEmaWVOZON4JHAa8ZeyKJOsn+UKSs9tru1Z+QZJ107k+yd6t/Kgkf5Hkk0mWtNe1SQ5s6w9o+zk/ycEDx/lyksVJLkqy33hBTlQnyc1J3pPkvCRnJtmglT8yyRkt1nevzAaTJEkaZlM9x/GjwF5J1hlT/iHgP6vqKcBLgE+28tOA7YAnAJcDT2vl2wCnV9XfVNWWwC7AdcCRSZ4NPAbYGtgSWJhkh7bdK6tqIbAIeGOSh4wT40R1HgCcWVVPAr4PvHog9o9X1RbAL5e1QSRJkmarKU0cq+pG4CjgjWNW7QQckmQJcCLwwCRrAT8AdmivjwNbJNkI+F1V3QKQZB7weeANVXUV8Oz2Ohc4B9iMLpGELhE8DzgT2HigfNBEdf4POKktLwYWtOXtgGPb8mcmOvck+yUZSTJy6623TlRNkiRp1piOJ8f8F11C96mBsvsAT62q2wYrJvk+8HrgEcA/A7sCu9EllKMOBb5YVd8a3Qz416r6xJh97UiXoG5TVbcmORWYtwx17qiqast3ce+2KiZRVYfRDdUzf/78SetLkiQNuyn/Op6q+i1wPPCqgeJTgDeMvkmyZat7NbAe8Jiquhz4IfA2uqFikrweWLuq3jewr28Ar2w9liTZKMlDgXXoeipvTbIZ8NRxwutTZ6zTgN3b8l496kuSJM0J0/U9jv9OlxCOeiOwqN3McjHwmoF1ZwGXteUfABvRJZDQJZFbDNwg85qqOgX4LHBGkguAE4C1ga8Dqye5BHgf3VD0WH3qjPUm4PXtWBv1qC9JkjQn5J7RWE2V+fPn1/777z/TYUgaYgceeOBMhyBJACRZXFWLxlvnk2MkSZLUi4mjJEmSejFxlCRJUi/OcZwGixYtqpGRkZkOQ5IkaVLOcZQkSdIKM3GUJElSLyaOkiRJ6sXEUZIkSb2YOEqSJKkXE0dJkiT1YuIoSZKkXkwcJUmS1IuJoyRJknoxcZQkSVIvJo6SJEnqxcRRkiRJvZg4SpIkqRcTR0mSJPVi4ihJkqReTBwlSZLUy+ozHcAq4beL4bOZ6SgkDbM9a6YjkKRJ2eMoSZKkXkwcJUmS1IuJoyRJknoxcZQkSVIvQ584JnlRkkqy2Qps//jl2G7fJIe05dck2Xt5ji9JkjRXDH3iCOwB/LD9uzxeBIybOCbpdVd5VR1aVUct5/ElSZLmhKFOHJOsBWwPvArYvZXtmOSkgTqHJNm3Lb8vycVJzk/ywSTbAi8EPpBkSZJHJTk1yX8lGQHelOQFSc5Kcm6SbyXZYJw4Dkrytrb86iRnJzkvyReSrDnlDSFJkjQEhv17HHcBvl5VlyW5PsnCiSomeQiwK7BZVVWSdavqhiQnAidV1QmtHsD9qmpRe/8g4Kltm78B/h74u6XE9MWqOrxt+266pPYjK36qkiRJw22oexzphqePa8vHsfTh6t8DtwH/neTFwK1Lqfu5geWHA99IcgFwAPCESWLaPMkPWv29JqqfZL8kI0lGrr1pkj1KkiTNAkObOCZ5MPBM4JNJrqRL6l4K3MW9454HUFV3AlsDJwA7A19fyu5vGVj+CHBIVW0B7D+6v6U4EvjbVv/giepX1WFVtaiqFq2/9iR7lCRJmgWGNnEEdgM+U1WbVNWCqtoYuIIu5scnuX+SdYFnwR/nQ65TVScDbwGe1PZzE7C01G0d4BdteZ8eca0N/DLJfel6HCVJklYJw5w47gF8aUzZF+hukjkeuLD9e25btzZwUpLz6e7CfmsrPw44oN388qhxjnMQ8Pkki4HresT1/4CzgNOAS3ufjSRJ0iyXqprpGOa8RZumRt4901FIGmp7+lksaTgkWTx6E/FYw9zjKEmSpCFi4ihJkqReTBwlSZLUy7B/Afjc8OCFsOfITEchSZK0QuxxlCRJUi8mjpIkSerFxFGSJEm9mDhKkiSpFxNHSZIk9WLiKEmSpF5MHCVJktSLiaMkSZJ6MXGUJElSLyaOkiRJ6sXEUZIkSb2YOEqSJKkXE0dJkiT1YuIoSZKkXkwcJUmS1IuJoyRJknpZfaYDWDUsBjLTQUgaajXTAUjSpOxxlCRJUi8mjpIkSerFxFGSJEm9mDhKkiSplylNHJP8c5KLkpyfZEmSP1/O/eyYZNuB90cm2a3HdjcPLD8/yWVJNlmeGCRJklZ1U3ZXdZJtgJ2Brarq9iTrAfdbzt3tCNwMnL6csTwL+DDwnKq6qkf9AKmqu5fneJIkSXPRVPY4bghcV1W3A1TVdVV1DXSJXJJzk1yQ5Igk92/lV7YEkySLkpyaZAHwGuAtrdfyaW3/OyQ5PcnlS+t9TLIDcDiwc1X9tJW9NcmF7fXmVrYgyY+THAVcCGyc5IAkZ7ce04MH9vnlJItbb+p+K7PRJEmShtVUJo6n0CVflyX5WJKnAySZBxwJvKyqtqDr9XztRDupqiuBQ4H/rKotq+oHbdWGwPZ0vZrvm2Dz+wNfBl5UVZe24y8E/hr4c+CpwKuTPLnVfwzwsap6AvDY9n5rYEtgYUtCAV5ZVQuBRcAbkzykb6NIkiTNVlOWOFbVzcBCYD/gWuBzSfalS8iuqKrLWtVPAzuMu5Ol+3JV3V1VFwMbTFDnDrrh7VcNlG0PfKmqbmkxfhEY7cW8qqrObMvPbq9zgXOAzegSSeiSxfOAM4GNB8r/KMl+SUaSjFx77XKcnSRJ0pCZ0ifHVNVdwKnAqUkuAPahS8Qmcif3JLPzJtn97QPLEz2W5W7gpcC3k/xTVb13kn3eMmaf/1pVnxiskGRHYCdgm6q6Ncmp48VaVYcBhwEsWhQfCSFJkma9KetxTPLYJIM9cVsCVwE/BhYkeXQrfwXwvbZ8JV0vJcBLBra9CVh7eeKoqluBvwT2SvIq4AfAi5KsmeQBwK6tbKxvAK9MslY7n42SPBRYB/hdSxo3oxvuliRJmvOmco7jWsCnk1yc5Hzg8cBBVXUb3RzDz7deyLvp5jACHAx8KMkIcNfAvr4C7Drm5pjequq3wHOBdwAPp5tj+SPgLOCTVfUnvaBVdQrwWeCMFucJdMnr14HVk1xCN7fyzLHbSpIkzUWpmnwUNcl2VXXaZGUa36JFqZGRmY5C0nBzRouk4ZBkcVUtGm9d3x7Hj/QskyRJ0hy11Jtj2pd4bwusn+StA6seCKw2lYFJkiRpuEx2V/X96OYqrs69b065EZj0kX+SJEmaO5aaOFbV94DvJTmyz6P6NJGFgJMcJUnS7Nb3exzvn+QwYMHgNlX1zKkISpIkScOnb+L4ebqvzPkk9/6aHEmSJK0i+iaOd1bVx6c0EkmSJA21vl/H85Ukr0uyYZIHj76mNDJJkiQNlb49jvu0fw8YKCtg05UbjiRJkoZVr8Sxqh451YFIkiRpuPVKHJPsPV55VR21csORJEnSsOo7VP2UgeV5wLOAcwATR0mSpFVE36HqNwy+T7IucNxUBCRJkqTh1Peu6rFuAZz3KEmStArpO8fxK3R3UQOsBjwOOH6qgpIkSdLw6TvH8YMDy3cCV1XVz6cgHkmSJA2pXkPVVfU94FJgbeBBwP9NZVCSJEkaPr0SxyQvBX4E/BXwUuCsJLtNZWCSJEkaLn2Hqv8ZeEpV/QYgyfrAt4ATpiowSZIkDZe+d1XfZzRpbK5fhm0lSZI0B/Ttcfx6km8Ax7b3LwNOnpqQ5p5rFl/DwTl4psOQNMQOrANnOgRJmtRSE8ckjwY2qKoDkrwY2L6tOgM4ZqqDkyRJ0vCYrMfxv4C3A1TVF4EvAiTZoq17wRTGJkmSpCEy2TzFDarqgrGFrWzBlEQkSZKkoTRZ4rjuUtatsRLjkCRJ0pCbLHEcSfLqsYVJ/gZYvLwHTXJXkiVJLkzy+SRrJlmQ5MIJ6r8ryU5t+dQki9ryyUnWneRYVyZZb5zyFyb5x+U9B0mSpFXNZHMc3wx8Kcle3JMoLgLuB+y6Asf9Q1VtCZDkGOA1tPmT46mqd05Q/vzlDaCqTgROXN7tJUmSVjVL7XGsql9X1bbAwcCV7XVwVW1TVb9aSTH8AHh0W14tyeFJLkpySpI1AJIcOd6TakZ7E1tv5aVJjklySZITkqw5UPUNSc5JckGSzdq2+yY5ZGD/H05yepLLB4+V5IAkZyc5P+m+UyfJA5J8Ncl5rdf0ZSupLSRJkoZW32dVf7eqPtJe31lZB0+yOvA8YPQGnMcAH62qJwA3AC9Zht09FvhYVT0OuBF43cC666pqK+DjwNsm2H5Duq8b2hl4X4vv2S2mrYEtgYVJdgCeC1xTVU+qqs2Bry9DnJIkSbPSTD39ZY0kS4AR4GfAf7fyK6pqSVtezLLduX11VZ3Wlo/mnu+chHuGwZe2zy9X1d1VdTGwQSt7dnudC5wDbEaXSF4A/EWS9yd5WlX9fuzOkuyXZCTJyK3cugynIUmSNJz6PjlmZfvjHMdRSQBuHyi6i2W7c7uW8n50v3cx8TkPHjsD//5rVX1ibOUkWwHPB96d5NtV9a57HbzqMOAwgPmZPzY2SZKkWWcuPW/6EUm2act7Aj9cCfv8BvDKJGsBJNkoyUOTzAduraqjgQ8AW62EY0mSJA21mepxnAo/Bl6f5AjgYrr5jCukqk5J8jjgjNYjejPwcrqbeT6Q5G7gDuC1K3osSZKkYZeq2T+KmmQBcFK7UWXozM/82p/9ZzoMSUPswDpwpkOQJACSLK6qReOtm0tD1ZIkSZpCc2KouqquBIayt1GSJGmusMdRkiRJvcyJHsdhN3/hfA4ccf6SJEma3exxlCRJUi8mjpIkSerFxFGSJEm9mDhKkiSpFxNHSZIk9WLiKEmSpF5MHCVJktSLiaMkSZJ6MXGUJElSLyaOkiRJ6sXEUZIkSb2YOEqSJKkXE0dJkiT1YuIoSZKkXkwcJUmS1IuJoyRJknpZfaYDWCUsXgzJTEchaZhVzXQEkjQpexwlSZLUi4mjJEmSejFxlCRJUi8mjpIkSeplzieOSW6e6RgkSZLmgjmfOEqSJGnlWCUSxyRrJfl2knOSXJBkl1a+IMmlSY5JckmSE5Ks2da9M8nZSS5McljSfZ9OklOTvD/Jj5JcluRpM3lukiRJ02WVSByB24Bdq2or4BnAv48mgsBjgY9V1eOAG4HXtfJDquopVbU5sAaw88D+Vq+qrYE3AwdOxwlIkiTNtFUlcQzw3iTnA98CNgI2aOuurqrT2vLRwPZt+RlJzkpyAfBM4AkD+/ti+3cxsGDcAyb7JRlJMnLtyjsPSZKkGbOqPDlmL2B9YGFV3ZHkSmBeWzf2cQ2VZB7wMWBRVV2d5KCB+gC3t3/vYoI2rKrDgMMAFiU+EkKSJM16q0qP4zrAb1rS+Axgk4F1j0iyTVveE/gh9ySJ1yVZC9ht+kKVJEkaTnM6cUyyOl3v4DHAojbsvDdw6UC1HwOvT3IJ8CDg41V1A3A4cCHwDeDs6YxbkiRpGKVq7o6iJnkScHi7kWW89QuAk9oNMFNmUVIjU3kASbPfHP4sljS7JFlcVYvGWzdnexyTvAY4FnjHTMciSZI0F8zpHsdhYY+jpEn5WSxpSKySPY6SJElauVaVr+OZWQsXwoh9jpIkaXazx1GSJEm9mDhKkiSpFxNHSZIk9WLiKEmSpF5MHCVJktSLiaMkSZJ6MXGUJElSLyaOkiRJ6sXEUZIkSb2YOEqSJKkXE0dJkiT1YuIoSZKkXkwcJUmS1IuJoyRJknoxcZQkSVIvJo6SJEnqJVU10zHMeZmfYv+ZjkLSMKsD/SyWNBySLK6qReOts8dRkiRJvZg4SpIkqRcTR0mSJPVi4ihJkqRehipxTHLzMtbfMclJUxXPmGO9K8lO03EsSZKkYbT6TAcwW1TVO2c6BkmSpJk0VD2Oo1pP4qlJTkhyaZJjkqSte24rOwd48cA2D07y5STnJzkzyRNb+UFJjmj7uzzJGwe2eXmSHyVZkuQTSVZrryOTXJjkgiRvaXWPTLJbW35nkrNbncNGY5MkSZrLhjJxbJ4MvBl4PLApsF2SecDhwAuAhcDDBuofDJxbVU8E/gk4amDdZsBzgK2BA5PcN8njgJcB21XVlsBdwF7AlsBGVbV5VW0BfGqc2A6pqqdU1ebAGsDOK+WMJUmShtgwJ44/qqqfV9XdwBJgAV0CeEVV/W9131x+9ED97YHPAFTVd4CHJHlgW/fVqrq9qq4DfgNsADyLLvk8O8mS9n5T4HJg0yQfSfJc4MZxYntGkrOSXAA8E3jC2ApJ9ksykmSEW1eoHSRJkobCMM9xvH1g+S5WLNbx9hXg01X19rGVkzyJrofyNcBLgVcOrJsHfAxYVFVXJzkImDd2H1V1GHAYtCfHSJIkzXLD3OM4nkuBBUke1d7vMbDuB3RDzSTZEbiuqsbrLRz1bWC3JA9t2zw4ySZJ1gPuU1VfAN4BbDVmu9Ek8bokawG7rcD5SJIkzRrD3OP4J6rqtiT7AV9Ncitdsrh2W30QcESS84FbgX0m2dfFSd4BnJLkPsAdwOuBPwCfamUAbx+z3Q1JDgcuBH4FnL1STk6SJGnIpZsqqKmU+Sn2n+koJA2zOtDPYknDIcniqlo03rrZNlQtSZKkGWLiKEmSpF5MHCVJktTLrLo5ZrZaOH8hIweOzHQYkiRJK8QeR0mSJPVi4ihJkqReTBwlSZLUi4mjJEmSejFxlCRJUi8mjpIkSerFxFGSJEm9mDhKkiSpFxNHSZIk9WLiKEmSpF5MHCVJktSLiaMkSZJ6MXGUJElSLyaOkiRJ6sXEUZIkSb2YOEqSJKmX1Wc6gFXB4sWQzHQUkiRpNqua6QjscZQkSVJPJo6SJEnqxcRRkiRJvZg4SpIkqZdVJnFMcvMy1t8xyUlt+YVJ/nFqIpMkSZodvKu6h6o6EThxpuOQJEmaSatMj+Oo1pN4apITklya5Jik+7KcJM9tZecALx7YZt8kh7TlFyQ5K8m5Sb6VZIMZOhVJkqRptcoljs2TgTcDjwc2BbZLMg84HHgBsBB42ATb/hB4alU9GTgO+Pspj1aSJGkIrKpD1T+qqp8DJFkCLABuBq6oqv9t5UcD+42z7cOBzyXZELgfcMV4B0iy3z3bP2KlBi9JkjQTVtUex9sHlu9i2RLojwCHVNUWwP7AvPEqVdVhVbWoqhbB+ssfqSRJ0pBYVRPH8VwKLEjyqPZ+jwnqrQP8oi3vM+VRSZIkDQkTx6aqbqMbWv5quznmNxNUPQj4fJLFwHXTFJ4kSdKMSw3DE7PnuGRRwchMhyFJkmax6UrZkizuptr9KXscJUmS1IuJoyRJknoxcZQkSVIvq+r3OE6rhQthxCmOkiRplrPHUZIkSb2YOEqSJKkXE0dJkiT1YuIoSZKkXkwcJUmS1IuJoyRJknoxcZQkSVIvJo6SJEnqJTVdT8xehSW5CfjxTMcxJNYDrpvpIIaA7dCxHe5hW3Rsh3vYFh3b4R7T1RabVNX6463wyTHT48dVtWimgxgGSUZsC9thlO1wD9uiYzvcw7bo2A73GIa2cKhakiRJvZg4SpIkqRcTx+lx2EwHMERsi47t0LEd7mFbdGyHe9gWHdvhHjPeFt4cI0mSpF7scZQkSVIvJo4rKMlzk/w4yU+S/OM46++f5HNt/VlJFgyse3sr/3GS50xr4CtZj3Z4a5KLk5yf5NtJNhlYd1eSJe114vRGvnL1aId9k1w7cL5/M7BunyT/2177TG/kK1+PtvjPgXa4LMkNA+vm0jVxRJLfJLlwgvVJ8uHWTucn2Wpg3Zy5Jnq0w17t/C9IcnqSJw2su7KVL0kyMn1RT40ebbFjkt8P/A68c2DdUn+vZpMe7XDAQBtc2D4XHtzWzZlrIsnGSb7b/kZelORN49QZns+JqvK1nC9gNeCnwKbA/YDzgMePqfM64NC2vDvwubb8+Fb//sAj235Wm+lzmsJ2eAawZlt+7Wg7tPc3z/Q5TGM77AscMs62DwYub/8+qC0/aKbPaSrbYkz9NwBHzLVrop3LDsBWwIUTrH8+8DUgwFOBs+boNTFZO2w7en7A80bbob2/Elhvps9hGttiR+CkccqX6fdq2F+TtcOYui8AvjMXrwlgQ2Crtrw2cNk4fzuG5nPCHscVszXwk6q6vKr+DzgO2GVMnV2AT7flE4BnJUkrP66qbq+qK4CftP3NRpO2Q1V9t6pubW/PBB4+zTFOhz7Xw0SeA3yzqn5bVb8Dvgk8d4rinA7L2hZ7AMdOS2TTrKq+D/x2KVV2AY6qzpnAukk2ZI5dE5O1Q1Wd3s4T5u5nBNDrmpjIinzGDJ1lbIe5/Bnxy6o6py3fBFwCbDSm2tB8Tpg4rpiNgKsH3v+cP/1h/7FOVd0J/B54SM9tZ4tlPZdX0f3PadS8JCNJzkzyoimIb7r0bYeXtKGGE5JsvIzbzha9z6dNW3gk8J2B4rlyTfQxUVvNtWtiWYz9jCjglCSLk+w3QzFNt22SnJfka0me0MpWyWsiyZp0ydAXBorn5DWRbjrbk4Gzxqwams8JnxyjaZXk5cAi4OkDxZtU1S+SbAp8J8kFVfXTmYlwyn0FOLaqbk+yP11v9DNnOKaZtjtwQlXdNVC2Kl0TGpDkGXSJ4/YDxdu36+GhwDeTXNp6q+aqc+h+B25O8nzgy8BjZjakGfUC4LSqGuydnHPXRJK16JLjN1fVjTMdz0TscVwxvwA2Hnj/8FY2bp0kqwPrANf33Ha26HUuSXYC/hl4YVXdPlpeVb9o/14OnEr3v63ZaNJ2qKrrB879k8DCvtvOMstyPrszZghqDl0TfUzUVnPtmphUkifS/V7sUlXXj5YPXA+/Ab7E7J3W00tV3VhVN7flk4H7JlmPVfCaaJb2GTEnrokk96VLGo+pqi+OU2VoPidMHFfM2cBjkjwyyf3oLu6xd4CeCIze5bQb3eTeauW7p7vr+pF0/5v80TTFvbJN2g5Jngx8gi5p/M1A+YOS3L8trwdsB1w8bZGvXH3aYcOBty+km8sC8A3g2a09HgQ8u5XNVn1+N0iyGd2E7jMGyubSNdHHicDe7a7JpwK/r6pfMveuiaVK8gjgi8ArquqygfIHJFl7dJmuHca9C3euSPKwNheeJFvT/a2+np6/V3NJknXoRqj+Z6BsTl0T7Wf938AlVfUfE1Qbms8Jh6pXQFXdmeRv6X5Iq9HdFXpRkncBI1V1It3F8JkkP6GbBLx72/aiJMfT/UG8E3j9mKG6WaNnO3wAWAv4fPs8/FlVvRB4HPCJJHfTfTi+r6pmZZLQsx3emOSFdD/z39LdZU1V/TbJv9D9YQB415hhmVmlZ1tA9/twXPvP1Kg5c00AJDmW7i7Z9ZL8HDgQuC9AVR0KnEx3x+RPgFuBv27r5tQ10aMd3kk3//tj7TPizqpaBGwAfKmVrQ58tqq+Pu0nsBL1aIvdgNcmuRP4A7B7+x0Z9/dqBk5hpejRDgC7AqdU1S0Dm861a2I74BXABUmWtLJ/Ah4Bw/c54ZNjJEmS1ItD1ZIkSerFxFGSJEm9mDhKkiSpFxNHSZIk9WLiKEmSpF5MHCVphiSpJEcPvF89ybVJTlrG/ey4LNsk2TfJ/GU5hiSBiaMkzaRbgM2TrNHe/wXL+NSH9kSqZbUvYOIoaZmZOErSzDoZ+Mu2vAcDj1ZLsnWSM5Kcm+T0JI9t5fsmOTHJd4BvD+4syVNa/UclWZjke0kWJ/lGkg2T7Eb3vPhjkiwZSFolaVImjpI0s46je/zoPOCJwFkD6y4FnlZVT6Z7ssp7B9ZtBexWVU8fLUiyLXAosAvwM+Ajrc5C4AjgPVV1AjAC7FVVW1bVH6bu1CTNNT5yUJJmUFWdn2QBXW/jyWNWrwN8OsljgKI9jq355phHiz0OOAx4dlVdk2RzYHPgm+3RbKsBv5yas5C0qjBxlKSZdyLwQbrn9j5koPxfgO9W1a4tuTx1YN3gs3uhSwrnAU8GrgECXFRV20xNyJJWRSaOkjTzjgBuqKoLkuw4UL4O99wss+8k+7gBeBVdD+MtwOnA+km2qaozktwX+LOqugi4CVh75YUvaVXhHEdJmmFV9fOq+vA4q/4N+Nck59LjP/pV9WtgZ+CjdD2PuwHvT3IesATYtlU9EjjUm2MkLatU1UzHIEmSpFnAHkdJkiT1YuIoSZKkXkwcJUmS1IuJoyRJknoxcZQkSVIvJo6SJEnqxcRRkiRJvZg4SpIkqZf/Dya4W7zloq9+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4" descr="data:image/png;base64,iVBORw0KGgoAAAANSUhEUgAAAo4AAAFNCAYAAACOmu5nAAAAOXRFWHRTb2Z0d2FyZQBNYXRwbG90bGliIHZlcnNpb24zLjUuMSwgaHR0cHM6Ly9tYXRwbG90bGliLm9yZy/YYfK9AAAACXBIWXMAAAsTAAALEwEAmpwYAAAtGElEQVR4nO3deZglVX3/8fdHUAcEQQWRQWREjaigyIxEFhGVuAVFlCiLAtEILnGNJDHxJ2DUaDSLiopgEBEEEZcgouKGC5v0wLAjURZRXABFNiEs398fdVoubfd0zdLdt3ver+e5z9Q9darqW6erb3/nnFO3UlVIkiRJk7nPTAcgSZKk2cHEUZIkSb2YOEqSJKkXE0dJkiT1YuIoSZKkXkwcJUmS1IuJo6RxJVmQpJKsPtOxzFVJdk1ydZKbkzx5JexvxyQ/H3h/UZIdV3S/K8PKup6SfC3JPisrroH93pxk05W9X2muMXGUZrkkVyb5vyTrjSk/t/2hXjDN8UyaICQ5KMkd7Y/1DUlOT7LNdMY5JD4I/G1VrVVV545XIZ3Lk1w8zrpK8uiJdl5VT6iqU5cnsLbvW9rPaPT198uzr5Wpqp5XVZ+egv2uVVWXL+/2SdZqbfS1cdZdmeQPbf2vkxyZZK2B9fu29n7ZONv+WZLPJ7kuye+TnJ/krUlWW95YpRVh4ijNDVcAe4y+SbIFsOby7myaehk/V1VrAesDPwS+mCTjxDKX/0BuAlw0SZ0dgIcCmyZ5ytSHdC9PagnV6Ovfpvn4s8lLgNuBv0jysHHWv6Bd71sBi4B3DKzbB/gtsPfgBkkeBZwFXA1sUVXrAH/Vtl97pZ+B1IOJozQ3fIZ7/9HZBzhqsEKSv2y9kDe24dGDBtaN9hK+KsnPgO+MPUCSl7Sek82T3CfJPyb5aZLrkxyf5MGt6vfbvze0Hpal9iRW1R3Ap4GHAQ9pvTEfT3JykluAZySZn+QLSa5NckWSNw7EtXWSkXZev07yHwPrntp6M29Ict7gsG2SU5P8S5LTktyU5JTBXtsk2w9se3WSfVv5/ZN8MMnP2vEOTbLGeOfW2ukdSa5K8pskRyVZp+3jZmA14LwkP11KE+0D/A9wclse3fdoO5/X2nm83qork+zUltdobfu7JBcnOSADw9rLov1s/n3g/XFJjhg4zr+3c/59kh+O1z6DsbX3ByU5ui3PS3J0u7ZuSHJ2kg3aulOT/E1rwxuSbD6wj/XT9ew9tL3fOcmS3NOr/cSlnNMfe29bO300yVfbtXFWS+KWZh/gUOB84OUTVaqqXwBfAzZvx9oEeDqwH/CcMUnnwcDpVfXWqvpl2/7HVbVnVd0wSTzSlDBxlOaGM4EHJnlcuh663YGjx9S5hS65XBf4S+C1SV40ps7TgccBzxksTPLXwPuBnarqQuANwIta/fnA74CPtuo7tH/Xbb1UZywt8CT3B/YFrq6q61rxnsB76HpVTge+ApwHbAQ8C3hzktEYPwR8qKoeCDwKOL7tdyPgq8C7gQcDbwO+kGT9gcPvCfw1XY/e/Vqd0T/mXwM+QtcjuiWwpG3zPuDPWtmjW0zvnOD09m2vZwCbAmsBh1TV7a33CbpevXGTkiRrArsBx7TX7knuB1BVOwxsv1ZVfW6CGEYdSNc+j6L7+a7IPMFXAq9I8swkewFbA29q6z4ILAS2pWv3vwfuXsb97wOsA2wMPAR4DfCHwQpVdTvwRQZ62oGXAt+rqt+kmzN6BLB/28cngBPb9dbH7nSJ24OAn9Bdj+Nq18uO3PNz2nspdTcGng+MTk3YGxipqi8AlwB7DVTfCTihZ7zStDBxlOaO0V7Hv6D7A/SLwZVVdWpVXVBVd1fV+cCxdInfoIOq6paqGvwj/WbgAGDHqvpJK3sN8M9V9fP2B/wgYLcs2xD3S5PcQDcMtxDYdWDd/1TVaVV1N7AFsH5Vvauq/q/NQzuc7g87wB3Ao5OsV1U3V9WZrfzlwMlVdXI7528CI3R/tEd9qqoua+d7PF0yCF1C+a2qOraq7qiq66tqSZLQ9Qy9pap+W1U3Ae8diGWsvYD/qKrLq+pm4O10yV/fdnox3fDnKXRJ8H3pkv7l8VLgPS3uq4EP99jmnNZbN/p6DkBV/Qp4LV1P8YeAvavqpiT3oUsq31RVv6iqu6rq9HaNLIs76JK9R7d9LK6qG8ep91nu3fZ7tjLofk6fqKqz2j4+TdeWT+0Zw5eq6kdVdSddMrjlUuq+Aji/qi4GjgOekD+92enL7Xr/IfA9uusGut/Z0Zg/y72TzocAv+wZrzQtTBylueMzdH8492XMMDVAkj9P8t10w72/p0v+1htT7epx9nsA8NGqGhzW3AT40mhCQZeo3gVssAzxHl9V61bVQ6vqmVW1eII4NgHmDyYwwD8NHOtVdD2Al7YhzZ0HtvurMdttD2w4sO9fDSzfStcjCF1P13jDx+vTzR1dPLDPr7fy8cwHrhp4fxWwOv3baR+6drqzqm4DvsDy9xTO597tetVEFQds1X5Go69vDKz7Ct1Q+4+r6oetbD1gHuO33bL4DPAN4Lgk1yT5tyT3Hafed4E127W9gC65+1Jbtwnwd2N+/hvTtUMfE10b49mbLrkcHYr+Hn/6c3pRa8NNqup1VfWHJNsBj6RLNqFLHLdIsmV7fz33vl6lGWfiKM0RVXUV3U0yz6cbwhvrs8CJwMZtkv2hwNibUWqc7Z4NvCPJSwbKrgaeNyapmNf+aI63j2U1uI+rgSvGHGvtqno+QFX9b1XtQTfc/H7ghCQPaNt9Zsx2D6iq9/U4/tV0Q7pjXUc3ZPqEgX2uMzDsPNY1dAnMqEcAdwK/niyAJA8Hngm8PMmvkvyKbtj6+RlzB31Pv6RLnAZjWRHvofsPw4ZJRoeLrwNuY/y2G+sW7n0D1x/n9rVe3oOr6vF0Q947M87wb1XdRddTvEd7ndR6gaH7Gb5nzM9/zao6dpnOchJJtgUeA7x94Of058CePXqW96H7HVzStjtroBzgW3Q33UhDw8RRmlteBTyzqm4ZZ93awG+r6rYkW9P1TvZxEfBc4KNJXtjKDgXe0+Z2jd6UsEtbdy3dnLaV9Z14PwJuSvIP7caL1dLdoPOUduyXJ1m/DWvf0La5m26O5wuSPKdtMy/d9xw+vMcxjwF2SvLSJKsneUiSLdsxDgf+c+AGjI0G5luOdSzwliSPTPf1K++lu5v8zh4xvAK4DHgsXU/alnQ9qz/nnnl9v6Z/Ox9Pl9w8qLXBG3pu9yeS7EA3N3RvuiTnI0k2au1zBPAf6W5oWi3JNhPMK1xCN2x/3ySL6JLi0f0/I8kWbb7ujXRD1xPNk/ws8DK6aQGfHSg/HHhN641Mkgeku0FsZd+NvA/wTeDx3PNz2hxYA3jeRBslmUc3fWC/ge22pPu5jCadBwLbJvnA6E0zSR6d7sahdVfyeUi9mDhKc0hV/bSqRiZY/TrgXUluoruZ4/hl2O95dL0+hyd5Ht28thOBU9r+zqTrZaGqbqXrjTqtDRH2nVM20bHvasfekq5H9Trgk3Q3T0CX1F6U7i7lDwG7V9Uf2jy+XeiGta+l64E6gB6fe1X1M7qe27+j+5qUJcCT2up/oLtZ4swkN9L1Cj12gl0dQTfs+v0W+230T9j2AT5WVb8afNEl7aM9UgcBn27t/NJJ9ncw3fD0FXRzJj/TI4bzcu/vcfyvJA+kmwrxt20e4w+A/wY+1eaAvg24ADibru3ez/ht/v/oeiZ/12IbTPoeRndTyI10vZrfmyjeqjqLrvdyPt0NTaPlI8CrgUPaMX5CN41jpRlI/j4y5ud0RYt3adMKXkTXe33UmJ/vEXTTGZ5bVT8FtgEW0F3jv6ebrjAC3DTuXqUplqqVMaokSZpN0n010dFV1acHVpIAexwlSZLUk4mjJEmSenGoWpIkSb3Y4yhJkqReTBwlSZLUy7I8HkzLab311qsFCxbMdBiSJEmTWrx48XVVNe4TsUwcp8GCBQsYGZnoq/UkSZKGR5IJH0nqULUkSZJ6MXGUJElSLyaOkiRJ6sXEUZIkSb2YOEqSJKkXE0dJkiT14tfxTIPFiyGZ6SgkDTOf/ippNrDHUZIkSb2YOEqSJKkXE0dJkiT1YuIoSZKkXqY8cUxyV5IlSc5Lck6SbafgGDsmOWkZtzk1yaLlONaRSXZb1u0kSZJmu+m4q/oPVbUlQJLnAP8KPH0ajitJkqSVaLqHqh8I/A4gyVpJvt16IS9IsksrX5DkkiSHJ7koySlJ1mjrnpLk/NaD+YEkF449QJKtk5yR5Nwkpyd5bCtfI8lxbd9fAtYY2ObZbZtzknw+yVqt/H1JLm7H/ODAYXZo+77c3kdJkrSqmI4exzWSLAHmARsCz2zltwG7VtWNSdYDzkxyYlv3GGCPqnp1kuOBlwBHA58CXl1VZyR53wTHuxR4WlXdmWQn4L1t+9cCt1bV45I8ETgHoB37HcBOVXVLkn8A3prko8CuwGZVVUnWHTjGhsD2wGbAicAJK9RCkiRJs8B0D1VvAxyVZHMgwHuT7ADcDWwEbNC2uaKqlrTlxcCClritXVVntPLPAjuPc7x1gE8neQxQwH1b+Q7AhwGq6vwk57fypwKPB05L9y3d9wPOAH5Pl9z+d5s/OTiH8stVdTdwcZINGEeS/YD9unePmLh1JEmSZolpfXJM6ylcD1gfeH77d2FV3ZHkSrpeSYDbBza7i4Fh5R7+BfhuVe2aZAFw6iT1A3yzqvb4kxXJ1sCzgN2Av+We3tLB+MZ9JkxVHQYc1u1nkc+EkCRJs960znFMshmwGnA9Xc/gb1rS+Axgk6VtW1U3ADcl+fNWtPsEVdcBftGW9x0o/z6wZ4tjc+CJrfxMYLskj27rHpDkz9o8x3Wq6mTgLcCT+p6nJEnSXDSdcxyh653bp6ruSnIM8JUkFwAjdHMTJ/Mq4PAkdwPfoxtOHuvf6Iaq3wF8daD848CnklwCXEI3BE5VXZtkX+DYJPdvdd8B3AT8T5J5Le639j1hSZKkuShVs2cUNclaVXVzW/5HYMOqetMMhzWpbqh6ZKbDkDTEZtFHsaQ5Lsniqhr3u66ndY7jSvCXSd5OF/dV3HsoWpIkSVNoViWOVfU54HMzHYckSdKqyGdVS5IkqZdZ1eM4Wy1cCCNOcZQkSbOcPY6SJEnqxcRRkiRJvZg4SpIkqRcTR0mSJPVi4ihJkqReTBwlSZLUi4mjJEmSejFxlCRJUi8mjpIkSerFxFGSJEm9mDhKkiSpFxNHSZIk9WLiKEmSpF5MHCVJktSLiaMkSZJ6MXGUJElSL6vPdACrgmuuuYaDDz54psOQNMQOPPDAmQ5BkiZlj6MkSZJ6MXGUJElSLyaOkiRJ6sXEUZIkSb1MWeKYpJL8+8D7tyU5aKqOtyySXJlkvZW0r5tXxn4kSZKG3VT2ON4OvHhlJWiSJEmaWVOZON4JHAa8ZeyKJOsn+UKSs9tru1Z+QZJ107k+yd6t/Kgkf5Hkk0mWtNe1SQ5s6w9o+zk/ycEDx/lyksVJLkqy33hBTlQnyc1J3pPkvCRnJtmglT8yyRkt1nevzAaTJEkaZlM9x/GjwF5J1hlT/iHgP6vqKcBLgE+28tOA7YAnAJcDT2vl2wCnV9XfVNWWwC7AdcCRSZ4NPAbYGtgSWJhkh7bdK6tqIbAIeGOSh4wT40R1HgCcWVVPAr4PvHog9o9X1RbAL5e1QSRJkmarKU0cq+pG4CjgjWNW7QQckmQJcCLwwCRrAT8AdmivjwNbJNkI+F1V3QKQZB7weeANVXUV8Oz2Ohc4B9iMLpGELhE8DzgT2HigfNBEdf4POKktLwYWtOXtgGPb8mcmOvck+yUZSTJy6623TlRNkiRp1piOJ8f8F11C96mBsvsAT62q2wYrJvk+8HrgEcA/A7sCu9EllKMOBb5YVd8a3Qz416r6xJh97UiXoG5TVbcmORWYtwx17qiqast3ce+2KiZRVYfRDdUzf/78SetLkiQNuyn/Op6q+i1wPPCqgeJTgDeMvkmyZat7NbAe8Jiquhz4IfA2uqFikrweWLuq3jewr28Ar2w9liTZKMlDgXXoeipvTbIZ8NRxwutTZ6zTgN3b8l496kuSJM0J0/U9jv9OlxCOeiOwqN3McjHwmoF1ZwGXteUfABvRJZDQJZFbDNwg85qqOgX4LHBGkguAE4C1ga8Dqye5BHgf3VD0WH3qjPUm4PXtWBv1qC9JkjQn5J7RWE2V+fPn1/777z/TYUgaYgceeOBMhyBJACRZXFWLxlvnk2MkSZLUi4mjJEmSejFxlCRJUi/OcZwGixYtqpGRkZkOQ5IkaVLOcZQkSdIKM3GUJElSLyaOkiRJ6sXEUZIkSb2YOEqSJKkXE0dJkiT1YuIoSZKkXkwcJUmS1IuJoyRJknoxcZQkSVIvJo6SJEnqxcRRkiRJvZg4SpIkqRcTR0mSJPVi4ihJkqReTBwlSZLUy+ozHcAq4beL4bOZ6SgkDbM9a6YjkKRJ2eMoSZKkXkwcJUmS1IuJoyRJknoxcZQkSVIvQ584JnlRkkqy2Qps//jl2G7fJIe05dck2Xt5ji9JkjRXDH3iCOwB/LD9uzxeBIybOCbpdVd5VR1aVUct5/ElSZLmhKFOHJOsBWwPvArYvZXtmOSkgTqHJNm3Lb8vycVJzk/ywSTbAi8EPpBkSZJHJTk1yX8lGQHelOQFSc5Kcm6SbyXZYJw4Dkrytrb86iRnJzkvyReSrDnlDSFJkjQEhv17HHcBvl5VlyW5PsnCiSomeQiwK7BZVVWSdavqhiQnAidV1QmtHsD9qmpRe/8g4Kltm78B/h74u6XE9MWqOrxt+266pPYjK36qkiRJw22oexzphqePa8vHsfTh6t8DtwH/neTFwK1Lqfu5geWHA99IcgFwAPCESWLaPMkPWv29JqqfZL8kI0lGrr1pkj1KkiTNAkObOCZ5MPBM4JNJrqRL6l4K3MW9454HUFV3AlsDJwA7A19fyu5vGVj+CHBIVW0B7D+6v6U4EvjbVv/giepX1WFVtaiqFq2/9iR7lCRJmgWGNnEEdgM+U1WbVNWCqtoYuIIu5scnuX+SdYFnwR/nQ65TVScDbwGe1PZzE7C01G0d4BdteZ8eca0N/DLJfel6HCVJklYJw5w47gF8aUzZF+hukjkeuLD9e25btzZwUpLz6e7CfmsrPw44oN388qhxjnMQ8Pkki4HresT1/4CzgNOAS3ufjSRJ0iyXqprpGOa8RZumRt4901FIGmp7+lksaTgkWTx6E/FYw9zjKEmSpCFi4ihJkqReTBwlSZLUy7B/Afjc8OCFsOfITEchSZK0QuxxlCRJUi8mjpIkSerFxFGSJEm9mDhKkiSpFxNHSZIk9WLiKEmSpF5MHCVJktSLiaMkSZJ6MXGUJElSLyaOkiRJ6sXEUZIkSb2YOEqSJKkXE0dJkiT1YuIoSZKkXkwcJUmS1IuJoyRJknpZfaYDWDUsBjLTQUgaajXTAUjSpOxxlCRJUi8mjpIkSerFxFGSJEm9mDhKkiSplylNHJP8c5KLkpyfZEmSP1/O/eyYZNuB90cm2a3HdjcPLD8/yWVJNlmeGCRJklZ1U3ZXdZJtgJ2Brarq9iTrAfdbzt3tCNwMnL6csTwL+DDwnKq6qkf9AKmqu5fneJIkSXPRVPY4bghcV1W3A1TVdVV1DXSJXJJzk1yQ5Igk92/lV7YEkySLkpyaZAHwGuAtrdfyaW3/OyQ5PcnlS+t9TLIDcDiwc1X9tJW9NcmF7fXmVrYgyY+THAVcCGyc5IAkZ7ce04MH9vnlJItbb+p+K7PRJEmShtVUJo6n0CVflyX5WJKnAySZBxwJvKyqtqDr9XztRDupqiuBQ4H/rKotq+oHbdWGwPZ0vZrvm2Dz+wNfBl5UVZe24y8E/hr4c+CpwKuTPLnVfwzwsap6AvDY9n5rYEtgYUtCAV5ZVQuBRcAbkzykb6NIkiTNVlOWOFbVzcBCYD/gWuBzSfalS8iuqKrLWtVPAzuMu5Ol+3JV3V1VFwMbTFDnDrrh7VcNlG0PfKmqbmkxfhEY7cW8qqrObMvPbq9zgXOAzegSSeiSxfOAM4GNB8r/KMl+SUaSjFx77XKcnSRJ0pCZ0ifHVNVdwKnAqUkuAPahS8Qmcif3JLPzJtn97QPLEz2W5W7gpcC3k/xTVb13kn3eMmaf/1pVnxiskGRHYCdgm6q6Ncmp48VaVYcBhwEsWhQfCSFJkma9KetxTPLYJIM9cVsCVwE/BhYkeXQrfwXwvbZ8JV0vJcBLBra9CVh7eeKoqluBvwT2SvIq4AfAi5KsmeQBwK6tbKxvAK9MslY7n42SPBRYB/hdSxo3oxvuliRJmvOmco7jWsCnk1yc5Hzg8cBBVXUb3RzDz7deyLvp5jACHAx8KMkIcNfAvr4C7Drm5pjequq3wHOBdwAPp5tj+SPgLOCTVfUnvaBVdQrwWeCMFucJdMnr14HVk1xCN7fyzLHbSpIkzUWpmnwUNcl2VXXaZGUa36JFqZGRmY5C0nBzRouk4ZBkcVUtGm9d3x7Hj/QskyRJ0hy11Jtj2pd4bwusn+StA6seCKw2lYFJkiRpuEx2V/X96OYqrs69b065EZj0kX+SJEmaO5aaOFbV94DvJTmyz6P6NJGFgJMcJUnS7Nb3exzvn+QwYMHgNlX1zKkISpIkScOnb+L4ebqvzPkk9/6aHEmSJK0i+iaOd1bVx6c0EkmSJA21vl/H85Ukr0uyYZIHj76mNDJJkiQNlb49jvu0fw8YKCtg05UbjiRJkoZVr8Sxqh451YFIkiRpuPVKHJPsPV55VR21csORJEnSsOo7VP2UgeV5wLOAcwATR0mSpFVE36HqNwy+T7IucNxUBCRJkqTh1Peu6rFuAZz3KEmStArpO8fxK3R3UQOsBjwOOH6qgpIkSdLw6TvH8YMDy3cCV1XVz6cgHkmSJA2pXkPVVfU94FJgbeBBwP9NZVCSJEkaPr0SxyQvBX4E/BXwUuCsJLtNZWCSJEkaLn2Hqv8ZeEpV/QYgyfrAt4ATpiowSZIkDZe+d1XfZzRpbK5fhm0lSZI0B/Ttcfx6km8Ax7b3LwNOnpqQ5p5rFl/DwTl4psOQNMQOrANnOgRJmtRSE8ckjwY2qKoDkrwY2L6tOgM4ZqqDkyRJ0vCYrMfxv4C3A1TVF4EvAiTZoq17wRTGJkmSpCEy2TzFDarqgrGFrWzBlEQkSZKkoTRZ4rjuUtatsRLjkCRJ0pCbLHEcSfLqsYVJ/gZYvLwHTXJXkiVJLkzy+SRrJlmQ5MIJ6r8ryU5t+dQki9ryyUnWneRYVyZZb5zyFyb5x+U9B0mSpFXNZHMc3wx8Kcle3JMoLgLuB+y6Asf9Q1VtCZDkGOA1tPmT46mqd05Q/vzlDaCqTgROXN7tJUmSVjVL7XGsql9X1bbAwcCV7XVwVW1TVb9aSTH8AHh0W14tyeFJLkpySpI1AJIcOd6TakZ7E1tv5aVJjklySZITkqw5UPUNSc5JckGSzdq2+yY5ZGD/H05yepLLB4+V5IAkZyc5P+m+UyfJA5J8Ncl5rdf0ZSupLSRJkoZW32dVf7eqPtJe31lZB0+yOvA8YPQGnMcAH62qJwA3AC9Zht09FvhYVT0OuBF43cC666pqK+DjwNsm2H5Duq8b2hl4X4vv2S2mrYEtgYVJdgCeC1xTVU+qqs2Bry9DnJIkSbPSTD39ZY0kS4AR4GfAf7fyK6pqSVtezLLduX11VZ3Wlo/mnu+chHuGwZe2zy9X1d1VdTGwQSt7dnudC5wDbEaXSF4A/EWS9yd5WlX9fuzOkuyXZCTJyK3cugynIUmSNJz6PjlmZfvjHMdRSQBuHyi6i2W7c7uW8n50v3cx8TkPHjsD//5rVX1ibOUkWwHPB96d5NtV9a57HbzqMOAwgPmZPzY2SZKkWWcuPW/6EUm2act7Aj9cCfv8BvDKJGsBJNkoyUOTzAduraqjgQ8AW62EY0mSJA21mepxnAo/Bl6f5AjgYrr5jCukqk5J8jjgjNYjejPwcrqbeT6Q5G7gDuC1K3osSZKkYZeq2T+KmmQBcFK7UWXozM/82p/9ZzoMSUPswDpwpkOQJACSLK6qReOtm0tD1ZIkSZpCc2KouqquBIayt1GSJGmusMdRkiRJvcyJHsdhN3/hfA4ccf6SJEma3exxlCRJUi8mjpIkSerFxFGSJEm9mDhKkiSpFxNHSZIk9WLiKEmSpF5MHCVJktSLiaMkSZJ6MXGUJElSLyaOkiRJ6sXEUZIkSb2YOEqSJKkXE0dJkiT1YuIoSZKkXkwcJUmS1IuJoyRJknpZfaYDWCUsXgzJTEchaZhVzXQEkjQpexwlSZLUi4mjJEmSejFxlCRJUi8mjpIkSeplzieOSW6e6RgkSZLmgjmfOEqSJGnlWCUSxyRrJfl2knOSXJBkl1a+IMmlSY5JckmSE5Ks2da9M8nZSS5McljSfZ9OklOTvD/Jj5JcluRpM3lukiRJ02WVSByB24Bdq2or4BnAv48mgsBjgY9V1eOAG4HXtfJDquopVbU5sAaw88D+Vq+qrYE3AwdOxwlIkiTNtFUlcQzw3iTnA98CNgI2aOuurqrT2vLRwPZt+RlJzkpyAfBM4AkD+/ti+3cxsGDcAyb7JRlJMnLtyjsPSZKkGbOqPDlmL2B9YGFV3ZHkSmBeWzf2cQ2VZB7wMWBRVV2d5KCB+gC3t3/vYoI2rKrDgMMAFiU+EkKSJM16q0qP4zrAb1rS+Axgk4F1j0iyTVveE/gh9ySJ1yVZC9ht+kKVJEkaTnM6cUyyOl3v4DHAojbsvDdw6UC1HwOvT3IJ8CDg41V1A3A4cCHwDeDs6YxbkiRpGKVq7o6iJnkScHi7kWW89QuAk9oNMFNmUVIjU3kASbPfHP4sljS7JFlcVYvGWzdnexyTvAY4FnjHTMciSZI0F8zpHsdhYY+jpEn5WSxpSKySPY6SJElauVaVr+OZWQsXwoh9jpIkaXazx1GSJEm9mDhKkiSpFxNHSZIk9WLiKEmSpF5MHCVJktSLiaMkSZJ6MXGUJElSLyaOkiRJ6sXEUZIkSb2YOEqSJKkXE0dJkiT1YuIoSZKkXkwcJUmS1IuJoyRJknoxcZQkSVIvJo6SJEnqJVU10zHMeZmfYv+ZjkLSMKsD/SyWNBySLK6qReOts8dRkiRJvZg4SpIkqRcTR0mSJPVi4ihJkqRehipxTHLzMtbfMclJUxXPmGO9K8lO03EsSZKkYbT6TAcwW1TVO2c6BkmSpJk0VD2Oo1pP4qlJTkhyaZJjkqSte24rOwd48cA2D07y5STnJzkzyRNb+UFJjmj7uzzJGwe2eXmSHyVZkuQTSVZrryOTXJjkgiRvaXWPTLJbW35nkrNbncNGY5MkSZrLhjJxbJ4MvBl4PLApsF2SecDhwAuAhcDDBuofDJxbVU8E/gk4amDdZsBzgK2BA5PcN8njgJcB21XVlsBdwF7AlsBGVbV5VW0BfGqc2A6pqqdU1ebAGsDOK+WMJUmShtgwJ44/qqqfV9XdwBJgAV0CeEVV/W9131x+9ED97YHPAFTVd4CHJHlgW/fVqrq9qq4DfgNsADyLLvk8O8mS9n5T4HJg0yQfSfJc4MZxYntGkrOSXAA8E3jC2ApJ9ksykmSEW1eoHSRJkobCMM9xvH1g+S5WLNbx9hXg01X19rGVkzyJrofyNcBLgVcOrJsHfAxYVFVXJzkImDd2H1V1GHAYtCfHSJIkzXLD3OM4nkuBBUke1d7vMbDuB3RDzSTZEbiuqsbrLRz1bWC3JA9t2zw4ySZJ1gPuU1VfAN4BbDVmu9Ek8bokawG7rcD5SJIkzRrD3OP4J6rqtiT7AV9Ncitdsrh2W30QcESS84FbgX0m2dfFSd4BnJLkPsAdwOuBPwCfamUAbx+z3Q1JDgcuBH4FnL1STk6SJGnIpZsqqKmU+Sn2n+koJA2zOtDPYknDIcniqlo03rrZNlQtSZKkGWLiKEmSpF5MHCVJktTLrLo5ZrZaOH8hIweOzHQYkiRJK8QeR0mSJPVi4ihJkqReTBwlSZLUi4mjJEmSejFxlCRJUi8mjpIkSerFxFGSJEm9mDhKkiSpFxNHSZIk9WLiKEmSpF5MHCVJktSLiaMkSZJ6MXGUJElSLyaOkiRJ6sXEUZIkSb2YOEqSJKmX1Wc6gFXB4sWQzHQUkiRpNqua6QjscZQkSVJPJo6SJEnqxcRRkiRJvZg4SpIkqZdVJnFMcvMy1t8xyUlt+YVJ/nFqIpMkSZodvKu6h6o6EThxpuOQJEmaSatMj+Oo1pN4apITklya5Jik+7KcJM9tZecALx7YZt8kh7TlFyQ5K8m5Sb6VZIMZOhVJkqRptcoljs2TgTcDjwc2BbZLMg84HHgBsBB42ATb/hB4alU9GTgO+Pspj1aSJGkIrKpD1T+qqp8DJFkCLABuBq6oqv9t5UcD+42z7cOBzyXZELgfcMV4B0iy3z3bP2KlBi9JkjQTVtUex9sHlu9i2RLojwCHVNUWwP7AvPEqVdVhVbWoqhbB+ssfqSRJ0pBYVRPH8VwKLEjyqPZ+jwnqrQP8oi3vM+VRSZIkDQkTx6aqbqMbWv5quznmNxNUPQj4fJLFwHXTFJ4kSdKMSw3DE7PnuGRRwchMhyFJkmax6UrZkizuptr9KXscJUmS1IuJoyRJknoxcZQkSVIvq+r3OE6rhQthxCmOkiRplrPHUZIkSb2YOEqSJKkXE0dJkiT1YuIoSZKkXkwcJUmS1IuJoyRJknoxcZQkSVIvJo6SJEnqJTVdT8xehSW5CfjxTMcxJNYDrpvpIIaA7dCxHe5hW3Rsh3vYFh3b4R7T1RabVNX6463wyTHT48dVtWimgxgGSUZsC9thlO1wD9uiYzvcw7bo2A73GIa2cKhakiRJvZg4SpIkqRcTx+lx2EwHMERsi47t0LEd7mFbdGyHe9gWHdvhHjPeFt4cI0mSpF7scZQkSVIvJo4rKMlzk/w4yU+S/OM46++f5HNt/VlJFgyse3sr/3GS50xr4CtZj3Z4a5KLk5yf5NtJNhlYd1eSJe114vRGvnL1aId9k1w7cL5/M7BunyT/2177TG/kK1+PtvjPgXa4LMkNA+vm0jVxRJLfJLlwgvVJ8uHWTucn2Wpg3Zy5Jnq0w17t/C9IcnqSJw2su7KVL0kyMn1RT40ebbFjkt8P/A68c2DdUn+vZpMe7XDAQBtc2D4XHtzWzZlrIsnGSb7b/kZelORN49QZns+JqvK1nC9gNeCnwKbA/YDzgMePqfM64NC2vDvwubb8+Fb//sAj235Wm+lzmsJ2eAawZlt+7Wg7tPc3z/Q5TGM77AscMs62DwYub/8+qC0/aKbPaSrbYkz9NwBHzLVrop3LDsBWwIUTrH8+8DUgwFOBs+boNTFZO2w7en7A80bbob2/Elhvps9hGttiR+CkccqX6fdq2F+TtcOYui8AvjMXrwlgQ2Crtrw2cNk4fzuG5nPCHscVszXwk6q6vKr+DzgO2GVMnV2AT7flE4BnJUkrP66qbq+qK4CftP3NRpO2Q1V9t6pubW/PBB4+zTFOhz7Xw0SeA3yzqn5bVb8Dvgk8d4rinA7L2hZ7AMdOS2TTrKq+D/x2KVV2AY6qzpnAukk2ZI5dE5O1Q1Wd3s4T5u5nBNDrmpjIinzGDJ1lbIe5/Bnxy6o6py3fBFwCbDSm2tB8Tpg4rpiNgKsH3v+cP/1h/7FOVd0J/B54SM9tZ4tlPZdX0f3PadS8JCNJzkzyoimIb7r0bYeXtKGGE5JsvIzbzha9z6dNW3gk8J2B4rlyTfQxUVvNtWtiWYz9jCjglCSLk+w3QzFNt22SnJfka0me0MpWyWsiyZp0ydAXBorn5DWRbjrbk4Gzxqwams8JnxyjaZXk5cAi4OkDxZtU1S+SbAp8J8kFVfXTmYlwyn0FOLaqbk+yP11v9DNnOKaZtjtwQlXdNVC2Kl0TGpDkGXSJ4/YDxdu36+GhwDeTXNp6q+aqc+h+B25O8nzgy8BjZjakGfUC4LSqGuydnHPXRJK16JLjN1fVjTMdz0TscVwxvwA2Hnj/8FY2bp0kqwPrANf33Ha26HUuSXYC/hl4YVXdPlpeVb9o/14OnEr3v63ZaNJ2qKrrB879k8DCvtvOMstyPrszZghqDl0TfUzUVnPtmphUkifS/V7sUlXXj5YPXA+/Ab7E7J3W00tV3VhVN7flk4H7JlmPVfCaaJb2GTEnrokk96VLGo+pqi+OU2VoPidMHFfM2cBjkjwyyf3oLu6xd4CeCIze5bQb3eTeauW7p7vr+pF0/5v80TTFvbJN2g5Jngx8gi5p/M1A+YOS3L8trwdsB1w8bZGvXH3aYcOBty+km8sC8A3g2a09HgQ8u5XNVn1+N0iyGd2E7jMGyubSNdHHicDe7a7JpwK/r6pfMveuiaVK8gjgi8ArquqygfIHJFl7dJmuHca9C3euSPKwNheeJFvT/a2+np6/V3NJknXoRqj+Z6BsTl0T7Wf938AlVfUfE1Qbms8Jh6pXQFXdmeRv6X5Iq9HdFXpRkncBI1V1It3F8JkkP6GbBLx72/aiJMfT/UG8E3j9mKG6WaNnO3wAWAv4fPs8/FlVvRB4HPCJJHfTfTi+r6pmZZLQsx3emOSFdD/z39LdZU1V/TbJv9D9YQB415hhmVmlZ1tA9/twXPvP1Kg5c00AJDmW7i7Z9ZL8HDgQuC9AVR0KnEx3x+RPgFuBv27r5tQ10aMd3kk3//tj7TPizqpaBGwAfKmVrQ58tqq+Pu0nsBL1aIvdgNcmuRP4A7B7+x0Z9/dqBk5hpejRDgC7AqdU1S0Dm861a2I74BXABUmWtLJ/Ah4Bw/c54ZNjJEmS1ItD1ZIkSerFxFGSJEm9mDhKkiSpFxNHSZIk9WLiKEmSpF5MHCVphiSpJEcPvF89ybVJTlrG/ey4LNsk2TfJ/GU5hiSBiaMkzaRbgM2TrNHe/wXL+NSH9kSqZbUvYOIoaZmZOErSzDoZ+Mu2vAcDj1ZLsnWSM5Kcm+T0JI9t5fsmOTHJd4BvD+4syVNa/UclWZjke0kWJ/lGkg2T7Eb3vPhjkiwZSFolaVImjpI0s46je/zoPOCJwFkD6y4FnlZVT6Z7ssp7B9ZtBexWVU8fLUiyLXAosAvwM+Ajrc5C4AjgPVV1AjAC7FVVW1bVH6bu1CTNNT5yUJJmUFWdn2QBXW/jyWNWrwN8OsljgKI9jq355phHiz0OOAx4dlVdk2RzYHPgm+3RbKsBv5yas5C0qjBxlKSZdyLwQbrn9j5koPxfgO9W1a4tuTx1YN3gs3uhSwrnAU8GrgECXFRV20xNyJJWRSaOkjTzjgBuqKoLkuw4UL4O99wss+8k+7gBeBVdD+MtwOnA+km2qaozktwX+LOqugi4CVh75YUvaVXhHEdJmmFV9fOq+vA4q/4N+Nck59LjP/pV9WtgZ+CjdD2PuwHvT3IesATYtlU9EjjUm2MkLatU1UzHIEmSpFnAHkdJkiT1YuIoSZKkXkwcJUmS1IuJoyRJknoxcZQkSVIvJo6SJEnqxcRRkiRJvZg4SpIkqZf/Dya4W7zloq9+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AutoShape 8" descr="data:image/png;base64,iVBORw0KGgoAAAANSUhEUgAAAo4AAAFNCAYAAACOmu5nAAAAOXRFWHRTb2Z0d2FyZQBNYXRwbG90bGliIHZlcnNpb24zLjUuMSwgaHR0cHM6Ly9tYXRwbG90bGliLm9yZy/YYfK9AAAACXBIWXMAAAsTAAALEwEAmpwYAAAq0UlEQVR4nO3deZgdZZ238fsrqEFBUEAkiEQFZdVIIrIoouKGKKIMsjjAyAi4LyMzOvIacF9nRgHFoAjIJuIyEVFwA5VNOhBW0VEWQVxAZY0ghN/7R1XLoe1OKkl3n+7O/bmuc3Wdp56q+p2qDv3lqapTqSokSZKkJXlIvwuQJEnS5GBwlCRJUicGR0mSJHVicJQkSVInBkdJkiR1YnCUJElSJwZHScNKMiNJJVm537VMVUl2TXJDkjuTPGMU1rdDkht73l+ZZIflXe9oGK3fpyTfSbLvaNXVs947kzxptNcrTTUGR2mSS3Jdkr8lWWtI+yXtH+oZ41zPEgNCkkOT3Nv+sb41yXlJthnPOieITwJvrqpVq+qS4TqkcU2Sq4aZV0k2HGnlVbVZVZ29LIW1676rPUaDr39flnWNpqp6aVUdNwbrXbWqrlnW5ZOs2u6j7wwz77okf23n/yHJsUlW7Zm/X7u/XzPMsk9J8tUktyS5LcllSd6ZZKVlrVVaHgZHaWq4Fthz8E2SLYBHLOvKxmmU8StVtSqwNvBT4OtJMkwtU/kP5AbAlUvosz3wWOBJSZ459iU9yNPbQDX4+vg4b38yeTVwD/DCJI8bZv7L29/3LYHZwCE98/YF/gzs07tAkicDFwI3AFtU1erAP7XLrzbqn0DqwOAoTQ1f5sF/dPYFju/tkORl7Sjk7e3p0UN75g2OEu6f5DfAD4duIMmr25GTzZM8JMm7k/w6yZ+SnJrkMW3XH7c/b21HWBY7klhV9wLHAY8D1mxHYz6X5IwkdwHPSzI9ydeS3Jzk2iRv7alrqyQD7ef6Q5L/6pm3dTuaeWuSS3tP2yY5O8kHkpyb5I4kZ/WO2iZ5ds+yNyTZr21/eJJPJvlNu72jkqwy3Gdr99MhSa5P8sckxydZvV3HncBKwKVJfr2YXbQv8L/AGe304LoH9/Ol7X4ebrTquiQ7ttOrtPv2L0muSnJwek5rL4322Hyq5/0pSY7p2c6n2s98W5KfDrd/emtr3x+a5IR2elqSE9rfrVuTXJRknXbe2Un+td2HtybZvGcda6cZ2Xts+37nJAvywKj20xbzmf4+etvupyOTfLv93biwDXGLsy9wFHAZ8NqROlXVb4HvAJu329oAeC5wAPDiIaHzMOC8qnpnVf2uXf4XVbVXVd26hHqkMWFwlKaGC4BHJdkkzQjdHsAJQ/rcRRMu1wBeBrwhySuH9HkusAnw4t7GJP8CfAzYsaquAN4CvLLtPx34C3Bk23379uca7SjV+YsrPMnDgf2AG6rqlrZ5L+BDNKMq5wHfAi4F1gNeALw9yWCNnwY+XVWPAp4MnNqudz3g28AHgccA7wK+lmTtns3vBfwLzYjew9o+g3/MvwMcTjMiOhNY0C7zUeApbduGbU3vG+Hj7de+ngc8CVgVOKKq7mlHn6AZ1Rs2lCR5BLAbcGL72iPJwwCqavue5Vetqq+MUMOgOTT758k0x3d5rhN8HfDPSZ6fZG9gK+Bt7bxPArOAbWn2+78D9y/l+vcFVgfWB9YEDgL+2tuhqu4Bvk7PSDuwO3BOVf0xzTWjxwAHtuv4PDCv/X3rYg+a4PZo4Fc0v4/Dan9fduCB47TPYvquD+wEDF6asA8wUFVfA34O7N3TfUfgtI71SuPC4ChNHYOjji+k+QP0296ZVXV2VV1eVfdX1WXAyTTBr9ehVXVXVfX+kX47cDCwQ1X9qm07CHhvVd3Y/gE/FNgtS3eKe/ckt9KchpsF7Noz73+r6tyquh/YAli7qt5fVX9rr0M7muYPO8C9wIZJ1qqqO6vqgrb9tcAZVXVG+5m/BwzQ/NEe9KWq+mX7eU+lCYPQBMrvV9XJVXVvVf2pqhYkCc3I0Duq6s9VdQfw4Z5ahtob+K+quqaq7gTeQxP+uu6nV9Gc/jyLJgQ/lCb0L4vdgQ+1dd8AfKbDMhe3o3WDrxcDVNXvgTfQjBR/Gtinqu5I8hCaUPm2qvptVS2qqvPa35GlcS9N2NuwXcf8qrp9mH4n8eB9v1fbBs1x+nxVXdiu4ziafbl1xxq+UVU/q6r7aMLgzMX0/Wfgsqq6CjgF2Cz/eLPTN9vf958C59D83kDzb3aw5pN4cOhcE/hdx3qlcWFwlKaOL9P84dyPIaepAZI8K8mP0pzuvY0m/K01pNsNw6z3YODIquo9rbkB8I3BQEETVBcB6yxFvadW1RpV9diqen5VzR+hjg2A6b0BBvjPnm3tTzMCeHV7SnPnnuX+achyzwbW7Vn373umF9KMCEIz0jXc6eO1aa4dnd+zzu+27cOZDlzf8/56YGW676d9afbTfVV1N/A1ln2kcDoP3q/Xj9Sxx5btMRp8ndkz71s0p9p/UVU/bdvWAqYx/L5bGl8GzgROSXJTko8neegw/X4EPKL93Z5BE+6+0c7bAPi3Icd/fZr90MVIvxvD2YcmXA6eij6HfzxOr2z34QZV9caq+muS7YAn0oRNaILjFklmtu//xIN/X6W+MzhKU0RVXU9zk8xONKfwhjoJmAes315kfxQw9GaUGma5FwGHJHl1T9sNwEuHhIpp7R/N4daxtHrXcQNw7ZBtrVZVOwFU1f9V1Z40p5s/BpyW5JHtcl8estwjq+qjHbZ/A80p3aFuoTllulnPOlfvOe081E00AWbQE4D7gD8sqYAkjweeD7w2ye+T/J7mtPVOGXIHfUe/owlOvbUsjw/R/A/DukkGTxffAtzN8PtuqLt48A1cf7+2rx3lPayqNqU55b0zw5z+rapFNCPFe7av09tRYGiO4YeGHP9HVNXJS/UplyDJtsBGwHt6jtOzgL06jCzvS/NvcEG73IU97QDfp7npRpowDI7S1LI/8PyqumuYeasBf66qu5NsRTM62cWVwEuAI5O8om07CvhQe23X4E0Ju7Tzbqa5pm20vhPvZ8AdSf6jvfFipTQ36Dyz3fZrk6zdnta+tV3mfpprPF+e5MXtMtPSfM/h4zts80RgxyS7J1k5yZpJZrbbOBr4754bMNbrud5yqJOBdyR5YpqvX/kwzd3k93Wo4Z+BXwJPpRlJm0kzsnojD1zX9we67+dTacLNo9t98JaOy/2DJNvTXBu6D03IOTzJeu3+OQb4rzQ3NK2UZJsRritcQHPa/qFJZtOE4sH1Py/JFu31urfTnLoe6TrJk4DX0FwWcFJP+9HAQe1oZJI8Ms0NYqN9N/K+wPeATXngOG0OrAK8dKSFkkyjuXzggJ7lZtIcl8HQOQfYNsknBm+aSbJhmhuH1hjlzyF1YnCUppCq+nVVDYww+43A+5PcQXMzx6lLsd5LaUZ9jk7yUprr2uYBZ7Xru4BmlIWqWkgzGnVue4qw6zVlI217UbvtmTQjqrcAX6C5eQKaUHtlmruUPw3sUVV/ba/j24XmtPbNNCNQB9Phv3tV9Ruakdt/o/malAXA09vZ/0Fzs8QFSW6nGRV66girOobmtOuP29rvpntg2xf4bFX9vvdFE9oHR6QOBY5r9/PuS1jfYTSnp6+luWbyyx1quDQP/h7H/0nyKJpLId7cXsf4E+CLwJfaa0DfBVwOXESz7z7G8Pv8/9GMTP6lra039D2O5qaQ22lGNc8Zqd6qupBm9HI6zQ1Ng+0DwOuBI9pt/IrmMo5R0xP+Dh9ynK5t613cZQWvpBm9Pn7I8T2G5nKGl1TVr4FtgBk0v+O30VyuMADcMexapTGWqtE4qyRJmkzSfDXRCVXVZQRWkgBHHCVJktSRwVGSJEmdeKpakiRJnTjiKEmSpE4MjpIkSepkaR4PpmW01lpr1YwZM/pdhiRJ0hLNnz//lqoa9olYBsdxMGPGDAYGRvpqPUmSpIkjyYiPJPVUtSRJkjoxOEqSJKkTg6MkSZI6MThKkiSpE4OjJEmSOjE4SpIkqRO/jmcczJ8PSb+rkCRJk9lEeEq0I46SJEnqxOAoSZKkTgyOkiRJ6sTgKEmSpE7GPDgmWZRkQZJLk1ycZNsx2MYOSU5fymXOTjJ7GbZ1bJLdlnY5SZKkyW487qr+a1XNBEjyYuAjwHPHYbuSJEkaReN9qvpRwF8Akqya5AftKOTlSXZp22ck+XmSo5NcmeSsJKu0856Z5LJ2BPMTSa4YuoEkWyU5P8klSc5L8tS2fZUkp7Tr/gawSs8yL2qXuTjJV5Os2rZ/NMlV7TY/2bOZ7dt1X+PooyRJWlGMx4jjKkkWANOAdYHnt+13A7tW1e1J1gIuSDKvnbcRsGdVvT7JqcCrgROALwGvr6rzk3x0hO1dDTynqu5LsiPw4Xb5NwALq2qTJE8DLgZot30IsGNV3ZXkP4B3JjkS2BXYuKoqyRo921gXeDawMTAPOG259pAkSdIkMN6nqrcBjk+yORDgw0m2B+4H1gPWaZe5tqoWtNPzgRltcFutqs5v208Cdh5me6sDxyXZCCjgoW379sBnAKrqsiSXte1bA5sC56b5lu6HAecDt9GE2y+210/2XkP5zaq6H7gqyToMI8kBwAHNuyeMvHckSZImiXF9ckw7UrgWsDawU/tzVlXdm+Q6mlFJgHt6FltEz2nlDj4A/Kiqdk0yAzh7Cf0DfK+q9vyHGclWwAuA3YA388BoaW99wz4TpqrmAnOb9cyeAN/1LkmStHzG9RrHJBsDKwF/ohkZ/GMbGp8HbLC4ZavqVuCOJM9qm/YYoevqwG/b6f162n8M7NXWsTnwtLb9AmC7JBu28x6Z5CntdY6rV9UZwDuAp3f9nJIkSVPReF7jCM3o3L5VtSjJicC3klwODNBcm7gk+wNHJ7kfOIfmdPJQH6c5VX0I8O2e9s8BX0ryc+DnNKfAqaqbk+wHnJzk4W3fQ4A7gP9NMq2t+51dP7AkSdJUlJoIT8zuKMmqVXVnO/1uYN2qelufy1qi5lT1QL/LkCRJk9h4RbYk86tq2O+6HtdrHEfBy5K8h6bu63nwqWhJkiSNoUkVHKvqK8BX+l2HJEnSishnVUuSJKmTSTXiOFnNmgUDXuIoSZImOUccJUmS1InBUZIkSZ0YHCVJktSJwVGSJEmdGBwlSZLUicFRkiRJnRgcJUmS1InBUZIkSZ0YHCVJktSJwVGSJEmdGBwlSZLUicFRkiRJnRgcJUmS1InBUZIkSZ0YHCVJktSJwVGSJEmdrNzvAlYEN910E4cddli/y5AkSZPYnDlz+l2CI46SJEnqxuAoSZKkTgyOkiRJ6sTgKEmSpE7GLDgmqSSf6nn/riSHjtX2lkaS65KsNUrrunM01iNJkjTRjeWI4z3Aq0YroEmSJKm/xjI43gfMBd4xdEaStZN8LclF7Wu7tv3yJGuk8ack+7Ttxyd5YZIvJFnQvm5OMqedf3C7nsuSHNaznW8mmZ/kyiQHDFfkSH2S3JnkQ0kuTXJBknXa9icmOb+t9YOjucMkSZImsrG+xvFIYO8kqw9p/zTw31X1TODVwBfa9nOB7YDNgGuA57Tt2wDnVdW/VtVMYBfgFuDYJC8CNgK2AmYCs5Js3y73uqqaBcwG3ppkzWFqHKnPI4ELqurpwI+B1/fU/rmq2gL43dLuEEmSpMlqTINjVd0OHA+8dcisHYEjkiwA5gGPSrIq8BNg+/b1OWCLJOsBf6mquwCSTAO+Crylqq4HXtS+LgEuBjamCZLQBMFLgQuA9Xvae43U52/A6e30fGBGO70dcHI7/eWRPnuSA5IMJBlYuHDhSN0kSZImjfF4csz/0AS6L/W0PQTYuqru7u2Y5MfAm4AnAO8FdgV2owmUg44Cvl5V3x9cDPhIVX1+yLp2oAmo21TVwiRnA9OWos+9VVXt9CIevK+KJaiquTSn6pk+ffoS+0uSJE10Y/51PFX1Z+BUYP+e5rOAtwy+STKz7XsDsBawUVVdA/wUeBfNqWKSvAlYrao+2rOuM4HXtSOWJFkvyWOB1WlGKhcm2RjYepjyuvQZ6lxgj3Z67w79JUmSpoTx+h7HT9EEwkFvBWa3N7NcBRzUM+9C4Jft9E+A9WgCJDQhcoueG2QOqqqzgJOA85NcDpwGrAZ8F1g5yc+Bj9Kcih6qS5+h3ga8qd3Weh36S5IkTQl54Gysxsr06dPrwAMP7HcZkiRpEpszZ864bCfJ/KqaPdw8nxwjSZKkTgyOkiRJ6sTgKEmSpE68xnEczJ49uwYGBvpdhiRJ0hJ5jaMkSZKWm8FRkiRJnRgcJUmS1InBUZIkSZ0YHCVJktSJwVGSJEmdGBwlSZLUicFRkiRJnRgcJUmS1InBUZIkSZ0YHCVJktSJwVGSJEmdGBwlSZLUicFRkiRJnRgcJUmS1InBUZIkSZ2s3O8CVgh/ng8npd9VSJKkyWyv6ncFjjhKkiSpG4OjJEmSOjE4SpIkqRODoyRJkjqZ8MExySuTVJKNl2P5TZdhuf2SHNFOH5Rkn2XZviRJ0lQx4YMjsCfw0/bnsnglMGxwTNLprvKqOqqqjl/G7UuSJE0JEzo4JlkVeDawP7BH27ZDktN7+hyRZL92+qNJrkpyWZJPJtkWeAXwiSQLkjw5ydlJ/ifJAPC2JC9PcmGSS5J8P8k6w9RxaJJ3tdOvT3JRkkuTfC3JI8Z8R0iSJE0AE/17HHcBvltVv0zypySzRuqYZE1gV2Djqqoka1TVrUnmAadX1WltP4CHVdXs9v2jga3bZf4V+Hfg3xZT09er6uh22Q/ShNrDl/+jSpIkTWwTesSR5vT0Ke30KSz+dPVtwN3AF5O8Cli4mL5f6Zl+PHBmksuBg4HNllDT5kl+0vbfe6T+SQ5IMpBk4OY7lrBGSZKkSWDCBsckjwGeD3whyXU0oW53YBEPrnsaQFXdB2wFnAbsDHx3Mau/q2f6cOCIqtoCOHBwfYtxLPDmtv9hI/WvqrlVNbuqZq+92hLWKEmSNAlM2OAI7AZ8uao2qKoZVbU+cC1NzZsmeXiSNYAXwN+vh1y9qs4A3gE8vV3PHcDiotvqwG/b6X071LUa8LskD6UZcZQkSVohTOTguCfwjSFtX6O5SeZU4Ir25yXtvNWA05NcRnMX9jvb9lOAg9ubX548zHYOBb6aZD5wS4e6/h9wIXAucHXnTyNJkjTJpar/D8ye6mY/KTXwwX5XIUmSJrW9xiezJZk/eBPxUBN5xFGSJEkTiMFRkiRJnRgcJUmS1MlE/wLwqeExs2CvgX5XIUmStFwccZQkSVInBkdJkiR1YnCUJElSJwZHSZIkdWJwlCRJUicGR0mSJHVicJQkSVInBkdJkiR1YnCUJElSJwZHSZIkdWJwlCRJUicGR0mSJHVicJQkSVInBkdJkiR1YnCUJElSJwZHSZIkdbJyvwtYMcwH0u8iJEnSpFb9LsARR0mSJHVjcJQkSVInBkdJkiR1YnCUJElSJ2MaHJO8N8mVSS5LsiDJs5ZxPTsk2bbn/bFJduuw3J090zsl+WWSDZalBkmSpBXdmN1VnWQbYGdgy6q6J8lawMOWcXU7AHcC5y1jLS8APgO8uKqu79A/QKrq/mXZniRJ0lQ0liOO6wK3VNU9AFV1S1XdBE2QS3JJksuTHJPk4W37dW3AJMnsJGcnmQEcBLyjHbV8Trv+7ZOcl+SaxY0+JtkeOBrYuap+3ba9M8kV7evtbduMJL9IcjxwBbB+koOTXNSOmB7Ws85vJpnfjqYeMJo7TZIkaaIay+B4Fk34+mWSzyZ5LkCSacCxwGuqaguaUc83jLSSqroOOAr476qaWVU/aWetCzybZlTzoyMs/nDgm8Arq+rqdvuzgH8BngVsDbw+yTPa/hsBn62qzYCntu+3AmYCs9oQCvC6qpoFzAbemmTNrjtFkiRpshqz4FhVdwKzgAOAm4GvJNmPJpBdW1W/bLseB2w/7EoW75tVdX9VXQWsM0Kfe2lOb+/f0/Zs4BtVdVdb49eBwVHM66vqgnb6Re3rEuBiYGOaIAlNWLwUuABYv6f975IckGQgycDNNy/Dp5MkSZpgxvTJMVW1CDgbODvJ5cC+NEFsJPfxQJidtoTV39MzPdJjWe4Hdgd+kOQ/q+rDS1jnXUPW+ZGq+nxvhyQ7ADsC21TVwiRnD1drVc0F5gLMnp3+f9W7JEnSchqzEcckT03SOxI3E7ge+AUwI8mGbfs/A+e009fRjFICvLpn2TuA1ZaljqpaCLwM2DvJ/sBPgFcmeUSSRwK7tm1DnQm8Lsmq7edZL8ljgdWBv7ShcWOa092SJElT3lhe47gqcFySq5JcBmwKHFpVd9NcY/jVdhTyfpprGAEOAz6dZABY1LOubwG7Drk5prOq+jPwEuAQ4PE011j+DLgQ+EJV/cMoaFWdBZwEnN/WeRpNeP0usHKSn9NcW3nB0GUlSZKmolQt+Sxqku2q6twltWl4s2enBgb6XYUkSZrcxufKtyTzq2r2cPO6jjge3rFNkiRJU9Rib45pv8R7W2DtJO/smfUoYKWxLEySJEkTy5Luqn4YzbWKK/Pgm1NuB5b4yD9JkiRNHYsNjlV1DnBOkmO7PKpPI5kFeJGjJEma3Lp+j+PDk8wFZvQuU1XPH4uiJEmSNPF0DY5fpfnKnC/w4K/JkSRJ0gqia3C8r6o+N6aVSJIkaULr+nU830ryxiTrJnnM4GtMK5MkSdKE0nXEcd/258E9bQU8aXTLkSRJ0kTVKThW1RPHuhBJkiRNbJ2CY5J9hmuvquNHtxxJkiRNVF1PVT+zZ3oa8ALgYsDgKEmStILoeqr6Lb3vk6wBnDIWBUmSJGli6npX9VB3AV73KEmStALpeo3jt2juogZYCdgEOHWsipIkSdLE0/Uax0/2TN8HXF9VN45BPZIkSZqgOp2qrqpzgKuB1YBHA38by6IkSZI08XQKjkl2B34G/BOwO3Bhkt3GsjBJkiRNLF1PVb8XeGZV/REgydrA94HTxqowSZIkTSxd76p+yGBobP1pKZaVJEnSFNB1xPG7Sc4ETm7fvwY4Y2xKmnpumn8Th+WwfpchSZImsTk1p98lLD44JtkQWKeqDk7yKuDZ7azzgRPHujhJkiRNHEsacfwf4D0AVfV14OsASbZo5718DGuTJEnSBLKk6xTXqarLhza2bTPGpCJJkiRNSEsKjmssZt4qo1iHJEmSJrglBceBJK8f2pjkX4H5y7rRJIuSLEhyRZKvJnlEkhlJrhih//uT7NhOn51kdjt9RpI1lrCt65KsNUz7K5K8e1k/gyRJ0opmSdc4vh34RpK9eSAozgYeBuy6HNv9a1XNBEhyInAQ7fWTw6mq943QvtOyFlBV84B5y7q8JEnSimaxI45V9Yeq2hY4DLiufR1WVdtU1e9HqYafABu20yslOTrJlUnOSrIKQJJjh3tSzeBoYjtaeXWSE5P8PMlpSR7R0/UtSS5OcnmSjdtl90tyRM/6P5PkvCTX9G4rycFJLkpyWdJ8p06SRyb5dpJL21HT14zSvpAkSZqwuj6r+kdVdXj7+uFobTzJysBLgcEbcDYCjqyqzYBbgVcvxeqeCny2qjYBbgfe2DPvlqraEvgc8K4Rll+X5uuGdgY+2tb3oramrYCZwKwk2wMvAW6qqqdX1ebAd5eiTkmSpEmpX09/WSXJAmAA+A3wxbb92qpa0E7PZ+nu3L6hqs5tp0/gge+chAdOgy9und+sqvur6ipgnbbtRe3rEuBiYGOaIHk58MIkH0vynKq6bejKkhyQZCDJwEIWLsXHkCRJmpi6PjlmtP39GsdBSQDu6WlaxNLduV2LeT+43kWM/Jl7t52enx+pqs8P7ZxkS2An4INJflBV73/QxqvmAnMBpmf60NokSZImnan0vOknJNmmnd4L+OkorPNM4HVJVgVIsl6SxyaZDiysqhOATwBbjsK2JEmSJrR+jTiOhV8Ab0pyDHAVzfWMy6WqzkqyCXB+OyJ6J/Bampt5PpHkfuBe4A3Luy1JkqSJLlWT/yxqkhnA6e2NKhPO9EyvAzmw32VIkqRJbE7NGZftJJlfVbOHmzeVTlVLkiRpDE2JU9VVdR0wIUcbJUmSpgpHHCVJktTJlBhxnOimz5rOnIHxuS5BkiRprDjiKEmSpE4MjpIkSerE4ChJkqRODI6SJEnqxOAoSZKkTgyOkiRJ6sTgKEmSpE4MjpIkSerE4ChJkqRODI6SJEnqxOAoSZKkTgyOkiRJ6sTgKEmSpE4MjpIkSerE4ChJkqRODI6SJEnqZOV+F7BCmD8fkn5XIUmSJrOqflfgiKMkSZK6MThKkiSpE4OjJEmSOjE4SpIkqZMpHxyT3NnvGiRJkqaCKR8cJUmSNDpWiOCYZNUkP0hycZLLk+zSts9IcnWSE5P8PMlpSR7RzntfkouSXJFkbtJ8n06Ss5N8LMnPkvwyyXP6+dkkSZLGywoRHIG7gV2rakvgecCnBoMg8FTgs1W1CXA78Ma2/YiqemZVbQ6sAuzcs76Vq2or4O3AnPH4AJIkSf22ogTHAB9OchnwfWA9YJ123g1VdW47fQLw7Hb6eUkuTHI58Hxgs571fb39OR+YMewGkwOSDCQZuHn0PockSVLfrChPjtkbWBuYVVX3JrkOmNbOG/o17JVkGvBZYHZV3ZDk0J7+APe0Pxcxwj6sqrnAXIDZSf+/6l2SJGk5rSgjjqsDf2xD4/OADXrmPSHJNu30XsBPeSAk3pJkVWC38StVkiRpYprSwTHJyjSjgycCs9vTzvsAV/d0+wXwpiQ/Bx4NfK6qbgWOBq4AzgQuGs+6JUmSJqLUBHhg9lhJ8nTg6PZGluHmzwBOb2+AGTOzkxoYyw1IkqSpb5wyW5L5VTV7uHlTdsQxyUHAycAh/a5FkiRpKpjSI44ThSOOkiRpuTniKEmSpMliRfk6nv6aNQsGHHOUJEmTmyOOkiRJ6sTgKEmSpE4MjpIkSerE4ChJkqRODI6SJEnqxOAoSZKkTgyOkiRJ6sTgKEmSpE4MjpIkSerE4ChJkqRODI6SJEnqxOAoSZKkTgyOkiRJ6sTgKEmSpE4MjpIkSerE4ChJkqROUlX9rmHKy/QUB/a7CkmSNJnVnPHJbEnmV9Xs4eY54ihJkqRODI6SJEnqxOAoSZKkTgyOkiRJ6mRCBcckdy5l/x2SnD5W9QzZ1vuT7Dge25IkSZqIVu53AZNFVb2v3zVIkiT104QacRzUjiSeneS0JFcnOTFJ2nkvadsuBl7Vs8xjknwzyWVJLkjytLb90CTHtOu7Jslbe5Z5bZKfJVmQ5PNJVmpfxya5IsnlSd7R9j02yW7t9PuSXNT2mTtYmyRJ0lQ2IYNj6xnA24FNgScB2yWZBhwNvByYBTyup/9hwCVV9TTgP4Hje+ZtDLwY2AqYk+ShSTYBXgNsV1UzgUXA3sBMYL2q2ryqtgC+NExtR1TVM6tqc2AVYOdR+cSSJEkT2EQOjj+rqhur6n5gATCDJgBeW1X/V803l5/Q0//ZwJcBquqHwJpJHtXO+3ZV3VNVtwB/BNYBXkATPi9KsqB9/yTgGuBJSQ5P8hLg9mFqe16SC5NcDjwf2GxohyQHJBlIMsDC5doPkiRJE8JEvsbxnp7pRSxfrcOtK8BxVfWeoZ2TPJ1mhPIgYHfgdT3zpgGfBWZX1Q1JDgWmDV1HVc0F5kL75BhJkqRJbiKPOA7namBGkie37/fsmfcTmlPNJNkBuKWqhhstHPQDYLckj22XeUySDZKsBTykqr4GHAJsOWS5wZB4S5JVgd2W4/NIkiRNGhN5xPEfVNXdSQ4Avp1kIU1YXK2dfShwTJLLgIXAvktY11VJDgHOSvIQ4F7gTcBfgS+1bQDvGbLcrUmOBq4Afg9cNCofTpIkaYJLc6mgxlKmpziw31VIkqTJrOaMT2ZLMr+qZg83b7KdqpYkSVKfGBwlSZLUicFRkiRJnUyqm2Mmq1nTZzEwZ6DfZUiSJC0XRxwlSZLUicFRkiRJnRgcJUmS1InBUZIkSZ0YHCVJktSJwVGSJEmdGBwlSZLUicFRkiRJnRgcJUmS1InBUZIkSZ0YHCVJktSJwVGSJEmdGBwlSZLUicFRkiRJnRgcJUmS1InBUZIkSZ2s3O8CVgTz50PS7yokSdJkVtXvChxxlCRJUkcGR0mSJHVicJQkSVInBkdJkiR1ssIExyR3LmX/HZKc3k6/Ism7x6YySZKkycG7qjuoqnnAvH7XIUmS1E8rzIjjoHYk8ewkpyW5OsmJSfNlOUle0rZdDLyqZ5n9khzRTr88yYVJLkny/STr9OmjSJIkjasVLji2ngG8HdgUeBKwXZJpwNHAy4FZwONGWPanwNZV9QzgFODfx7xaSZKkCWBFPVX9s6q6ESDJAmAGcCdwbVX9X9t+AnDAMMs+HvhKknWBhwHXDreBJAc8sPwTRrV4SZKkflhRRxzv6ZlexNIF6MOBI6pqC+BAYNpwnapqblXNrqrZsPayVypJkjRBrKjBcThXAzOSPLl9v+cI/VYHfttO7zvmVUmSJE0QBsdWVd1Nc2r52+3NMX8coeuhwFeTzAduGafyJEmS+i41EZ6YPcUlswsG+l2GJEmaxMYrsiWZ31xq948ccZQkSVInBkdJkiR1YnCUJElSJyvq9ziOq1mzYMBLHCVJ0iTniKMkSZI6MThKkiSpE4OjJEmSOjE4SpIkqRODoyRJkjoxOEqSJKkTg6MkSZI6MThKkiSpk9R4PTF7BZbkDuAX/a5DS7QWcEu/i1AnHqvJweM0OXicJo/xOlYbVNXaw83wyTHj4xdVNbvfRWjxkgx4nCYHj9Xk4HGaHDxOk8dEOFaeqpYkSVInBkdJkiR1YnAcH3P7XYA68ThNHh6rycHjNDl4nCaPvh8rb46RJElSJ444SpIkqROD4yhK8pIkv0jyqyTvHmb+w5N8pZ1/YZIZfShzhdfhOL0zyVVJLkvygyQb9KPOFd2SjlNPv1cnqSTeFdonXY5Vkt3bf1dXJjlpvGtUp//2PSHJj5Jc0v73b6d+1LmiS3JMkj8muWKE+UnymfY4XpZky/Gsz+A4SpKsBBwJvBTYFNgzyaZDuu0P/KWqNgT+G/jY+FapjsfpEmB2VT0NOA34+PhWqY7HiSSrAW8DLhzfCjWoy7FKshHwHmC7qtoMePt417mi6/hv6hDg1Kp6BrAH8NnxrVKtY4GXLGb+S4GN2tcBwOfGoaa/MziOnq2AX1XVNVX1N+AUYJchfXYBjmunTwNekCTjWKM6HKeq+lFVLWzfXgA8fpxrVLd/TwAfoPkfsLvHszg9SJdj9XrgyKr6C0BV/XGca1S341TAo9rp1YGbxrE+tarqx8CfF9NlF+D4alwArJFk3fGpzuA4mtYDbuh5f2PbNmyfqroPuA1Yc1yq06Aux6nX/sB3xrQiDWeJx6k9PbN+VX17PAvTP+jyb+opwFOSnJvkgiSLG03R2OhynA4FXpvkRuAM4C3jU5qW0tL+HRtVPjlGGkGS1wKzgef2uxY9WJKHAP8F7NfnUtTNyjSn1XagGcH/cZItqurWfhalf7AncGxVfSrJNsCXk2xeVff3uzBNHI44jp7fAuv3vH982zZsnyQr05wK+NO4VKdBXY4TSXYE3gu8oqruGafa9IAlHafVgM2Bs5NcB2wNzPMGmb7o8m/qRmBeVd1bVdcCv6QJkho/XY7T/sCpAFV1PjCN5tnImlg6/R0bKwbH0XMRsFGSJyZ5GM2FxfOG9JkH7NtO7wb8sPwizfG2xOOU5BnA52lCo9di9cdij1NV3VZVa1XVjKqaQXMt6iuqaqA/5a7Quvy375s0o40kWYvm1PU141ijuh2n3wAvAEiyCU1wvHlcq1QX84B92rurtwZuq6rfjdfGPVU9SqrqviRvBs4EVgKOqaork7wfGKiqecAXaYb+f0Vz4ese/at4xdTxOH0CWBX4anvv0m+q6hV9K3oF1PE4aQLoeKzOBF6U5CpgEXBwVXm2ZRx1PE7/Bhyd5B00N8rs5+DG+EtyMs3/aK3VXm86B3goQFUdRXP96U7Ar4CFwL+Ma33+TkiSJKkLT1VLkiSpE4OjJEmSOjE4SpIkqRODoyRJkjoxOEqSJKkTg6Mk9UmSSnJCz/uVk9yc5PSlXM8OS7NMkv2STF+abUgSGBwlqZ/uAjZPskr7/oUs5RMg2qdQLa39AIOjpKVmcJSk/joDeFk7vSdw8uCMJFslOT/JJUnOS/LUtn2/JPOS/BD4Qe/Kkjyz7f/kJLOSnJNkfpIzk6ybZDeaZ7CfmGRBT2iVpCUyOEpSf50C7JFkGvA04MKeeVcDz6mqZwDvAz7cM29LYLeqeu5gQ5JtgaOAXWgeH3d422cWcAzwoao6DRgA9q6qmVX117H7aJKmGh85KEl9VFWXJZlBM9p4xpDZqwPHJdmI5hFwD+2Z972q+nPP+02AucCLquqmJJsDmwPfax+duRIwbs+zlTQ1GRwlqf/mAZ+keT7tmj3tHwB+VFW7tuHy7J55dw1Zx++AacAzgJuAAFdW1TZjU7KkFZHBUZL67xjg1qq6PMkOPe2r88DNMvstYR23AvvTjDDeBZwHrJ1km6o6P8lDgadU1ZXAHcBqo1e+pBWF1zhKUp9V1Y1V9ZlhZn0c+EiSS+jwP/pV9QdgZ+BImpHH3YCPJbkUWABs23Y9FjjKm2MkLa1UVb9rkCRJ0iTgiKMkSZI6MThKkiSpE4OjJEmSOjE4SpIkqRODoyRJkjoxOEqSJKkTg6MkSZI6MThKkiSpk/8PDS59yYhIk80AAAAASUVORK5CYII="/>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 name="AutoShape 10" descr="data:image/png;base64,iVBORw0KGgoAAAANSUhEUgAAAo4AAAFNCAYAAACOmu5nAAAAOXRFWHRTb2Z0d2FyZQBNYXRwbG90bGliIHZlcnNpb24zLjUuMSwgaHR0cHM6Ly9tYXRwbG90bGliLm9yZy/YYfK9AAAACXBIWXMAAAsTAAALEwEAmpwYAAAq0UlEQVR4nO3deZgdZZ238fsrqEFBUEAkiEQFZdVIIrIoouKGKKIMsjjAyAi4LyMzOvIacF9nRgHFoAjIJuIyEVFwA5VNOhBW0VEWQVxAZY0ghN/7R1XLoe1OKkl3n+7O/bmuc3Wdp56q+p2qDv3lqapTqSokSZKkJXlIvwuQJEnS5GBwlCRJUicGR0mSJHVicJQkSVInBkdJkiR1YnCUJElSJwZHScNKMiNJJVm537VMVUl2TXJDkjuTPGMU1rdDkht73l+ZZIflXe9oGK3fpyTfSbLvaNXVs947kzxptNcrTTUGR2mSS3Jdkr8lWWtI+yXtH+oZ41zPEgNCkkOT3Nv+sb41yXlJthnPOieITwJvrqpVq+qS4TqkcU2Sq4aZV0k2HGnlVbVZVZ29LIW1676rPUaDr39flnWNpqp6aVUdNwbrXbWqrlnW5ZOs2u6j7wwz77okf23n/yHJsUlW7Zm/X7u/XzPMsk9J8tUktyS5LcllSd6ZZKVlrVVaHgZHaWq4Fthz8E2SLYBHLOvKxmmU8StVtSqwNvBT4OtJMkwtU/kP5AbAlUvosz3wWOBJSZ459iU9yNPbQDX4+vg4b38yeTVwD/DCJI8bZv7L29/3LYHZwCE98/YF/gzs07tAkicDFwI3AFtU1erAP7XLrzbqn0DqwOAoTQ1f5sF/dPYFju/tkORl7Sjk7e3p0UN75g2OEu6f5DfAD4duIMmr25GTzZM8JMm7k/w6yZ+SnJrkMW3XH7c/b21HWBY7klhV9wLHAY8D1mxHYz6X5IwkdwHPSzI9ydeS3Jzk2iRv7alrqyQD7ef6Q5L/6pm3dTuaeWuSS3tP2yY5O8kHkpyb5I4kZ/WO2iZ5ds+yNyTZr21/eJJPJvlNu72jkqwy3Gdr99MhSa5P8sckxydZvV3HncBKwKVJfr2YXbQv8L/AGe304LoH9/Ol7X4ebrTquiQ7ttOrtPv2L0muSnJwek5rL4322Hyq5/0pSY7p2c6n2s98W5KfDrd/emtr3x+a5IR2elqSE9rfrVuTXJRknXbe2Un+td2HtybZvGcda6cZ2Xts+37nJAvywKj20xbzmf4+etvupyOTfLv93biwDXGLsy9wFHAZ8NqROlXVb4HvAJu329oAeC5wAPDiIaHzMOC8qnpnVf2uXf4XVbVXVd26hHqkMWFwlKaGC4BHJdkkzQjdHsAJQ/rcRRMu1wBeBrwhySuH9HkusAnw4t7GJP8CfAzYsaquAN4CvLLtPx34C3Bk23379uca7SjV+YsrPMnDgf2AG6rqlrZ5L+BDNKMq5wHfAi4F1gNeALw9yWCNnwY+XVWPAp4MnNqudz3g28AHgccA7wK+lmTtns3vBfwLzYjew9o+g3/MvwMcTjMiOhNY0C7zUeApbduGbU3vG+Hj7de+ngc8CVgVOKKq7mlHn6AZ1Rs2lCR5BLAbcGL72iPJwwCqavue5Vetqq+MUMOgOTT758k0x3d5rhN8HfDPSZ6fZG9gK+Bt7bxPArOAbWn2+78D9y/l+vcFVgfWB9YEDgL+2tuhqu4Bvk7PSDuwO3BOVf0xzTWjxwAHtuv4PDCv/X3rYg+a4PZo4Fc0v4/Dan9fduCB47TPYvquD+wEDF6asA8wUFVfA34O7N3TfUfgtI71SuPC4ChNHYOjji+k+QP0296ZVXV2VV1eVfdX1WXAyTTBr9ehVXVXVfX+kX47cDCwQ1X9qm07CHhvVd3Y/gE/FNgtS3eKe/ckt9KchpsF7Noz73+r6tyquh/YAli7qt5fVX9rr0M7muYPO8C9wIZJ1qqqO6vqgrb9tcAZVXVG+5m/BwzQ/NEe9KWq+mX7eU+lCYPQBMrvV9XJVXVvVf2pqhYkCc3I0Duq6s9VdQfw4Z5ahtob+K+quqaq7gTeQxP+uu6nV9Gc/jyLJgQ/lCb0L4vdgQ+1dd8AfKbDMhe3o3WDrxcDVNXvgTfQjBR/Gtinqu5I8hCaUPm2qvptVS2qqvPa35GlcS9N2NuwXcf8qrp9mH4n8eB9v1fbBs1x+nxVXdiu4ziafbl1xxq+UVU/q6r7aMLgzMX0/Wfgsqq6CjgF2Cz/eLPTN9vf958C59D83kDzb3aw5pN4cOhcE/hdx3qlcWFwlKaOL9P84dyPIaepAZI8K8mP0pzuvY0m/K01pNsNw6z3YODIquo9rbkB8I3BQEETVBcB6yxFvadW1RpV9diqen5VzR+hjg2A6b0BBvjPnm3tTzMCeHV7SnPnnuX+achyzwbW7Vn373umF9KMCEIz0jXc6eO1aa4dnd+zzu+27cOZDlzf8/56YGW676d9afbTfVV1N/A1ln2kcDoP3q/Xj9Sxx5btMRp8ndkz71s0p9p/UVU/bdvWAqYx/L5bGl8GzgROSXJTko8neegw/X4EPKL93Z5BE+6+0c7bAPi3Icd/fZr90MVIvxvD2YcmXA6eij6HfzxOr2z34QZV9caq+muS7YAn0oRNaILjFklmtu//xIN/X6W+MzhKU0RVXU9zk8xONKfwhjoJmAes315kfxQw9GaUGma5FwGHJHl1T9sNwEuHhIpp7R/N4daxtHrXcQNw7ZBtrVZVOwFU1f9V1Z40p5s/BpyW5JHtcl8estwjq+qjHbZ/A80p3aFuoTllulnPOlfvOe081E00AWbQE4D7gD8sqYAkjweeD7w2ye+T/J7mtPVOGXIHfUe/owlOvbUsjw/R/A/DukkGTxffAtzN8PtuqLt48A1cf7+2rx3lPayqNqU55b0zw5z+rapFNCPFe7av09tRYGiO4YeGHP9HVNXJS/UplyDJtsBGwHt6jtOzgL06jCzvS/NvcEG73IU97QDfp7npRpowDI7S1LI/8PyqumuYeasBf66qu5NsRTM62cWVwEuAI5O8om07CvhQe23X4E0Ju7Tzbqa5pm20vhPvZ8AdSf6jvfFipTQ36Dyz3fZrk6zdnta+tV3mfpprPF+e5MXtMtPSfM/h4zts80RgxyS7J1k5yZpJZrbbOBr4754bMNbrud5yqJOBdyR5YpqvX/kwzd3k93Wo4Z+BXwJPpRlJm0kzsnojD1zX9we67+dTacLNo9t98JaOy/2DJNvTXBu6D03IOTzJeu3+OQb4rzQ3NK2UZJsRritcQHPa/qFJZtOE4sH1Py/JFu31urfTnLoe6TrJk4DX0FwWcFJP+9HAQe1oZJI8Ms0NYqN9N/K+wPeATXngOG0OrAK8dKSFkkyjuXzggJ7lZtIcl8HQOQfYNsknBm+aSbJhmhuH1hjlzyF1YnCUppCq+nVVDYww+43A+5PcQXMzx6lLsd5LaUZ9jk7yUprr2uYBZ7Xru4BmlIWqWkgzGnVue4qw6zVlI217UbvtmTQjqrcAX6C5eQKaUHtlmruUPw3sUVV/ba/j24XmtPbNNCNQB9Phv3tV9Ruakdt/o/malAXA09vZ/0Fzs8QFSW6nGRV66girOobmtOuP29rvpntg2xf4bFX9vvdFE9oHR6QOBY5r9/PuS1jfYTSnp6+luWbyyx1quDQP/h7H/0nyKJpLId7cXsf4E+CLwJfaa0DfBVwOXESz7z7G8Pv8/9GMTP6lra039D2O5qaQ22lGNc8Zqd6qupBm9HI6zQ1Ng+0DwOuBI9pt/IrmMo5R0xP+Dh9ynK5t613cZQWvpBm9Pn7I8T2G5nKGl1TVr4FtgBk0v+O30VyuMADcMexapTGWqtE4qyRJmkzSfDXRCVXVZQRWkgBHHCVJktSRwVGSJEmdeKpakiRJnTjiKEmSpE4MjpIkSepkaR4PpmW01lpr1YwZM/pdhiRJ0hLNnz//lqoa9olYBsdxMGPGDAYGRvpqPUmSpIkjyYiPJPVUtSRJkjoxOEqSJKkTg6MkSZI6MThKkiSpE4OjJEmSOjE4SpIkqRO/jmcczJ8PSb+rkCRJk9lEeEq0I46SJEnqxOAoSZKkTgyOkiRJ6sTgKEmSpE7GPDgmWZRkQZJLk1ycZNsx2MYOSU5fymXOTjJ7GbZ1bJLdlnY5SZKkyW487qr+a1XNBEjyYuAjwHPHYbuSJEkaReN9qvpRwF8Akqya5AftKOTlSXZp22ck+XmSo5NcmeSsJKu0856Z5LJ2BPMTSa4YuoEkWyU5P8klSc5L8tS2fZUkp7Tr/gawSs8yL2qXuTjJV5Os2rZ/NMlV7TY/2bOZ7dt1X+PooyRJWlGMx4jjKkkWANOAdYHnt+13A7tW1e1J1gIuSDKvnbcRsGdVvT7JqcCrgROALwGvr6rzk3x0hO1dDTynqu5LsiPw4Xb5NwALq2qTJE8DLgZot30IsGNV3ZXkP4B3JjkS2BXYuKoqyRo921gXeDawMTAPOG259pAkSdIkMN6nqrcBjk+yORDgw0m2B+4H1gPWaZe5tqoWtNPzgRltcFutqs5v208Cdh5me6sDxyXZCCjgoW379sBnAKrqsiSXte1bA5sC56b5lu6HAecDt9GE2y+210/2XkP5zaq6H7gqyToMI8kBwAHNuyeMvHckSZImiXF9ckw7UrgWsDawU/tzVlXdm+Q6mlFJgHt6FltEz2nlDj4A/Kiqdk0yAzh7Cf0DfK+q9vyHGclWwAuA3YA388BoaW99wz4TpqrmAnOb9cyeAN/1LkmStHzG9RrHJBsDKwF/ohkZ/GMbGp8HbLC4ZavqVuCOJM9qm/YYoevqwG/b6f162n8M7NXWsTnwtLb9AmC7JBu28x6Z5CntdY6rV9UZwDuAp3f9nJIkSVPReF7jCM3o3L5VtSjJicC3klwODNBcm7gk+wNHJ7kfOIfmdPJQH6c5VX0I8O2e9s8BX0ryc+DnNKfAqaqbk+wHnJzk4W3fQ4A7gP9NMq2t+51dP7AkSdJUlJoIT8zuKMmqVXVnO/1uYN2qelufy1qi5lT1QL/LkCRJk9h4RbYk86tq2O+6HtdrHEfBy5K8h6bu63nwqWhJkiSNoUkVHKvqK8BX+l2HJEnSishnVUuSJKmTSTXiOFnNmgUDXuIoSZImOUccJUmS1InBUZIkSZ0YHCVJktSJwVGSJEmdGBwlSZLUicFRkiRJnRgcJUmS1InBUZIkSZ0YHCVJktSJwVGSJEmdGBwlSZLUicFRkiRJnRgcJUmS1InBUZIkSZ0YHCVJktSJwVGSJEmdrNzvAlYEN910E4cddli/y5AkSZPYnDlz+l2CI46SJEnqxuAoSZKkTgyOkiRJ6sTgKEmSpE7GLDgmqSSf6nn/riSHjtX2lkaS65KsNUrrunM01iNJkjTRjeWI4z3Aq0YroEmSJKm/xjI43gfMBd4xdEaStZN8LclF7Wu7tv3yJGuk8ack+7Ttxyd5YZIvJFnQvm5OMqedf3C7nsuSHNaznW8mmZ/kyiQHDFfkSH2S3JnkQ0kuTXJBknXa9icmOb+t9YOjucMkSZImsrG+xvFIYO8kqw9p/zTw31X1TODVwBfa9nOB7YDNgGuA57Tt2wDnVdW/VtVMYBfgFuDYJC8CNgK2AmYCs5Js3y73uqqaBcwG3ppkzWFqHKnPI4ELqurpwI+B1/fU/rmq2gL43dLuEEmSpMlqTINjVd0OHA+8dcisHYEjkiwA5gGPSrIq8BNg+/b1OWCLJOsBf6mquwCSTAO+Crylqq4HXtS+LgEuBjamCZLQBMFLgQuA9Xvae43U52/A6e30fGBGO70dcHI7/eWRPnuSA5IMJBlYuHDhSN0kSZImjfF4csz/0AS6L/W0PQTYuqru7u2Y5MfAm4AnAO8FdgV2owmUg44Cvl5V3x9cDPhIVX1+yLp2oAmo21TVwiRnA9OWos+9VVXt9CIevK+KJaiquTSn6pk+ffoS+0uSJE10Y/51PFX1Z+BUYP+e5rOAtwy+STKz7XsDsBawUVVdA/wUeBfNqWKSvAlYrao+2rOuM4HXtSOWJFkvyWOB1WlGKhcm2RjYepjyuvQZ6lxgj3Z67w79JUmSpoTx+h7HT9EEwkFvBWa3N7NcBRzUM+9C4Jft9E+A9WgCJDQhcoueG2QOqqqzgJOA85NcDpwGrAZ8F1g5yc+Bj9Kcih6qS5+h3ga8qd3Weh36S5IkTQl54Gysxsr06dPrwAMP7HcZkiRpEpszZ864bCfJ/KqaPdw8nxwjSZKkTgyOkiRJ6sTgKEmSpE68xnEczJ49uwYGBvpdhiRJ0hJ5jaMkSZKWm8FRkiRJnRgcJUmS1InBUZIkSZ0YHCVJktSJwVGSJEmdGBwlSZLUicFRkiRJnRgcJUmS1InBUZIkSZ0YHCVJktSJwVGSJEmdGBwlSZLUicFRkiRJnRgcJUmS1InBUZIkSZ2s3O8CVgh/ng8npd9VSJKkyWyv6ncFjjhKkiSpG4OjJEmSOjE4SpIkqRODoyRJkjqZ8MExySuTVJKNl2P5TZdhuf2SHNFOH5Rkn2XZviRJ0lQx4YMjsCfw0/bnsnglMGxwTNLprvKqOqqqjl/G7UuSJE0JEzo4JlkVeDawP7BH27ZDktN7+hyRZL92+qNJrkpyWZJPJtkWeAXwiSQLkjw5ydlJ/ifJAPC2JC9PcmGSS5J8P8k6w9RxaJJ3tdOvT3JRkkuTfC3JI8Z8R0iSJE0AE/17HHcBvltVv0zypySzRuqYZE1gV2Djqqoka1TVrUnmAadX1WltP4CHVdXs9v2jga3bZf4V+Hfg3xZT09er6uh22Q/ShNrDl/+jSpIkTWwTesSR5vT0Ke30KSz+dPVtwN3AF5O8Cli4mL5f6Zl+PHBmksuBg4HNllDT5kl+0vbfe6T+SQ5IMpBk4OY7lrBGSZKkSWDCBsckjwGeD3whyXU0oW53YBEPrnsaQFXdB2wFnAbsDHx3Mau/q2f6cOCIqtoCOHBwfYtxLPDmtv9hI/WvqrlVNbuqZq+92hLWKEmSNAlM2OAI7AZ8uao2qKoZVbU+cC1NzZsmeXiSNYAXwN+vh1y9qs4A3gE8vV3PHcDiotvqwG/b6X071LUa8LskD6UZcZQkSVohTOTguCfwjSFtX6O5SeZU4Ir25yXtvNWA05NcRnMX9jvb9lOAg9ubX548zHYOBb6aZD5wS4e6/h9wIXAucHXnTyNJkjTJpar/D8ye6mY/KTXwwX5XIUmSJrW9xiezJZk/eBPxUBN5xFGSJEkTiMFRkiRJnRgcJUmS1MlE/wLwqeExs2CvgX5XIUmStFwccZQkSVInBkdJkiR1YnCUJElSJwZHSZIkdWJwlCRJUicGR0mSJHVicJQkSVInBkdJkiR1YnCUJElSJwZHSZIkdWJwlCRJUicGR0mSJHVicJQkSVInBkdJkiR1YnCUJElSJwZHSZIkdbJyvwtYMcwH0u8iJEnSpFb9LsARR0mSJHVjcJQkSVInBkdJkiR1YnCUJElSJ2MaHJO8N8mVSS5LsiDJs5ZxPTsk2bbn/bFJduuw3J090zsl+WWSDZalBkmSpBXdmN1VnWQbYGdgy6q6J8lawMOWcXU7AHcC5y1jLS8APgO8uKqu79A/QKrq/mXZniRJ0lQ0liOO6wK3VNU9AFV1S1XdBE2QS3JJksuTHJPk4W37dW3AJMnsJGcnmQEcBLyjHbV8Trv+7ZOcl+SaxY0+JtkeOBrYuap+3ba9M8kV7evtbduMJL9IcjxwBbB+koOTXNSOmB7Ws85vJpnfjqYeMJo7TZIkaaIay+B4Fk34+mWSzyZ5LkCSacCxwGuqaguaUc83jLSSqroOOAr476qaWVU/aWetCzybZlTzoyMs/nDgm8Arq+rqdvuzgH8BngVsDbw+yTPa/hsBn62qzYCntu+3AmYCs9oQCvC6qpoFzAbemmTNrjtFkiRpshqz4FhVdwKzgAOAm4GvJNmPJpBdW1W/bLseB2w/7EoW75tVdX9VXQWsM0Kfe2lOb+/f0/Zs4BtVdVdb49eBwVHM66vqgnb6Re3rEuBiYGOaIAlNWLwUuABYv6f975IckGQgycDNNy/Dp5MkSZpgxvTJMVW1CDgbODvJ5cC+NEFsJPfxQJidtoTV39MzPdJjWe4Hdgd+kOQ/q+rDS1jnXUPW+ZGq+nxvhyQ7ADsC21TVwiRnD1drVc0F5gLMnp3+f9W7JEnSchqzEcckT03SOxI3E7ge+AUwI8mGbfs/A+e009fRjFICvLpn2TuA1ZaljqpaCLwM2DvJ/sBPgFcmeUSSRwK7tm1DnQm8Lsmq7edZL8ljgdWBv7ShcWOa092SJElT3lhe47gqcFySq5JcBmwKHFpVd9NcY/jVdhTyfpprGAEOAz6dZABY1LOubwG7Drk5prOq+jPwEuAQ4PE011j+DLgQ+EJV/cMoaFWdBZwEnN/WeRpNeP0usHKSn9NcW3nB0GUlSZKmolQt+Sxqku2q6twltWl4s2enBgb6XYUkSZrcxufKtyTzq2r2cPO6jjge3rFNkiRJU9Rib45pv8R7W2DtJO/smfUoYKWxLEySJEkTy5Luqn4YzbWKK/Pgm1NuB5b4yD9JkiRNHYsNjlV1DnBOkmO7PKpPI5kFeJGjJEma3Lp+j+PDk8wFZvQuU1XPH4uiJEmSNPF0DY5fpfnKnC/w4K/JkSRJ0gqia3C8r6o+N6aVSJIkaULr+nU830ryxiTrJnnM4GtMK5MkSdKE0nXEcd/258E9bQU8aXTLkSRJ0kTVKThW1RPHuhBJkiRNbJ2CY5J9hmuvquNHtxxJkiRNVF1PVT+zZ3oa8ALgYsDgKEmStILoeqr6Lb3vk6wBnDIWBUmSJGli6npX9VB3AV73KEmStALpeo3jt2juogZYCdgEOHWsipIkSdLE0/Uax0/2TN8HXF9VN45BPZIkSZqgOp2qrqpzgKuB1YBHA38by6IkSZI08XQKjkl2B34G/BOwO3Bhkt3GsjBJkiRNLF1PVb8XeGZV/REgydrA94HTxqowSZIkTSxd76p+yGBobP1pKZaVJEnSFNB1xPG7Sc4ETm7fvwY4Y2xKmnpumn8Th+WwfpchSZImsTk1p98lLD44JtkQWKeqDk7yKuDZ7azzgRPHujhJkiRNHEsacfwf4D0AVfV14OsASbZo5718DGuTJEnSBLKk6xTXqarLhza2bTPGpCJJkiRNSEsKjmssZt4qo1iHJEmSJrglBceBJK8f2pjkX4H5y7rRJIuSLEhyRZKvJnlEkhlJrhih//uT7NhOn51kdjt9RpI1lrCt65KsNUz7K5K8e1k/gyRJ0opmSdc4vh34RpK9eSAozgYeBuy6HNv9a1XNBEhyInAQ7fWTw6mq943QvtOyFlBV84B5y7q8JEnSimaxI45V9Yeq2hY4DLiufR1WVdtU1e9HqYafABu20yslOTrJlUnOSrIKQJJjh3tSzeBoYjtaeXWSE5P8PMlpSR7R0/UtSS5OcnmSjdtl90tyRM/6P5PkvCTX9G4rycFJLkpyWdJ8p06SRyb5dpJL21HT14zSvpAkSZqwuj6r+kdVdXj7+uFobTzJysBLgcEbcDYCjqyqzYBbgVcvxeqeCny2qjYBbgfe2DPvlqraEvgc8K4Rll+X5uuGdgY+2tb3oramrYCZwKwk2wMvAW6qqqdX1ebAd5eiTkmSpEmpX09/WSXJAmAA+A3wxbb92qpa0E7PZ+nu3L6hqs5tp0/gge+chAdOgy9und+sqvur6ipgnbbtRe3rEuBiYGOaIHk58MIkH0vynKq6bejKkhyQZCDJwEIWLsXHkCRJmpi6PjlmtP39GsdBSQDu6WlaxNLduV2LeT+43kWM/Jl7t52enx+pqs8P7ZxkS2An4INJflBV73/QxqvmAnMBpmf60NokSZImnan0vOknJNmmnd4L+OkorPNM4HVJVgVIsl6SxyaZDiysqhOATwBbjsK2JEmSJrR+jTiOhV8Ab0pyDHAVzfWMy6WqzkqyCXB+OyJ6J/Bampt5PpHkfuBe4A3Luy1JkqSJLlWT/yxqkhnA6e2NKhPO9EyvAzmw32VIkqRJbE7NGZftJJlfVbOHmzeVTlVLkiRpDE2JU9VVdR0wIUcbJUmSpgpHHCVJktTJlBhxnOimz5rOnIHxuS5BkiRprDjiKEmSpE4MjpIkSerE4ChJkqRODI6SJEnqxOAoSZKkTgyOkiRJ6sTgKEmSpE4MjpIkSerE4ChJkqRODI6SJEnqxOAoSZKkTgyOkiRJ6sTgKEmSpE4MjpIkSerE4ChJkqRODI6SJEnqZOV+F7BCmD8fkn5XIUmSJrOqflfgiKMkSZK6MThKkiSpE4OjJEmSOjE4SpIkqZMpHxyT3NnvGiRJkqaCKR8cJUmSNDpWiOCYZNUkP0hycZLLk+zSts9IcnWSE5P8PMlpSR7RzntfkouSXJFkbtJ8n06Ss5N8LMnPkvwyyXP6+dkkSZLGywoRHIG7gV2rakvgecCnBoMg8FTgs1W1CXA78Ma2/YiqemZVbQ6sAuzcs76Vq2or4O3AnPH4AJIkSf22ogTHAB9OchnwfWA9YJ123g1VdW47fQLw7Hb6eUkuTHI58Hxgs571fb39OR+YMewGkwOSDCQZuHn0PockSVLfrChPjtkbWBuYVVX3JrkOmNbOG/o17JVkGvBZYHZV3ZDk0J7+APe0Pxcxwj6sqrnAXIDZSf+/6l2SJGk5rSgjjqsDf2xD4/OADXrmPSHJNu30XsBPeSAk3pJkVWC38StVkiRpYprSwTHJyjSjgycCs9vTzvsAV/d0+wXwpiQ/Bx4NfK6qbgWOBq4AzgQuGs+6JUmSJqLUBHhg9lhJ8nTg6PZGluHmzwBOb2+AGTOzkxoYyw1IkqSpb5wyW5L5VTV7uHlTdsQxyUHAycAh/a5FkiRpKpjSI44ThSOOkiRpuTniKEmSpMliRfk6nv6aNQsGHHOUJEmTmyOOkiRJ6sTgKEmSpE4MjpIkSerE4ChJkqRODI6SJEnqxOAoSZKkTgyOkiRJ6sTgKEmSpE4MjpIkSerE4ChJkqRODI6SJEnqxOAoSZKkTgyOkiRJ6sTgKEmSpE4MjpIkSerE4ChJkqROUlX9rmHKy/QUB/a7CkmSNJnVnPHJbEnmV9Xs4eY54ihJkqRODI6SJEnqxOAoSZKkTgyOkiRJ6mRCBcckdy5l/x2SnD5W9QzZ1vuT7Dge25IkSZqIVu53AZNFVb2v3zVIkiT104QacRzUjiSeneS0JFcnOTFJ2nkvadsuBl7Vs8xjknwzyWVJLkjytLb90CTHtOu7Jslbe5Z5bZKfJVmQ5PNJVmpfxya5IsnlSd7R9j02yW7t9PuSXNT2mTtYmyRJ0lQ2IYNj6xnA24FNgScB2yWZBhwNvByYBTyup/9hwCVV9TTgP4Hje+ZtDLwY2AqYk+ShSTYBXgNsV1UzgUXA3sBMYL2q2ryqtgC+NExtR1TVM6tqc2AVYOdR+cSSJEkT2EQOjj+rqhur6n5gATCDJgBeW1X/V803l5/Q0//ZwJcBquqHwJpJHtXO+3ZV3VNVtwB/BNYBXkATPi9KsqB9/yTgGuBJSQ5P8hLg9mFqe16SC5NcDjwf2GxohyQHJBlIMsDC5doPkiRJE8JEvsbxnp7pRSxfrcOtK8BxVfWeoZ2TPJ1mhPIgYHfgdT3zpgGfBWZX1Q1JDgWmDV1HVc0F5kL75BhJkqRJbiKPOA7namBGkie37/fsmfcTmlPNJNkBuKWqhhstHPQDYLckj22XeUySDZKsBTykqr4GHAJsOWS5wZB4S5JVgd2W4/NIkiRNGhN5xPEfVNXdSQ4Avp1kIU1YXK2dfShwTJLLgIXAvktY11VJDgHOSvIQ4F7gTcBfgS+1bQDvGbLcrUmOBq4Afg9cNCofTpIkaYJLc6mgxlKmpziw31VIkqTJrOaMT2ZLMr+qZg83b7KdqpYkSVKfGBwlSZLUicFRkiRJnUyqm2Mmq1nTZzEwZ6DfZUiSJC0XRxwlSZLUicFRkiRJnRgcJUmS1InBUZIkSZ0YHCVJktSJwVGSJEmdGBwlSZLUicFRkiRJnRgcJUmS1InBUZIkSZ0YHCVJktSJwVGSJEmdGBwlSZLUicFRkiRJnRgcJUmS1InBUZIkSZ2s3O8CVgTz50PS7yokSdJkVtXvChxxlCRJUkcGR0mSJHVicJQkSVInBkdJkiR1ssIExyR3LmX/HZKc3k6/Ism7x6YySZKkycG7qjuoqnnAvH7XIUmS1E8rzIjjoHYk8ewkpyW5OsmJSfNlOUle0rZdDLyqZ5n9khzRTr88yYVJLkny/STr9OmjSJIkjasVLji2ngG8HdgUeBKwXZJpwNHAy4FZwONGWPanwNZV9QzgFODfx7xaSZKkCWBFPVX9s6q6ESDJAmAGcCdwbVX9X9t+AnDAMMs+HvhKknWBhwHXDreBJAc8sPwTRrV4SZKkflhRRxzv6ZlexNIF6MOBI6pqC+BAYNpwnapqblXNrqrZsPayVypJkjRBrKjBcThXAzOSPLl9v+cI/VYHfttO7zvmVUmSJE0QBsdWVd1Nc2r52+3NMX8coeuhwFeTzAduGafyJEmS+i41EZ6YPcUlswsG+l2GJEmaxMYrsiWZ31xq948ccZQkSVInBkdJkiR1YnCUJElSJyvq9ziOq1mzYMBLHCVJ0iTniKMkSZI6MThKkiSpE4OjJEmSOjE4SpIkqRODoyRJkjoxOEqSJKkTg6MkSZI6MThKkiSpk9R4PTF7BZbkDuAX/a5DS7QWcEu/i1AnHqvJweM0OXicJo/xOlYbVNXaw83wyTHj4xdVNbvfRWjxkgx4nCYHj9Xk4HGaHDxOk8dEOFaeqpYkSVInBkdJkiR1YnAcH3P7XYA68ThNHh6rycHjNDl4nCaPvh8rb46RJElSJ444SpIkqROD4yhK8pIkv0jyqyTvHmb+w5N8pZ1/YZIZfShzhdfhOL0zyVVJLkvygyQb9KPOFd2SjlNPv1cnqSTeFdonXY5Vkt3bf1dXJjlpvGtUp//2PSHJj5Jc0v73b6d+1LmiS3JMkj8muWKE+UnymfY4XpZky/Gsz+A4SpKsBBwJvBTYFNgzyaZDuu0P/KWqNgT+G/jY+FapjsfpEmB2VT0NOA34+PhWqY7HiSSrAW8DLhzfCjWoy7FKshHwHmC7qtoMePt417mi6/hv6hDg1Kp6BrAH8NnxrVKtY4GXLGb+S4GN2tcBwOfGoaa/MziOnq2AX1XVNVX1N+AUYJchfXYBjmunTwNekCTjWKM6HKeq+lFVLWzfXgA8fpxrVLd/TwAfoPkfsLvHszg9SJdj9XrgyKr6C0BV/XGca1S341TAo9rp1YGbxrE+tarqx8CfF9NlF+D4alwArJFk3fGpzuA4mtYDbuh5f2PbNmyfqroPuA1Yc1yq06Aux6nX/sB3xrQiDWeJx6k9PbN+VX17PAvTP+jyb+opwFOSnJvkgiSLG03R2OhynA4FXpvkRuAM4C3jU5qW0tL+HRtVPjlGGkGS1wKzgef2uxY9WJKHAP8F7NfnUtTNyjSn1XagGcH/cZItqurWfhalf7AncGxVfSrJNsCXk2xeVff3uzBNHI44jp7fAuv3vH982zZsnyQr05wK+NO4VKdBXY4TSXYE3gu8oqruGafa9IAlHafVgM2Bs5NcB2wNzPMGmb7o8m/qRmBeVd1bVdcCv6QJkho/XY7T/sCpAFV1PjCN5tnImlg6/R0bKwbH0XMRsFGSJyZ5GM2FxfOG9JkH7NtO7wb8sPwizfG2xOOU5BnA52lCo9di9cdij1NV3VZVa1XVjKqaQXMt6iuqaqA/5a7Quvy375s0o40kWYvm1PU141ijuh2n3wAvAEiyCU1wvHlcq1QX84B92rurtwZuq6rfjdfGPVU9SqrqviRvBs4EVgKOqaork7wfGKiqecAXaYb+f0Vz4ese/at4xdTxOH0CWBX4anvv0m+q6hV9K3oF1PE4aQLoeKzOBF6U5CpgEXBwVXm2ZRx1PE7/Bhyd5B00N8rs5+DG+EtyMs3/aK3VXm86B3goQFUdRXP96U7Ar4CFwL+Ma33+TkiSJKkLT1VLkiSpE4OjJEmSOjE4SpIkqRODoyRJkjoxOEqSJKkTg6Mk9UmSSnJCz/uVk9yc5PSlXM8OS7NMkv2STF+abUgSGBwlqZ/uAjZPskr7/oUs5RMg2qdQLa39AIOjpKVmcJSk/joDeFk7vSdw8uCMJFslOT/JJUnOS/LUtn2/JPOS/BD4Qe/Kkjyz7f/kJLOSnJNkfpIzk6ybZDeaZ7CfmGRBT2iVpCUyOEpSf50C7JFkGvA04MKeeVcDz6mqZwDvAz7cM29LYLeqeu5gQ5JtgaOAXWgeH3d422cWcAzwoao6DRgA9q6qmVX117H7aJKmGh85KEl9VFWXJZlBM9p4xpDZqwPHJdmI5hFwD+2Z972q+nPP+02AucCLquqmJJsDmwPfax+duRIwbs+zlTQ1GRwlqf/mAZ+keT7tmj3tHwB+VFW7tuHy7J55dw1Zx++AacAzgJuAAFdW1TZjU7KkFZHBUZL67xjg1qq6PMkOPe2r88DNMvstYR23AvvTjDDeBZwHrJ1km6o6P8lDgadU1ZXAHcBqo1e+pBWF1zhKUp9V1Y1V9ZlhZn0c+EiSS+jwP/pV9QdgZ+BImpHH3YCPJbkUWABs23Y9FjjKm2MkLa1UVb9rkCRJ0iTgiKMkSZI6MThKkiSpE4OjJEmSOjE4SpIkqRODoyRJkjoxOEqSJKkTg6MkSZI6MThKkiSpk/8PDS59yYhIk80AAAAASUVORK5CYII="/>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0" name="Rounded Rectangle 19"/>
          <p:cNvSpPr/>
          <p:nvPr/>
        </p:nvSpPr>
        <p:spPr>
          <a:xfrm>
            <a:off x="183771" y="105097"/>
            <a:ext cx="2376264" cy="36004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Insights:</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903" y="583776"/>
            <a:ext cx="6804449" cy="3958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83771" y="4797152"/>
            <a:ext cx="8852725" cy="1323439"/>
          </a:xfrm>
          <a:prstGeom prst="rect">
            <a:avLst/>
          </a:prstGeom>
        </p:spPr>
        <p:txBody>
          <a:bodyPr wrap="square">
            <a:spAutoFit/>
          </a:bodyPr>
          <a:lstStyle/>
          <a:p>
            <a:r>
              <a:rPr lang="en-IN" sz="2000" dirty="0" smtClean="0">
                <a:latin typeface="Arial Narrow" pitchFamily="34" charset="0"/>
              </a:rPr>
              <a:t>We can see  from the </a:t>
            </a:r>
            <a:r>
              <a:rPr lang="en-IN" sz="2000" dirty="0">
                <a:latin typeface="Arial Narrow" pitchFamily="34" charset="0"/>
              </a:rPr>
              <a:t>insight </a:t>
            </a:r>
            <a:r>
              <a:rPr lang="en-IN" sz="2000" dirty="0" smtClean="0">
                <a:latin typeface="Arial Narrow" pitchFamily="34" charset="0"/>
              </a:rPr>
              <a:t>of this </a:t>
            </a:r>
            <a:r>
              <a:rPr lang="en-IN" sz="2000" dirty="0">
                <a:latin typeface="Arial Narrow" pitchFamily="34" charset="0"/>
              </a:rPr>
              <a:t>report is that it helps </a:t>
            </a:r>
            <a:r>
              <a:rPr lang="en-IN" sz="2000" dirty="0" smtClean="0">
                <a:latin typeface="Arial Narrow" pitchFamily="34" charset="0"/>
              </a:rPr>
              <a:t>the </a:t>
            </a:r>
            <a:r>
              <a:rPr lang="en-IN" sz="2000" dirty="0">
                <a:latin typeface="Arial Narrow" pitchFamily="34" charset="0"/>
              </a:rPr>
              <a:t>channel </a:t>
            </a:r>
            <a:r>
              <a:rPr lang="en-IN" sz="2000" dirty="0" smtClean="0">
                <a:latin typeface="Arial Narrow" pitchFamily="34" charset="0"/>
              </a:rPr>
              <a:t>‘Retailer’ contributed </a:t>
            </a:r>
            <a:r>
              <a:rPr lang="en-IN" sz="2000" dirty="0">
                <a:latin typeface="Arial Narrow" pitchFamily="34" charset="0"/>
              </a:rPr>
              <a:t>the most to the company's gross sales in the fiscal year 2021. </a:t>
            </a:r>
            <a:endParaRPr lang="en-IN" sz="2000" dirty="0" smtClean="0">
              <a:latin typeface="Arial Narrow" pitchFamily="34" charset="0"/>
            </a:endParaRPr>
          </a:p>
          <a:p>
            <a:r>
              <a:rPr lang="en-IN" sz="2000" dirty="0" smtClean="0">
                <a:latin typeface="Arial Narrow" pitchFamily="34" charset="0"/>
              </a:rPr>
              <a:t>By </a:t>
            </a:r>
            <a:r>
              <a:rPr lang="en-IN" sz="2000" dirty="0" err="1">
                <a:latin typeface="Arial Narrow" pitchFamily="34" charset="0"/>
              </a:rPr>
              <a:t>analyzing</a:t>
            </a:r>
            <a:r>
              <a:rPr lang="en-IN" sz="2000" dirty="0">
                <a:latin typeface="Arial Narrow" pitchFamily="34" charset="0"/>
              </a:rPr>
              <a:t> the percentage of contribution for each channel, the company can </a:t>
            </a:r>
            <a:r>
              <a:rPr lang="en-IN" sz="2000" dirty="0" smtClean="0">
                <a:latin typeface="Arial Narrow" pitchFamily="34" charset="0"/>
              </a:rPr>
              <a:t>increase </a:t>
            </a:r>
            <a:r>
              <a:rPr lang="en-IN" sz="2000" dirty="0">
                <a:latin typeface="Arial Narrow" pitchFamily="34" charset="0"/>
              </a:rPr>
              <a:t>marketing efforts or </a:t>
            </a:r>
            <a:r>
              <a:rPr lang="en-IN" sz="2000" dirty="0" smtClean="0">
                <a:latin typeface="Arial Narrow" pitchFamily="34" charset="0"/>
              </a:rPr>
              <a:t>optimize </a:t>
            </a:r>
            <a:r>
              <a:rPr lang="en-IN" sz="2000" dirty="0">
                <a:latin typeface="Arial Narrow" pitchFamily="34" charset="0"/>
              </a:rPr>
              <a:t>the supply </a:t>
            </a:r>
            <a:r>
              <a:rPr lang="en-IN" sz="2000" dirty="0" smtClean="0">
                <a:latin typeface="Arial Narrow" pitchFamily="34" charset="0"/>
              </a:rPr>
              <a:t>chain </a:t>
            </a:r>
            <a:r>
              <a:rPr lang="en-IN" sz="2000" dirty="0" smtClean="0">
                <a:latin typeface="Arial Narrow" pitchFamily="34" charset="0"/>
              </a:rPr>
              <a:t>towards </a:t>
            </a:r>
            <a:r>
              <a:rPr lang="en-IN" sz="2000" dirty="0">
                <a:latin typeface="Arial Narrow" pitchFamily="34" charset="0"/>
              </a:rPr>
              <a:t>the most </a:t>
            </a:r>
            <a:r>
              <a:rPr lang="en-IN" sz="2000" dirty="0" smtClean="0">
                <a:latin typeface="Arial Narrow" pitchFamily="34" charset="0"/>
              </a:rPr>
              <a:t>effective channels. </a:t>
            </a:r>
            <a:endParaRPr lang="en-IN" sz="2000" dirty="0">
              <a:latin typeface="Arial Narrow" pitchFamily="34" charset="0"/>
            </a:endParaRPr>
          </a:p>
        </p:txBody>
      </p:sp>
    </p:spTree>
    <p:extLst>
      <p:ext uri="{BB962C8B-B14F-4D97-AF65-F5344CB8AC3E}">
        <p14:creationId xmlns:p14="http://schemas.microsoft.com/office/powerpoint/2010/main" val="40003246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3158" y="2420888"/>
            <a:ext cx="7992888" cy="646331"/>
          </a:xfrm>
          <a:prstGeom prst="rect">
            <a:avLst/>
          </a:prstGeom>
        </p:spPr>
        <p:txBody>
          <a:bodyPr wrap="square">
            <a:spAutoFit/>
          </a:bodyPr>
          <a:lstStyle/>
          <a:p>
            <a:endParaRPr lang="en-IN" sz="3600" dirty="0"/>
          </a:p>
        </p:txBody>
      </p:sp>
      <p:sp>
        <p:nvSpPr>
          <p:cNvPr id="3" name="Flowchart: Terminator 2"/>
          <p:cNvSpPr/>
          <p:nvPr/>
        </p:nvSpPr>
        <p:spPr>
          <a:xfrm>
            <a:off x="485144" y="542464"/>
            <a:ext cx="3024336" cy="403136"/>
          </a:xfrm>
          <a:prstGeom prst="flowChartTerminator">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latin typeface="Arial Rounded MT Bold" pitchFamily="34" charset="0"/>
              </a:rPr>
              <a:t>Question 10.</a:t>
            </a:r>
            <a:endParaRPr lang="en-IN" sz="1400" dirty="0">
              <a:latin typeface="Arial Rounded MT Bold" pitchFamily="34" charset="0"/>
            </a:endParaRPr>
          </a:p>
        </p:txBody>
      </p:sp>
      <p:sp>
        <p:nvSpPr>
          <p:cNvPr id="4" name="Rectangle 3"/>
          <p:cNvSpPr/>
          <p:nvPr/>
        </p:nvSpPr>
        <p:spPr>
          <a:xfrm>
            <a:off x="462490" y="49734"/>
            <a:ext cx="7920880" cy="360040"/>
          </a:xfrm>
          <a:prstGeom prst="rect">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latin typeface="Tw Cen MT Condensed" pitchFamily="34" charset="0"/>
              </a:rPr>
              <a:t>Top 3 Best-Selling Products by Division in FY 2021</a:t>
            </a:r>
          </a:p>
        </p:txBody>
      </p:sp>
      <p:sp>
        <p:nvSpPr>
          <p:cNvPr id="7" name="Rounded Rectangle 6"/>
          <p:cNvSpPr/>
          <p:nvPr/>
        </p:nvSpPr>
        <p:spPr>
          <a:xfrm>
            <a:off x="611560" y="3847560"/>
            <a:ext cx="2280422" cy="2812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output</a:t>
            </a:r>
            <a:endParaRPr lang="en-IN" dirty="0"/>
          </a:p>
        </p:txBody>
      </p:sp>
      <p:sp>
        <p:nvSpPr>
          <p:cNvPr id="5" name="Rectangle 4"/>
          <p:cNvSpPr/>
          <p:nvPr/>
        </p:nvSpPr>
        <p:spPr>
          <a:xfrm>
            <a:off x="611560" y="1340768"/>
            <a:ext cx="8424936" cy="2246769"/>
          </a:xfrm>
          <a:prstGeom prst="rect">
            <a:avLst/>
          </a:prstGeom>
        </p:spPr>
        <p:txBody>
          <a:bodyPr wrap="square">
            <a:spAutoFit/>
          </a:bodyPr>
          <a:lstStyle/>
          <a:p>
            <a:r>
              <a:rPr lang="en-IN" sz="2000" i="1" dirty="0"/>
              <a:t>Get the Top 3 products in each division that have a high </a:t>
            </a:r>
            <a:r>
              <a:rPr lang="en-IN" sz="2000" i="1" dirty="0" err="1"/>
              <a:t>total_sold_quantity</a:t>
            </a:r>
            <a:r>
              <a:rPr lang="en-IN" sz="2000" i="1" dirty="0"/>
              <a:t> in the </a:t>
            </a:r>
            <a:r>
              <a:rPr lang="en-IN" sz="2000" i="1" dirty="0" err="1"/>
              <a:t>fiscal_year</a:t>
            </a:r>
            <a:r>
              <a:rPr lang="en-IN" sz="2000" i="1" dirty="0"/>
              <a:t> 2021? The final output contains these </a:t>
            </a:r>
            <a:r>
              <a:rPr lang="en-IN" sz="2000" i="1" dirty="0" smtClean="0"/>
              <a:t>fields:</a:t>
            </a:r>
          </a:p>
          <a:p>
            <a:pPr marL="457200" indent="-457200">
              <a:buAutoNum type="alphaLcParenR"/>
            </a:pPr>
            <a:r>
              <a:rPr lang="en-IN" sz="2000" i="1" dirty="0" smtClean="0"/>
              <a:t>division </a:t>
            </a:r>
          </a:p>
          <a:p>
            <a:pPr marL="457200" indent="-457200">
              <a:buAutoNum type="alphaLcParenR"/>
            </a:pPr>
            <a:r>
              <a:rPr lang="en-IN" sz="2000" i="1" dirty="0" err="1" smtClean="0"/>
              <a:t>product_code</a:t>
            </a:r>
            <a:r>
              <a:rPr lang="en-IN" sz="2000" i="1" dirty="0" smtClean="0"/>
              <a:t> </a:t>
            </a:r>
          </a:p>
          <a:p>
            <a:pPr marL="457200" indent="-457200">
              <a:buAutoNum type="alphaLcParenR"/>
            </a:pPr>
            <a:r>
              <a:rPr lang="en-IN" sz="2000" i="1" dirty="0" smtClean="0"/>
              <a:t>product </a:t>
            </a:r>
          </a:p>
          <a:p>
            <a:pPr marL="457200" indent="-457200">
              <a:buAutoNum type="alphaLcParenR"/>
            </a:pPr>
            <a:r>
              <a:rPr lang="en-IN" sz="2000" i="1" dirty="0" err="1" smtClean="0"/>
              <a:t>total_sold_quantity</a:t>
            </a:r>
            <a:r>
              <a:rPr lang="en-IN" sz="2000" i="1" dirty="0" smtClean="0"/>
              <a:t> </a:t>
            </a:r>
          </a:p>
          <a:p>
            <a:pPr marL="457200" indent="-457200">
              <a:buAutoNum type="alphaLcParenR"/>
            </a:pPr>
            <a:r>
              <a:rPr lang="en-IN" sz="2000" i="1" dirty="0" err="1" smtClean="0"/>
              <a:t>rank_order</a:t>
            </a:r>
            <a:endParaRPr lang="en-IN" sz="2000" i="1" dirty="0"/>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4365104"/>
            <a:ext cx="6996680"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41160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2" descr="data:image/png;base64,iVBORw0KGgoAAAANSUhEUgAAAo4AAAFNCAYAAACOmu5nAAAAOXRFWHRTb2Z0d2FyZQBNYXRwbG90bGliIHZlcnNpb24zLjUuMSwgaHR0cHM6Ly9tYXRwbG90bGliLm9yZy/YYfK9AAAACXBIWXMAAAsTAAALEwEAmpwYAAAtGElEQVR4nO3deZglVX3/8fdHUAcEQQWRQWREjaigyIxEFhGVuAVFlCiLAtEILnGNJDHxJ2DUaDSLiopgEBEEEZcgouKGC5v0wLAjURZRXABFNiEs398fdVoubfd0zdLdt3ver+e5z9Q9darqW6erb3/nnFO3UlVIkiRJk7nPTAcgSZKk2cHEUZIkSb2YOEqSJKkXE0dJkiT1YuIoSZKkXkwcJUmS1IuJo6RxJVmQpJKsPtOxzFVJdk1ydZKbkzx5JexvxyQ/H3h/UZIdV3S/K8PKup6SfC3JPisrroH93pxk05W9X2muMXGUZrkkVyb5vyTrjSk/t/2hXjDN8UyaICQ5KMkd7Y/1DUlOT7LNdMY5JD4I/G1VrVVV545XIZ3Lk1w8zrpK8uiJdl5VT6iqU5cnsLbvW9rPaPT198uzr5Wpqp5XVZ+egv2uVVWXL+/2SdZqbfS1cdZdmeQPbf2vkxyZZK2B9fu29n7ZONv+WZLPJ7kuye+TnJ/krUlWW95YpRVh4ijNDVcAe4y+SbIFsOby7myaehk/V1VrAesDPwS+mCTjxDKX/0BuAlw0SZ0dgIcCmyZ5ytSHdC9PagnV6Ovfpvn4s8lLgNuBv0jysHHWv6Bd71sBi4B3DKzbB/gtsPfgBkkeBZwFXA1sUVXrAH/Vtl97pZ+B1IOJozQ3fIZ7/9HZBzhqsEKSv2y9kDe24dGDBtaN9hK+KsnPgO+MPUCSl7Sek82T3CfJPyb5aZLrkxyf5MGt6vfbvze0Hpal9iRW1R3Ap4GHAQ9pvTEfT3JykluAZySZn+QLSa5NckWSNw7EtXWSkXZev07yHwPrntp6M29Ict7gsG2SU5P8S5LTktyU5JTBXtsk2w9se3WSfVv5/ZN8MMnP2vEOTbLGeOfW2ukdSa5K8pskRyVZp+3jZmA14LwkP11KE+0D/A9wclse3fdoO5/X2nm83qork+zUltdobfu7JBcnOSADw9rLov1s/n3g/XFJjhg4zr+3c/59kh+O1z6DsbX3ByU5ui3PS3J0u7ZuSHJ2kg3aulOT/E1rwxuSbD6wj/XT9ew9tL3fOcmS3NOr/cSlnNMfe29bO300yVfbtXFWS+KWZh/gUOB84OUTVaqqXwBfAzZvx9oEeDqwH/CcMUnnwcDpVfXWqvpl2/7HVbVnVd0wSTzSlDBxlOaGM4EHJnlcuh663YGjx9S5hS65XBf4S+C1SV40ps7TgccBzxksTPLXwPuBnarqQuANwIta/fnA74CPtuo7tH/Xbb1UZywt8CT3B/YFrq6q61rxnsB76HpVTge+ApwHbAQ8C3hzktEYPwR8qKoeCDwKOL7tdyPgq8C7gQcDbwO+kGT9gcPvCfw1XY/e/Vqd0T/mXwM+QtcjuiWwpG3zPuDPWtmjW0zvnOD09m2vZwCbAmsBh1TV7a33CbpevXGTkiRrArsBx7TX7knuB1BVOwxsv1ZVfW6CGEYdSNc+j6L7+a7IPMFXAq9I8swkewFbA29q6z4ILAS2pWv3vwfuXsb97wOsA2wMPAR4DfCHwQpVdTvwRQZ62oGXAt+rqt+kmzN6BLB/28cngBPb9dbH7nSJ24OAn9Bdj+Nq18uO3PNz2nspdTcGng+MTk3YGxipqi8AlwB7DVTfCTihZ7zStDBxlOaO0V7Hv6D7A/SLwZVVdWpVXVBVd1fV+cCxdInfoIOq6paqGvwj/WbgAGDHqvpJK3sN8M9V9fP2B/wgYLcs2xD3S5PcQDcMtxDYdWDd/1TVaVV1N7AFsH5Vvauq/q/NQzuc7g87wB3Ao5OsV1U3V9WZrfzlwMlVdXI7528CI3R/tEd9qqoua+d7PF0yCF1C+a2qOraq7qiq66tqSZLQ9Qy9pap+W1U3Ae8diGWsvYD/qKrLq+pm4O10yV/fdnox3fDnKXRJ8H3pkv7l8VLgPS3uq4EP99jmnNZbN/p6DkBV/Qp4LV1P8YeAvavqpiT3oUsq31RVv6iqu6rq9HaNLIs76JK9R7d9LK6qG8ep91nu3fZ7tjLofk6fqKqz2j4+TdeWT+0Zw5eq6kdVdSddMrjlUuq+Aji/qi4GjgOekD+92enL7Xr/IfA9uusGut/Z0Zg/y72TzocAv+wZrzQtTBylueMzdH8492XMMDVAkj9P8t10w72/p0v+1htT7epx9nsA8NGqGhzW3AT40mhCQZeo3gVssAzxHl9V61bVQ6vqmVW1eII4NgHmDyYwwD8NHOtVdD2Al7YhzZ0HtvurMdttD2w4sO9fDSzfStcjCF1P13jDx+vTzR1dPLDPr7fy8cwHrhp4fxWwOv3baR+6drqzqm4DvsDy9xTO597tetVEFQds1X5Go69vDKz7Ct1Q+4+r6oetbD1gHuO33bL4DPAN4Lgk1yT5tyT3Hafed4E127W9gC65+1Jbtwnwd2N+/hvTtUMfE10b49mbLrkcHYr+Hn/6c3pRa8NNqup1VfWHJNsBj6RLNqFLHLdIsmV7fz33vl6lGWfiKM0RVXUV3U0yz6cbwhvrs8CJwMZtkv2hwNibUWqc7Z4NvCPJSwbKrgaeNyapmNf+aI63j2U1uI+rgSvGHGvtqno+QFX9b1XtQTfc/H7ghCQPaNt9Zsx2D6iq9/U4/tV0Q7pjXUc3ZPqEgX2uMzDsPNY1dAnMqEcAdwK/niyAJA8Hngm8PMmvkvyKbtj6+RlzB31Pv6RLnAZjWRHvofsPw4ZJRoeLrwNuY/y2G+sW7n0D1x/n9rVe3oOr6vF0Q947M87wb1XdRddTvEd7ndR6gaH7Gb5nzM9/zao6dpnOchJJtgUeA7x94Of058CePXqW96H7HVzStjtroBzgW3Q33UhDw8RRmlteBTyzqm4ZZ93awG+r6rYkW9P1TvZxEfBc4KNJXtjKDgXe0+Z2jd6UsEtbdy3dnLaV9Z14PwJuSvIP7caL1dLdoPOUduyXJ1m/DWvf0La5m26O5wuSPKdtMy/d9xw+vMcxjwF2SvLSJKsneUiSLdsxDgf+c+AGjI0G5luOdSzwliSPTPf1K++lu5v8zh4xvAK4DHgsXU/alnQ9qz/nnnl9v6Z/Ox9Pl9w8qLXBG3pu9yeS7EA3N3RvuiTnI0k2au1zBPAf6W5oWi3JNhPMK1xCN2x/3ySL6JLi0f0/I8kWbb7ujXRD1xPNk/ws8DK6aQGfHSg/HHhN641Mkgeku0FsZd+NvA/wTeDx3PNz2hxYA3jeRBslmUc3fWC/ge22pPu5jCadBwLbJvnA6E0zSR6d7sahdVfyeUi9mDhKc0hV/bSqRiZY/TrgXUluoruZ4/hl2O95dL0+hyd5Ht28thOBU9r+zqTrZaGqbqXrjTqtDRH2nVM20bHvasfekq5H9Trgk3Q3T0CX1F6U7i7lDwG7V9Uf2jy+XeiGta+l64E6gB6fe1X1M7qe27+j+5qUJcCT2up/oLtZ4swkN9L1Cj12gl0dQTfs+v0W+230T9j2AT5WVb8afNEl7aM9UgcBn27t/NJJ9ncw3fD0FXRzJj/TI4bzcu/vcfyvJA+kmwrxt20e4w+A/wY+1eaAvg24ADibru3ez/ht/v/oeiZ/12IbTPoeRndTyI10vZrfmyjeqjqLrvdyPt0NTaPlI8CrgUPaMX5CN41jpRlI/j4y5ud0RYt3adMKXkTXe33UmJ/vEXTTGZ5bVT8FtgEW0F3jv6ebrjAC3DTuXqUplqqVMaokSZpN0n010dFV1acHVpIAexwlSZLUk4mjJEmSenGoWpIkSb3Y4yhJkqReTBwlSZLUy7I8HkzLab311qsFCxbMdBiSJEmTWrx48XVVNe4TsUwcp8GCBQsYGZnoq/UkSZKGR5IJH0nqULUkSZJ6MXGUJElSLyaOkiRJ6sXEUZIkSb2YOEqSJKkXE0dJkiT14tfxTIPFiyGZ6SgkDTOf/ippNrDHUZIkSb2YOEqSJKkXE0dJkiT1YuIoSZKkXqY8cUxyV5IlSc5Lck6SbafgGDsmOWkZtzk1yaLlONaRSXZb1u0kSZJmu+m4q/oPVbUlQJLnAP8KPH0ajitJkqSVaLqHqh8I/A4gyVpJvt16IS9IsksrX5DkkiSHJ7koySlJ1mjrnpLk/NaD+YEkF449QJKtk5yR5Nwkpyd5bCtfI8lxbd9fAtYY2ObZbZtzknw+yVqt/H1JLm7H/ODAYXZo+77c3kdJkrSqmI4exzWSLAHmARsCz2zltwG7VtWNSdYDzkxyYlv3GGCPqnp1kuOBlwBHA58CXl1VZyR53wTHuxR4WlXdmWQn4L1t+9cCt1bV45I8ETgHoB37HcBOVXVLkn8A3prko8CuwGZVVUnWHTjGhsD2wGbAicAJK9RCkiRJs8B0D1VvAxyVZHMgwHuT7ADcDWwEbNC2uaKqlrTlxcCClritXVVntPLPAjuPc7x1gE8neQxQwH1b+Q7AhwGq6vwk57fypwKPB05L9y3d9wPOAH5Pl9z+d5s/OTiH8stVdTdwcZINGEeS/YD9unePmLh1JEmSZolpfXJM6ylcD1gfeH77d2FV3ZHkSrpeSYDbBza7i4Fh5R7+BfhuVe2aZAFw6iT1A3yzqvb4kxXJ1sCzgN2Av+We3tLB+MZ9JkxVHQYc1u1nkc+EkCRJs960znFMshmwGnA9Xc/gb1rS+Axgk6VtW1U3ADcl+fNWtPsEVdcBftGW9x0o/z6wZ4tjc+CJrfxMYLskj27rHpDkz9o8x3Wq6mTgLcCT+p6nJEnSXDSdcxyh653bp6ruSnIM8JUkFwAjdHMTJ/Mq4PAkdwPfoxtOHuvf6Iaq3wF8daD848CnklwCXEI3BE5VXZtkX+DYJPdvdd8B3AT8T5J5Le639j1hSZKkuShVs2cUNclaVXVzW/5HYMOqetMMhzWpbqh6ZKbDkDTEZtFHsaQ5Lsniqhr3u66ndY7jSvCXSd5OF/dV3HsoWpIkSVNoViWOVfU54HMzHYckSdKqyGdVS5IkqZdZ1eM4Wy1cCCNOcZQkSbOcPY6SJEnqxcRRkiRJvZg4SpIkqRcTR0mSJPVi4ihJkqReTBwlSZLUi4mjJEmSejFxlCRJUi8mjpIkSerFxFGSJEm9mDhKkiSpFxNHSZIk9WLiKEmSpF5MHCVJktSLiaMkSZJ6MXGUJElSL6vPdACrgmuuuYaDDz54psOQNMQOPPDAmQ5BkiZlj6MkSZJ6MXGUJElSLyaOkiRJ6sXEUZIkSb1MWeKYpJL8+8D7tyU5aKqOtyySXJlkvZW0r5tXxn4kSZKG3VT2ON4OvHhlJWiSJEmaWVOZON4JHAa8ZeyKJOsn+UKSs9tru1Z+QZJ107k+yd6t/Kgkf5Hkk0mWtNe1SQ5s6w9o+zk/ycEDx/lyksVJLkqy33hBTlQnyc1J3pPkvCRnJtmglT8yyRkt1nevzAaTJEkaZlM9x/GjwF5J1hlT/iHgP6vqKcBLgE+28tOA7YAnAJcDT2vl2wCnV9XfVNWWwC7AdcCRSZ4NPAbYGtgSWJhkh7bdK6tqIbAIeGOSh4wT40R1HgCcWVVPAr4PvHog9o9X1RbAL5e1QSRJkmarKU0cq+pG4CjgjWNW7QQckmQJcCLwwCRrAT8AdmivjwNbJNkI+F1V3QKQZB7weeANVXUV8Oz2Ohc4B9iMLpGELhE8DzgT2HigfNBEdf4POKktLwYWtOXtgGPb8mcmOvck+yUZSTJy6623TlRNkiRp1piOJ8f8F11C96mBsvsAT62q2wYrJvk+8HrgEcA/A7sCu9EllKMOBb5YVd8a3Qz416r6xJh97UiXoG5TVbcmORWYtwx17qiqast3ce+2KiZRVYfRDdUzf/78SetLkiQNuyn/Op6q+i1wPPCqgeJTgDeMvkmyZat7NbAe8Jiquhz4IfA2uqFikrweWLuq3jewr28Ar2w9liTZKMlDgXXoeipvTbIZ8NRxwutTZ6zTgN3b8l496kuSJM0J0/U9jv9OlxCOeiOwqN3McjHwmoF1ZwGXteUfABvRJZDQJZFbDNwg85qqOgX4LHBGkguAE4C1ga8Dqye5BHgf3VD0WH3qjPUm4PXtWBv1qC9JkjQn5J7RWE2V+fPn1/777z/TYUgaYgceeOBMhyBJACRZXFWLxlvnk2MkSZLUi4mjJEmSejFxlCRJUi/OcZwGixYtqpGRkZkOQ5IkaVLOcZQkSdIKM3GUJElSLyaOkiRJ6sXEUZIkSb2YOEqSJKkXE0dJkiT1YuIoSZKkXkwcJUmS1IuJoyRJknoxcZQkSVIvJo6SJEnqxcRRkiRJvZg4SpIkqRcTR0mSJPVi4ihJkqReTBwlSZLUy+ozHcAq4beL4bOZ6SgkDbM9a6YjkKRJ2eMoSZKkXkwcJUmS1IuJoyRJknoxcZQkSVIvQ584JnlRkkqy2Qps//jl2G7fJIe05dck2Xt5ji9JkjRXDH3iCOwB/LD9uzxeBIybOCbpdVd5VR1aVUct5/ElSZLmhKFOHJOsBWwPvArYvZXtmOSkgTqHJNm3Lb8vycVJzk/ywSTbAi8EPpBkSZJHJTk1yX8lGQHelOQFSc5Kcm6SbyXZYJw4Dkrytrb86iRnJzkvyReSrDnlDSFJkjQEhv17HHcBvl5VlyW5PsnCiSomeQiwK7BZVVWSdavqhiQnAidV1QmtHsD9qmpRe/8g4Kltm78B/h74u6XE9MWqOrxt+266pPYjK36qkiRJw22oexzphqePa8vHsfTh6t8DtwH/neTFwK1Lqfu5geWHA99IcgFwAPCESWLaPMkPWv29JqqfZL8kI0lGrr1pkj1KkiTNAkObOCZ5MPBM4JNJrqRL6l4K3MW9454HUFV3AlsDJwA7A19fyu5vGVj+CHBIVW0B7D+6v6U4EvjbVv/giepX1WFVtaiqFq2/9iR7lCRJmgWGNnEEdgM+U1WbVNWCqtoYuIIu5scnuX+SdYFnwR/nQ65TVScDbwGe1PZzE7C01G0d4BdteZ8eca0N/DLJfel6HCVJklYJw5w47gF8aUzZF+hukjkeuLD9e25btzZwUpLz6e7CfmsrPw44oN388qhxjnMQ8Pkki4HresT1/4CzgNOAS3ufjSRJ0iyXqprpGOa8RZumRt4901FIGmp7+lksaTgkWTx6E/FYw9zjKEmSpCFi4ihJkqReTBwlSZLUy7B/Afjc8OCFsOfITEchSZK0QuxxlCRJUi8mjpIkSerFxFGSJEm9mDhKkiSpFxNHSZIk9WLiKEmSpF5MHCVJktSLiaMkSZJ6MXGUJElSLyaOkiRJ6sXEUZIkSb2YOEqSJKkXE0dJkiT1YuIoSZKkXkwcJUmS1IuJoyRJknpZfaYDWDUsBjLTQUgaajXTAUjSpOxxlCRJUi8mjpIkSerFxFGSJEm9mDhKkiSplylNHJP8c5KLkpyfZEmSP1/O/eyYZNuB90cm2a3HdjcPLD8/yWVJNlmeGCRJklZ1U3ZXdZJtgJ2Brarq9iTrAfdbzt3tCNwMnL6csTwL+DDwnKq6qkf9AKmqu5fneJIkSXPRVPY4bghcV1W3A1TVdVV1DXSJXJJzk1yQ5Igk92/lV7YEkySLkpyaZAHwGuAtrdfyaW3/OyQ5PcnlS+t9TLIDcDiwc1X9tJW9NcmF7fXmVrYgyY+THAVcCGyc5IAkZ7ce04MH9vnlJItbb+p+K7PRJEmShtVUJo6n0CVflyX5WJKnAySZBxwJvKyqtqDr9XztRDupqiuBQ4H/rKotq+oHbdWGwPZ0vZrvm2Dz+wNfBl5UVZe24y8E/hr4c+CpwKuTPLnVfwzwsap6AvDY9n5rYEtgYUtCAV5ZVQuBRcAbkzykb6NIkiTNVlOWOFbVzcBCYD/gWuBzSfalS8iuqKrLWtVPAzuMu5Ol+3JV3V1VFwMbTFDnDrrh7VcNlG0PfKmqbmkxfhEY7cW8qqrObMvPbq9zgXOAzegSSeiSxfOAM4GNB8r/KMl+SUaSjFx77XKcnSRJ0pCZ0ifHVNVdwKnAqUkuAPahS8Qmcif3JLPzJtn97QPLEz2W5W7gpcC3k/xTVb13kn3eMmaf/1pVnxiskGRHYCdgm6q6Ncmp48VaVYcBhwEsWhQfCSFJkma9KetxTPLYJIM9cVsCVwE/BhYkeXQrfwXwvbZ8JV0vJcBLBra9CVh7eeKoqluBvwT2SvIq4AfAi5KsmeQBwK6tbKxvAK9MslY7n42SPBRYB/hdSxo3oxvuliRJmvOmco7jWsCnk1yc5Hzg8cBBVXUb3RzDz7deyLvp5jACHAx8KMkIcNfAvr4C7Drm5pjequq3wHOBdwAPp5tj+SPgLOCTVfUnvaBVdQrwWeCMFucJdMnr14HVk1xCN7fyzLHbSpIkzUWpmnwUNcl2VXXaZGUa36JFqZGRmY5C0nBzRouk4ZBkcVUtGm9d3x7Hj/QskyRJ0hy11Jtj2pd4bwusn+StA6seCKw2lYFJkiRpuEx2V/X96OYqrs69b065EZj0kX+SJEmaO5aaOFbV94DvJTmyz6P6NJGFgJMcJUnS7Nb3exzvn+QwYMHgNlX1zKkISpIkScOnb+L4ebqvzPkk9/6aHEmSJK0i+iaOd1bVx6c0EkmSJA21vl/H85Ukr0uyYZIHj76mNDJJkiQNlb49jvu0fw8YKCtg05UbjiRJkoZVr8Sxqh451YFIkiRpuPVKHJPsPV55VR21csORJEnSsOo7VP2UgeV5wLOAcwATR0mSpFVE36HqNwy+T7IucNxUBCRJkqTh1Peu6rFuAZz3KEmStArpO8fxK3R3UQOsBjwOOH6qgpIkSdLw6TvH8YMDy3cCV1XVz6cgHkmSJA2pXkPVVfU94FJgbeBBwP9NZVCSJEkaPr0SxyQvBX4E/BXwUuCsJLtNZWCSJEkaLn2Hqv8ZeEpV/QYgyfrAt4ATpiowSZIkDZe+d1XfZzRpbK5fhm0lSZI0B/Ttcfx6km8Ax7b3LwNOnpqQ5p5rFl/DwTl4psOQNMQOrANnOgRJmtRSE8ckjwY2qKoDkrwY2L6tOgM4ZqqDkyRJ0vCYrMfxv4C3A1TVF4EvAiTZoq17wRTGJkmSpCEy2TzFDarqgrGFrWzBlEQkSZKkoTRZ4rjuUtatsRLjkCRJ0pCbLHEcSfLqsYVJ/gZYvLwHTXJXkiVJLkzy+SRrJlmQ5MIJ6r8ryU5t+dQki9ryyUnWneRYVyZZb5zyFyb5x+U9B0mSpFXNZHMc3wx8Kcle3JMoLgLuB+y6Asf9Q1VtCZDkGOA1tPmT46mqd05Q/vzlDaCqTgROXN7tJUmSVjVL7XGsql9X1bbAwcCV7XVwVW1TVb9aSTH8AHh0W14tyeFJLkpySpI1AJIcOd6TakZ7E1tv5aVJjklySZITkqw5UPUNSc5JckGSzdq2+yY5ZGD/H05yepLLB4+V5IAkZyc5P+m+UyfJA5J8Ncl5rdf0ZSupLSRJkoZW32dVf7eqPtJe31lZB0+yOvA8YPQGnMcAH62qJwA3AC9Zht09FvhYVT0OuBF43cC666pqK+DjwNsm2H5Duq8b2hl4X4vv2S2mrYEtgYVJdgCeC1xTVU+qqs2Bry9DnJIkSbPSTD39ZY0kS4AR4GfAf7fyK6pqSVtezLLduX11VZ3Wlo/mnu+chHuGwZe2zy9X1d1VdTGwQSt7dnudC5wDbEaXSF4A/EWS9yd5WlX9fuzOkuyXZCTJyK3cugynIUmSNJz6PjlmZfvjHMdRSQBuHyi6i2W7c7uW8n50v3cx8TkPHjsD//5rVX1ibOUkWwHPB96d5NtV9a57HbzqMOAwgPmZPzY2SZKkWWcuPW/6EUm2act7Aj9cCfv8BvDKJGsBJNkoyUOTzAduraqjgQ8AW62EY0mSJA21mepxnAo/Bl6f5AjgYrr5jCukqk5J8jjgjNYjejPwcrqbeT6Q5G7gDuC1K3osSZKkYZeq2T+KmmQBcFK7UWXozM/82p/9ZzoMSUPswDpwpkOQJACSLK6qReOtm0tD1ZIkSZpCc2KouqquBIayt1GSJGmusMdRkiRJvcyJHsdhN3/hfA4ccf6SJEma3exxlCRJUi8mjpIkSerFxFGSJEm9mDhKkiSpFxNHSZIk9WLiKEmSpF5MHCVJktSLiaMkSZJ6MXGUJElSLyaOkiRJ6sXEUZIkSb2YOEqSJKkXE0dJkiT1YuIoSZKkXkwcJUmS1IuJoyRJknpZfaYDWCUsXgzJTEchaZhVzXQEkjQpexwlSZLUi4mjJEmSejFxlCRJUi8mjpIkSeplzieOSW6e6RgkSZLmgjmfOEqSJGnlWCUSxyRrJfl2knOSXJBkl1a+IMmlSY5JckmSE5Ks2da9M8nZSS5McljSfZ9OklOTvD/Jj5JcluRpM3lukiRJ02WVSByB24Bdq2or4BnAv48mgsBjgY9V1eOAG4HXtfJDquopVbU5sAaw88D+Vq+qrYE3AwdOxwlIkiTNtFUlcQzw3iTnA98CNgI2aOuurqrT2vLRwPZt+RlJzkpyAfBM4AkD+/ti+3cxsGDcAyb7JRlJMnLtyjsPSZKkGbOqPDlmL2B9YGFV3ZHkSmBeWzf2cQ2VZB7wMWBRVV2d5KCB+gC3t3/vYoI2rKrDgMMAFiU+EkKSJM16q0qP4zrAb1rS+Axgk4F1j0iyTVveE/gh9ySJ1yVZC9ht+kKVJEkaTnM6cUyyOl3v4DHAojbsvDdw6UC1HwOvT3IJ8CDg41V1A3A4cCHwDeDs6YxbkiRpGKVq7o6iJnkScHi7kWW89QuAk9oNMFNmUVIjU3kASbPfHP4sljS7JFlcVYvGWzdnexyTvAY4FnjHTMciSZI0F8zpHsdhYY+jpEn5WSxpSKySPY6SJElauVaVr+OZWQsXwoh9jpIkaXazx1GSJEm9mDhKkiSpFxNHSZIk9WLiKEmSpF5MHCVJktSLiaMkSZJ6MXGUJElSLyaOkiRJ6sXEUZIkSb2YOEqSJKkXE0dJkiT1YuIoSZKkXkwcJUmS1IuJoyRJknoxcZQkSVIvJo6SJEnqJVU10zHMeZmfYv+ZjkLSMKsD/SyWNBySLK6qReOts8dRkiRJvZg4SpIkqRcTR0mSJPVi4ihJkqRehipxTHLzMtbfMclJUxXPmGO9K8lO03EsSZKkYbT6TAcwW1TVO2c6BkmSpJk0VD2Oo1pP4qlJTkhyaZJjkqSte24rOwd48cA2D07y5STnJzkzyRNb+UFJjmj7uzzJGwe2eXmSHyVZkuQTSVZrryOTXJjkgiRvaXWPTLJbW35nkrNbncNGY5MkSZrLhjJxbJ4MvBl4PLApsF2SecDhwAuAhcDDBuofDJxbVU8E/gk4amDdZsBzgK2BA5PcN8njgJcB21XVlsBdwF7AlsBGVbV5VW0BfGqc2A6pqqdU1ebAGsDOK+WMJUmShtgwJ44/qqqfV9XdwBJgAV0CeEVV/W9131x+9ED97YHPAFTVd4CHJHlgW/fVqrq9qq4DfgNsADyLLvk8O8mS9n5T4HJg0yQfSfJc4MZxYntGkrOSXAA8E3jC2ApJ9ksykmSEW1eoHSRJkobCMM9xvH1g+S5WLNbx9hXg01X19rGVkzyJrofyNcBLgVcOrJsHfAxYVFVXJzkImDd2H1V1GHAYtCfHSJIkzXLD3OM4nkuBBUke1d7vMbDuB3RDzSTZEbiuqsbrLRz1bWC3JA9t2zw4ySZJ1gPuU1VfAN4BbDVmu9Ek8bokawG7rcD5SJIkzRrD3OP4J6rqtiT7AV9Ncitdsrh2W30QcESS84FbgX0m2dfFSd4BnJLkPsAdwOuBPwCfamUAbx+z3Q1JDgcuBH4FnL1STk6SJGnIpZsqqKmU+Sn2n+koJA2zOtDPYknDIcniqlo03rrZNlQtSZKkGWLiKEmSpF5MHCVJktTLrLo5ZrZaOH8hIweOzHQYkiRJK8QeR0mSJPVi4ihJkqReTBwlSZLUi4mjJEmSejFxlCRJUi8mjpIkSerFxFGSJEm9mDhKkiSpFxNHSZIk9WLiKEmSpF5MHCVJktSLiaMkSZJ6MXGUJElSLyaOkiRJ6sXEUZIkSb2YOEqSJKmX1Wc6gFXB4sWQzHQUkiRpNqua6QjscZQkSVJPJo6SJEnqxcRRkiRJvZg4SpIkqZdVJnFMcvMy1t8xyUlt+YVJ/nFqIpMkSZodvKu6h6o6EThxpuOQJEmaSatMj+Oo1pN4apITklya5Jik+7KcJM9tZecALx7YZt8kh7TlFyQ5K8m5Sb6VZIMZOhVJkqRptcoljs2TgTcDjwc2BbZLMg84HHgBsBB42ATb/hB4alU9GTgO+Pspj1aSJGkIrKpD1T+qqp8DJFkCLABuBq6oqv9t5UcD+42z7cOBzyXZELgfcMV4B0iy3z3bP2KlBi9JkjQTVtUex9sHlu9i2RLojwCHVNUWwP7AvPEqVdVhVbWoqhbB+ssfqSRJ0pBYVRPH8VwKLEjyqPZ+jwnqrQP8oi3vM+VRSZIkDQkTx6aqbqMbWv5quznmNxNUPQj4fJLFwHXTFJ4kSdKMSw3DE7PnuGRRwchMhyFJkmax6UrZkizuptr9KXscJUmS1IuJoyRJknoxcZQkSVIvq+r3OE6rhQthxCmOkiRplrPHUZIkSb2YOEqSJKkXE0dJkiT1YuIoSZKkXkwcJUmS1IuJoyRJknoxcZQkSVIvJo6SJEnqJTVdT8xehSW5CfjxTMcxJNYDrpvpIIaA7dCxHe5hW3Rsh3vYFh3b4R7T1RabVNX6463wyTHT48dVtWimgxgGSUZsC9thlO1wD9uiYzvcw7bo2A73GIa2cKhakiRJvZg4SpIkqRcTx+lx2EwHMERsi47t0LEd7mFbdGyHe9gWHdvhHjPeFt4cI0mSpF7scZQkSVIvJo4rKMlzk/w4yU+S/OM46++f5HNt/VlJFgyse3sr/3GS50xr4CtZj3Z4a5KLk5yf5NtJNhlYd1eSJe114vRGvnL1aId9k1w7cL5/M7BunyT/2177TG/kK1+PtvjPgXa4LMkNA+vm0jVxRJLfJLlwgvVJ8uHWTucn2Wpg3Zy5Jnq0w17t/C9IcnqSJw2su7KVL0kyMn1RT40ebbFjkt8P/A68c2DdUn+vZpMe7XDAQBtc2D4XHtzWzZlrIsnGSb7b/kZelORN49QZns+JqvK1nC9gNeCnwKbA/YDzgMePqfM64NC2vDvwubb8+Fb//sAj235Wm+lzmsJ2eAawZlt+7Wg7tPc3z/Q5TGM77AscMs62DwYub/8+qC0/aKbPaSrbYkz9NwBHzLVrop3LDsBWwIUTrH8+8DUgwFOBs+boNTFZO2w7en7A80bbob2/Elhvps9hGttiR+CkccqX6fdq2F+TtcOYui8AvjMXrwlgQ2Crtrw2cNk4fzuG5nPCHscVszXwk6q6vKr+DzgO2GVMnV2AT7flE4BnJUkrP66qbq+qK4CftP3NRpO2Q1V9t6pubW/PBB4+zTFOhz7Xw0SeA3yzqn5bVb8Dvgk8d4rinA7L2hZ7AMdOS2TTrKq+D/x2KVV2AY6qzpnAukk2ZI5dE5O1Q1Wd3s4T5u5nBNDrmpjIinzGDJ1lbIe5/Bnxy6o6py3fBFwCbDSm2tB8Tpg4rpiNgKsH3v+cP/1h/7FOVd0J/B54SM9tZ4tlPZdX0f3PadS8JCNJzkzyoimIb7r0bYeXtKGGE5JsvIzbzha9z6dNW3gk8J2B4rlyTfQxUVvNtWtiWYz9jCjglCSLk+w3QzFNt22SnJfka0me0MpWyWsiyZp0ydAXBorn5DWRbjrbk4Gzxqwams8JnxyjaZXk5cAi4OkDxZtU1S+SbAp8J8kFVfXTmYlwyn0FOLaqbk+yP11v9DNnOKaZtjtwQlXdNVC2Kl0TGpDkGXSJ4/YDxdu36+GhwDeTXNp6q+aqc+h+B25O8nzgy8BjZjakGfUC4LSqGuydnHPXRJK16JLjN1fVjTMdz0TscVwxvwA2Hnj/8FY2bp0kqwPrANf33Ha26HUuSXYC/hl4YVXdPlpeVb9o/14OnEr3v63ZaNJ2qKrrB879k8DCvtvOMstyPrszZghqDl0TfUzUVnPtmphUkifS/V7sUlXXj5YPXA+/Ab7E7J3W00tV3VhVN7flk4H7JlmPVfCaaJb2GTEnrokk96VLGo+pqi+OU2VoPidMHFfM2cBjkjwyyf3oLu6xd4CeCIze5bQb3eTeauW7p7vr+pF0/5v80TTFvbJN2g5Jngx8gi5p/M1A+YOS3L8trwdsB1w8bZGvXH3aYcOBty+km8sC8A3g2a09HgQ8u5XNVn1+N0iyGd2E7jMGyubSNdHHicDe7a7JpwK/r6pfMveuiaVK8gjgi8ArquqygfIHJFl7dJmuHca9C3euSPKwNheeJFvT/a2+np6/V3NJknXoRqj+Z6BsTl0T7Wf938AlVfUfE1Qbms8Jh6pXQFXdmeRv6X5Iq9HdFXpRkncBI1V1It3F8JkkP6GbBLx72/aiJMfT/UG8E3j9mKG6WaNnO3wAWAv4fPs8/FlVvRB4HPCJJHfTfTi+r6pmZZLQsx3emOSFdD/z39LdZU1V/TbJv9D9YQB415hhmVmlZ1tA9/twXPvP1Kg5c00AJDmW7i7Z9ZL8HDgQuC9AVR0KnEx3x+RPgFuBv27r5tQ10aMd3kk3//tj7TPizqpaBGwAfKmVrQ58tqq+Pu0nsBL1aIvdgNcmuRP4A7B7+x0Z9/dqBk5hpejRDgC7AqdU1S0Dm861a2I74BXABUmWtLJ/Ah4Bw/c54ZNjJEmS1ItD1ZIkSerFxFGSJEm9mDhKkiSpFxNHSZIk9WLiKEmSpF5MHCVphiSpJEcPvF89ybVJTlrG/ey4LNsk2TfJ/GU5hiSBiaMkzaRbgM2TrNHe/wXL+NSH9kSqZbUvYOIoaZmZOErSzDoZ+Mu2vAcDj1ZLsnWSM5Kcm+T0JI9t5fsmOTHJd4BvD+4syVNa/UclWZjke0kWJ/lGkg2T7Eb3vPhjkiwZSFolaVImjpI0s46je/zoPOCJwFkD6y4FnlZVT6Z7ssp7B9ZtBexWVU8fLUiyLXAosAvwM+Ajrc5C4AjgPVV1AjAC7FVVW1bVH6bu1CTNNT5yUJJmUFWdn2QBXW/jyWNWrwN8OsljgKI9jq355phHiz0OOAx4dlVdk2RzYHPgm+3RbKsBv5yas5C0qjBxlKSZdyLwQbrn9j5koPxfgO9W1a4tuTx1YN3gs3uhSwrnAU8GrgECXFRV20xNyJJWRSaOkjTzjgBuqKoLkuw4UL4O99wss+8k+7gBeBVdD+MtwOnA+km2qaozktwX+LOqugi4CVh75YUvaVXhHEdJmmFV9fOq+vA4q/4N+Nck59LjP/pV9WtgZ+CjdD2PuwHvT3IesATYtlU9EjjUm2MkLatU1UzHIEmSpFnAHkdJkiT1YuIoSZKkXkwcJUmS1IuJoyRJknoxcZQkSVIvJo6SJEnqxcRRkiRJvZg4SpIkqZf/Dya4W7zloq9+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4" descr="data:image/png;base64,iVBORw0KGgoAAAANSUhEUgAAAo4AAAFNCAYAAACOmu5nAAAAOXRFWHRTb2Z0d2FyZQBNYXRwbG90bGliIHZlcnNpb24zLjUuMSwgaHR0cHM6Ly9tYXRwbG90bGliLm9yZy/YYfK9AAAACXBIWXMAAAsTAAALEwEAmpwYAAAtGElEQVR4nO3deZglVX3/8fdHUAcEQQWRQWREjaigyIxEFhGVuAVFlCiLAtEILnGNJDHxJ2DUaDSLiopgEBEEEZcgouKGC5v0wLAjURZRXABFNiEs398fdVoubfd0zdLdt3ver+e5z9Q9darqW6erb3/nnFO3UlVIkiRJk7nPTAcgSZKk2cHEUZIkSb2YOEqSJKkXE0dJkiT1YuIoSZKkXkwcJUmS1IuJo6RxJVmQpJKsPtOxzFVJdk1ydZKbkzx5JexvxyQ/H3h/UZIdV3S/K8PKup6SfC3JPisrroH93pxk05W9X2muMXGUZrkkVyb5vyTrjSk/t/2hXjDN8UyaICQ5KMkd7Y/1DUlOT7LNdMY5JD4I/G1VrVVV545XIZ3Lk1w8zrpK8uiJdl5VT6iqU5cnsLbvW9rPaPT198uzr5Wpqp5XVZ+egv2uVVWXL+/2SdZqbfS1cdZdmeQPbf2vkxyZZK2B9fu29n7ZONv+WZLPJ7kuye+TnJ/krUlWW95YpRVh4ijNDVcAe4y+SbIFsOby7myaehk/V1VrAesDPwS+mCTjxDKX/0BuAlw0SZ0dgIcCmyZ5ytSHdC9PagnV6Ovfpvn4s8lLgNuBv0jysHHWv6Bd71sBi4B3DKzbB/gtsPfgBkkeBZwFXA1sUVXrAH/Vtl97pZ+B1IOJozQ3fIZ7/9HZBzhqsEKSv2y9kDe24dGDBtaN9hK+KsnPgO+MPUCSl7Sek82T3CfJPyb5aZLrkxyf5MGt6vfbvze0Hpal9iRW1R3Ap4GHAQ9pvTEfT3JykluAZySZn+QLSa5NckWSNw7EtXWSkXZev07yHwPrntp6M29Ict7gsG2SU5P8S5LTktyU5JTBXtsk2w9se3WSfVv5/ZN8MMnP2vEOTbLGeOfW2ukdSa5K8pskRyVZp+3jZmA14LwkP11KE+0D/A9wclse3fdoO5/X2nm83qork+zUltdobfu7JBcnOSADw9rLov1s/n3g/XFJjhg4zr+3c/59kh+O1z6DsbX3ByU5ui3PS3J0u7ZuSHJ2kg3aulOT/E1rwxuSbD6wj/XT9ew9tL3fOcmS3NOr/cSlnNMfe29bO300yVfbtXFWS+KWZh/gUOB84OUTVaqqXwBfAzZvx9oEeDqwH/CcMUnnwcDpVfXWqvpl2/7HVbVnVd0wSTzSlDBxlOaGM4EHJnlcuh663YGjx9S5hS65XBf4S+C1SV40ps7TgccBzxksTPLXwPuBnarqQuANwIta/fnA74CPtuo7tH/Xbb1UZywt8CT3B/YFrq6q61rxnsB76HpVTge+ApwHbAQ8C3hzktEYPwR8qKoeCDwKOL7tdyPgq8C7gQcDbwO+kGT9gcPvCfw1XY/e/Vqd0T/mXwM+QtcjuiWwpG3zPuDPWtmjW0zvnOD09m2vZwCbAmsBh1TV7a33CbpevXGTkiRrArsBx7TX7knuB1BVOwxsv1ZVfW6CGEYdSNc+j6L7+a7IPMFXAq9I8swkewFbA29q6z4ILAS2pWv3vwfuXsb97wOsA2wMPAR4DfCHwQpVdTvwRQZ62oGXAt+rqt+kmzN6BLB/28cngBPb9dbH7nSJ24OAn9Bdj+Nq18uO3PNz2nspdTcGng+MTk3YGxipqi8AlwB7DVTfCTihZ7zStDBxlOaO0V7Hv6D7A/SLwZVVdWpVXVBVd1fV+cCxdInfoIOq6paqGvwj/WbgAGDHqvpJK3sN8M9V9fP2B/wgYLcs2xD3S5PcQDcMtxDYdWDd/1TVaVV1N7AFsH5Vvauq/q/NQzuc7g87wB3Ao5OsV1U3V9WZrfzlwMlVdXI7528CI3R/tEd9qqoua+d7PF0yCF1C+a2qOraq7qiq66tqSZLQ9Qy9pap+W1U3Ae8diGWsvYD/qKrLq+pm4O10yV/fdnox3fDnKXRJ8H3pkv7l8VLgPS3uq4EP99jmnNZbN/p6DkBV/Qp4LV1P8YeAvavqpiT3oUsq31RVv6iqu6rq9HaNLIs76JK9R7d9LK6qG8ep91nu3fZ7tjLofk6fqKqz2j4+TdeWT+0Zw5eq6kdVdSddMrjlUuq+Aji/qi4GjgOekD+92enL7Xr/IfA9uusGut/Z0Zg/y72TzocAv+wZrzQtTBylueMzdH8492XMMDVAkj9P8t10w72/p0v+1htT7epx9nsA8NGqGhzW3AT40mhCQZeo3gVssAzxHl9V61bVQ6vqmVW1eII4NgHmDyYwwD8NHOtVdD2Al7YhzZ0HtvurMdttD2w4sO9fDSzfStcjCF1P13jDx+vTzR1dPLDPr7fy8cwHrhp4fxWwOv3baR+6drqzqm4DvsDy9xTO597tetVEFQds1X5Go69vDKz7Ct1Q+4+r6oetbD1gHuO33bL4DPAN4Lgk1yT5tyT3Hafed4E127W9gC65+1Jbtwnwd2N+/hvTtUMfE10b49mbLrkcHYr+Hn/6c3pRa8NNqup1VfWHJNsBj6RLNqFLHLdIsmV7fz33vl6lGWfiKM0RVXUV3U0yz6cbwhvrs8CJwMZtkv2hwNibUWqc7Z4NvCPJSwbKrgaeNyapmNf+aI63j2U1uI+rgSvGHGvtqno+QFX9b1XtQTfc/H7ghCQPaNt9Zsx2D6iq9/U4/tV0Q7pjXUc3ZPqEgX2uMzDsPNY1dAnMqEcAdwK/niyAJA8Hngm8PMmvkvyKbtj6+RlzB31Pv6RLnAZjWRHvofsPw4ZJRoeLrwNuY/y2G+sW7n0D1x/n9rVe3oOr6vF0Q947M87wb1XdRddTvEd7ndR6gaH7Gb5nzM9/zao6dpnOchJJtgUeA7x94Of058CePXqW96H7HVzStjtroBzgW3Q33UhDw8RRmlteBTyzqm4ZZ93awG+r6rYkW9P1TvZxEfBc4KNJXtjKDgXe0+Z2jd6UsEtbdy3dnLaV9Z14PwJuSvIP7caL1dLdoPOUduyXJ1m/DWvf0La5m26O5wuSPKdtMy/d9xw+vMcxjwF2SvLSJKsneUiSLdsxDgf+c+AGjI0G5luOdSzwliSPTPf1K++lu5v8zh4xvAK4DHgsXU/alnQ9qz/nnnl9v6Z/Ox9Pl9w8qLXBG3pu9yeS7EA3N3RvuiTnI0k2au1zBPAf6W5oWi3JNhPMK1xCN2x/3ySL6JLi0f0/I8kWbb7ujXRD1xPNk/ws8DK6aQGfHSg/HHhN641Mkgeku0FsZd+NvA/wTeDx3PNz2hxYA3jeRBslmUc3fWC/ge22pPu5jCadBwLbJvnA6E0zSR6d7sahdVfyeUi9mDhKc0hV/bSqRiZY/TrgXUluoruZ4/hl2O95dL0+hyd5Ht28thOBU9r+zqTrZaGqbqXrjTqtDRH2nVM20bHvasfekq5H9Trgk3Q3T0CX1F6U7i7lDwG7V9Uf2jy+XeiGta+l64E6gB6fe1X1M7qe27+j+5qUJcCT2up/oLtZ4swkN9L1Cj12gl0dQTfs+v0W+230T9j2AT5WVb8afNEl7aM9UgcBn27t/NJJ9ncw3fD0FXRzJj/TI4bzcu/vcfyvJA+kmwrxt20e4w+A/wY+1eaAvg24ADibru3ez/ht/v/oeiZ/12IbTPoeRndTyI10vZrfmyjeqjqLrvdyPt0NTaPlI8CrgUPaMX5CN41jpRlI/j4y5ud0RYt3adMKXkTXe33UmJ/vEXTTGZ5bVT8FtgEW0F3jv6ebrjAC3DTuXqUplqqVMaokSZpN0n010dFV1acHVpIAexwlSZLUk4mjJEmSenGoWpIkSb3Y4yhJkqReTBwlSZLUy7I8HkzLab311qsFCxbMdBiSJEmTWrx48XVVNe4TsUwcp8GCBQsYGZnoq/UkSZKGR5IJH0nqULUkSZJ6MXGUJElSLyaOkiRJ6sXEUZIkSb2YOEqSJKkXE0dJkiT14tfxTIPFiyGZ6SgkDTOf/ippNrDHUZIkSb2YOEqSJKkXE0dJkiT1YuIoSZKkXqY8cUxyV5IlSc5Lck6SbafgGDsmOWkZtzk1yaLlONaRSXZb1u0kSZJmu+m4q/oPVbUlQJLnAP8KPH0ajitJkqSVaLqHqh8I/A4gyVpJvt16IS9IsksrX5DkkiSHJ7koySlJ1mjrnpLk/NaD+YEkF449QJKtk5yR5Nwkpyd5bCtfI8lxbd9fAtYY2ObZbZtzknw+yVqt/H1JLm7H/ODAYXZo+77c3kdJkrSqmI4exzWSLAHmARsCz2zltwG7VtWNSdYDzkxyYlv3GGCPqnp1kuOBlwBHA58CXl1VZyR53wTHuxR4WlXdmWQn4L1t+9cCt1bV45I8ETgHoB37HcBOVXVLkn8A3prko8CuwGZVVUnWHTjGhsD2wGbAicAJK9RCkiRJs8B0D1VvAxyVZHMgwHuT7ADcDWwEbNC2uaKqlrTlxcCClritXVVntPLPAjuPc7x1gE8neQxQwH1b+Q7AhwGq6vwk57fypwKPB05L9y3d9wPOAH5Pl9z+d5s/OTiH8stVdTdwcZINGEeS/YD9unePmLh1JEmSZolpfXJM6ylcD1gfeH77d2FV3ZHkSrpeSYDbBza7i4Fh5R7+BfhuVe2aZAFw6iT1A3yzqvb4kxXJ1sCzgN2Av+We3tLB+MZ9JkxVHQYc1u1nkc+EkCRJs960znFMshmwGnA9Xc/gb1rS+Axgk6VtW1U3ADcl+fNWtPsEVdcBftGW9x0o/z6wZ4tjc+CJrfxMYLskj27rHpDkz9o8x3Wq6mTgLcCT+p6nJEnSXDSdcxyh653bp6ruSnIM8JUkFwAjdHMTJ/Mq4PAkdwPfoxtOHuvf6Iaq3wF8daD848CnklwCXEI3BE5VXZtkX+DYJPdvdd8B3AT8T5J5Le639j1hSZKkuShVs2cUNclaVXVzW/5HYMOqetMMhzWpbqh6ZKbDkDTEZtFHsaQ5Lsniqhr3u66ndY7jSvCXSd5OF/dV3HsoWpIkSVNoViWOVfU54HMzHYckSdKqyGdVS5IkqZdZ1eM4Wy1cCCNOcZQkSbOcPY6SJEnqxcRRkiRJvZg4SpIkqRcTR0mSJPVi4ihJkqReTBwlSZLUi4mjJEmSejFxlCRJUi8mjpIkSerFxFGSJEm9mDhKkiSpFxNHSZIk9WLiKEmSpF5MHCVJktSLiaMkSZJ6MXGUJElSL6vPdACrgmuuuYaDDz54psOQNMQOPPDAmQ5BkiZlj6MkSZJ6MXGUJElSLyaOkiRJ6sXEUZIkSb1MWeKYpJL8+8D7tyU5aKqOtyySXJlkvZW0r5tXxn4kSZKG3VT2ON4OvHhlJWiSJEmaWVOZON4JHAa8ZeyKJOsn+UKSs9tru1Z+QZJ107k+yd6t/Kgkf5Hkk0mWtNe1SQ5s6w9o+zk/ycEDx/lyksVJLkqy33hBTlQnyc1J3pPkvCRnJtmglT8yyRkt1nevzAaTJEkaZlM9x/GjwF5J1hlT/iHgP6vqKcBLgE+28tOA7YAnAJcDT2vl2wCnV9XfVNWWwC7AdcCRSZ4NPAbYGtgSWJhkh7bdK6tqIbAIeGOSh4wT40R1HgCcWVVPAr4PvHog9o9X1RbAL5e1QSRJkmarKU0cq+pG4CjgjWNW7QQckmQJcCLwwCRrAT8AdmivjwNbJNkI+F1V3QKQZB7weeANVXUV8Oz2Ohc4B9iMLpGELhE8DzgT2HigfNBEdf4POKktLwYWtOXtgGPb8mcmOvck+yUZSTJy6623TlRNkiRp1piOJ8f8F11C96mBsvsAT62q2wYrJvk+8HrgEcA/A7sCu9EllKMOBb5YVd8a3Qz416r6xJh97UiXoG5TVbcmORWYtwx17qiqast3ce+2KiZRVYfRDdUzf/78SetLkiQNuyn/Op6q+i1wPPCqgeJTgDeMvkmyZat7NbAe8Jiquhz4IfA2uqFikrweWLuq3jewr28Ar2w9liTZKMlDgXXoeipvTbIZ8NRxwutTZ6zTgN3b8l496kuSJM0J0/U9jv9OlxCOeiOwqN3McjHwmoF1ZwGXteUfABvRJZDQJZFbDNwg85qqOgX4LHBGkguAE4C1ga8Dqye5BHgf3VD0WH3qjPUm4PXtWBv1qC9JkjQn5J7RWE2V+fPn1/777z/TYUgaYgceeOBMhyBJACRZXFWLxlvnk2MkSZLUi4mjJEmSejFxlCRJUi/OcZwGixYtqpGRkZkOQ5IkaVLOcZQkSdIKM3GUJElSLyaOkiRJ6sXEUZIkSb2YOEqSJKkXE0dJkiT1YuIoSZKkXkwcJUmS1IuJoyRJknoxcZQkSVIvJo6SJEnqxcRRkiRJvZg4SpIkqRcTR0mSJPVi4ihJkqReTBwlSZLUy+ozHcAq4beL4bOZ6SgkDbM9a6YjkKRJ2eMoSZKkXkwcJUmS1IuJoyRJknoxcZQkSVIvQ584JnlRkkqy2Qps//jl2G7fJIe05dck2Xt5ji9JkjRXDH3iCOwB/LD9uzxeBIybOCbpdVd5VR1aVUct5/ElSZLmhKFOHJOsBWwPvArYvZXtmOSkgTqHJNm3Lb8vycVJzk/ywSTbAi8EPpBkSZJHJTk1yX8lGQHelOQFSc5Kcm6SbyXZYJw4Dkrytrb86iRnJzkvyReSrDnlDSFJkjQEhv17HHcBvl5VlyW5PsnCiSomeQiwK7BZVVWSdavqhiQnAidV1QmtHsD9qmpRe/8g4Kltm78B/h74u6XE9MWqOrxt+266pPYjK36qkiRJw22oexzphqePa8vHsfTh6t8DtwH/neTFwK1Lqfu5geWHA99IcgFwAPCESWLaPMkPWv29JqqfZL8kI0lGrr1pkj1KkiTNAkObOCZ5MPBM4JNJrqRL6l4K3MW9454HUFV3AlsDJwA7A19fyu5vGVj+CHBIVW0B7D+6v6U4EvjbVv/giepX1WFVtaiqFq2/9iR7lCRJmgWGNnEEdgM+U1WbVNWCqtoYuIIu5scnuX+SdYFnwR/nQ65TVScDbwGe1PZzE7C01G0d4BdteZ8eca0N/DLJfel6HCVJklYJw5w47gF8aUzZF+hukjkeuLD9e25btzZwUpLz6e7CfmsrPw44oN388qhxjnMQ8Pkki4HresT1/4CzgNOAS3ufjSRJ0iyXqprpGOa8RZumRt4901FIGmp7+lksaTgkWTx6E/FYw9zjKEmSpCFi4ihJkqReTBwlSZLUy7B/Afjc8OCFsOfITEchSZK0QuxxlCRJUi8mjpIkSerFxFGSJEm9mDhKkiSpFxNHSZIk9WLiKEmSpF5MHCVJktSLiaMkSZJ6MXGUJElSLyaOkiRJ6sXEUZIkSb2YOEqSJKkXE0dJkiT1YuIoSZKkXkwcJUmS1IuJoyRJknpZfaYDWDUsBjLTQUgaajXTAUjSpOxxlCRJUi8mjpIkSerFxFGSJEm9mDhKkiSplylNHJP8c5KLkpyfZEmSP1/O/eyYZNuB90cm2a3HdjcPLD8/yWVJNlmeGCRJklZ1U3ZXdZJtgJ2Brarq9iTrAfdbzt3tCNwMnL6csTwL+DDwnKq6qkf9AKmqu5fneJIkSXPRVPY4bghcV1W3A1TVdVV1DXSJXJJzk1yQ5Igk92/lV7YEkySLkpyaZAHwGuAtrdfyaW3/OyQ5PcnlS+t9TLIDcDiwc1X9tJW9NcmF7fXmVrYgyY+THAVcCGyc5IAkZ7ce04MH9vnlJItbb+p+K7PRJEmShtVUJo6n0CVflyX5WJKnAySZBxwJvKyqtqDr9XztRDupqiuBQ4H/rKotq+oHbdWGwPZ0vZrvm2Dz+wNfBl5UVZe24y8E/hr4c+CpwKuTPLnVfwzwsap6AvDY9n5rYEtgYUtCAV5ZVQuBRcAbkzykb6NIkiTNVlOWOFbVzcBCYD/gWuBzSfalS8iuqKrLWtVPAzuMu5Ol+3JV3V1VFwMbTFDnDrrh7VcNlG0PfKmqbmkxfhEY7cW8qqrObMvPbq9zgXOAzegSSeiSxfOAM4GNB8r/KMl+SUaSjFx77XKcnSRJ0pCZ0ifHVNVdwKnAqUkuAPahS8Qmcif3JLPzJtn97QPLEz2W5W7gpcC3k/xTVb13kn3eMmaf/1pVnxiskGRHYCdgm6q6Ncmp48VaVYcBhwEsWhQfCSFJkma9KetxTPLYJIM9cVsCVwE/BhYkeXQrfwXwvbZ8JV0vJcBLBra9CVh7eeKoqluBvwT2SvIq4AfAi5KsmeQBwK6tbKxvAK9MslY7n42SPBRYB/hdSxo3oxvuliRJmvOmco7jWsCnk1yc5Hzg8cBBVXUb3RzDz7deyLvp5jACHAx8KMkIcNfAvr4C7Drm5pjequq3wHOBdwAPp5tj+SPgLOCTVfUnvaBVdQrwWeCMFucJdMnr14HVk1xCN7fyzLHbSpIkzUWpmnwUNcl2VXXaZGUa36JFqZGRmY5C0nBzRouk4ZBkcVUtGm9d3x7Hj/QskyRJ0hy11Jtj2pd4bwusn+StA6seCKw2lYFJkiRpuEx2V/X96OYqrs69b065EZj0kX+SJEmaO5aaOFbV94DvJTmyz6P6NJGFgJMcJUnS7Nb3exzvn+QwYMHgNlX1zKkISpIkScOnb+L4ebqvzPkk9/6aHEmSJK0i+iaOd1bVx6c0EkmSJA21vl/H85Ukr0uyYZIHj76mNDJJkiQNlb49jvu0fw8YKCtg05UbjiRJkoZVr8Sxqh451YFIkiRpuPVKHJPsPV55VR21csORJEnSsOo7VP2UgeV5wLOAcwATR0mSpFVE36HqNwy+T7IucNxUBCRJkqTh1Peu6rFuAZz3KEmStArpO8fxK3R3UQOsBjwOOH6qgpIkSdLw6TvH8YMDy3cCV1XVz6cgHkmSJA2pXkPVVfU94FJgbeBBwP9NZVCSJEkaPr0SxyQvBX4E/BXwUuCsJLtNZWCSJEkaLn2Hqv8ZeEpV/QYgyfrAt4ATpiowSZIkDZe+d1XfZzRpbK5fhm0lSZI0B/Ttcfx6km8Ax7b3LwNOnpqQ5p5rFl/DwTl4psOQNMQOrANnOgRJmtRSE8ckjwY2qKoDkrwY2L6tOgM4ZqqDkyRJ0vCYrMfxv4C3A1TVF4EvAiTZoq17wRTGJkmSpCEy2TzFDarqgrGFrWzBlEQkSZKkoTRZ4rjuUtatsRLjkCRJ0pCbLHEcSfLqsYVJ/gZYvLwHTXJXkiVJLkzy+SRrJlmQ5MIJ6r8ryU5t+dQki9ryyUnWneRYVyZZb5zyFyb5x+U9B0mSpFXNZHMc3wx8Kcle3JMoLgLuB+y6Asf9Q1VtCZDkGOA1tPmT46mqd05Q/vzlDaCqTgROXN7tJUmSVjVL7XGsql9X1bbAwcCV7XVwVW1TVb9aSTH8AHh0W14tyeFJLkpySpI1AJIcOd6TakZ7E1tv5aVJjklySZITkqw5UPUNSc5JckGSzdq2+yY5ZGD/H05yepLLB4+V5IAkZyc5P+m+UyfJA5J8Ncl5rdf0ZSupLSRJkoZW32dVf7eqPtJe31lZB0+yOvA8YPQGnMcAH62qJwA3AC9Zht09FvhYVT0OuBF43cC666pqK+DjwNsm2H5Duq8b2hl4X4vv2S2mrYEtgYVJdgCeC1xTVU+qqs2Bry9DnJIkSbPSTD39ZY0kS4AR4GfAf7fyK6pqSVtezLLduX11VZ3Wlo/mnu+chHuGwZe2zy9X1d1VdTGwQSt7dnudC5wDbEaXSF4A/EWS9yd5WlX9fuzOkuyXZCTJyK3cugynIUmSNJz6PjlmZfvjHMdRSQBuHyi6i2W7c7uW8n50v3cx8TkPHjsD//5rVX1ibOUkWwHPB96d5NtV9a57HbzqMOAwgPmZPzY2SZKkWWcuPW/6EUm2act7Aj9cCfv8BvDKJGsBJNkoyUOTzAduraqjgQ8AW62EY0mSJA21mepxnAo/Bl6f5AjgYrr5jCukqk5J8jjgjNYjejPwcrqbeT6Q5G7gDuC1K3osSZKkYZeq2T+KmmQBcFK7UWXozM/82p/9ZzoMSUPswDpwpkOQJACSLK6qReOtm0tD1ZIkSZpCc2KouqquBIayt1GSJGmusMdRkiRJvcyJHsdhN3/hfA4ccf6SJEma3exxlCRJUi8mjpIkSerFxFGSJEm9mDhKkiSpFxNHSZIk9WLiKEmSpF5MHCVJktSLiaMkSZJ6MXGUJElSLyaOkiRJ6sXEUZIkSb2YOEqSJKkXE0dJkiT1YuIoSZKkXkwcJUmS1IuJoyRJknpZfaYDWCUsXgzJTEchaZhVzXQEkjQpexwlSZLUi4mjJEmSejFxlCRJUi8mjpIkSeplzieOSW6e6RgkSZLmgjmfOEqSJGnlWCUSxyRrJfl2knOSXJBkl1a+IMmlSY5JckmSE5Ks2da9M8nZSS5McljSfZ9OklOTvD/Jj5JcluRpM3lukiRJ02WVSByB24Bdq2or4BnAv48mgsBjgY9V1eOAG4HXtfJDquopVbU5sAaw88D+Vq+qrYE3AwdOxwlIkiTNtFUlcQzw3iTnA98CNgI2aOuurqrT2vLRwPZt+RlJzkpyAfBM4AkD+/ti+3cxsGDcAyb7JRlJMnLtyjsPSZKkGbOqPDlmL2B9YGFV3ZHkSmBeWzf2cQ2VZB7wMWBRVV2d5KCB+gC3t3/vYoI2rKrDgMMAFiU+EkKSJM16q0qP4zrAb1rS+Axgk4F1j0iyTVveE/gh9ySJ1yVZC9ht+kKVJEkaTnM6cUyyOl3v4DHAojbsvDdw6UC1HwOvT3IJ8CDg41V1A3A4cCHwDeDs6YxbkiRpGKVq7o6iJnkScHi7kWW89QuAk9oNMFNmUVIjU3kASbPfHP4sljS7JFlcVYvGWzdnexyTvAY4FnjHTMciSZI0F8zpHsdhYY+jpEn5WSxpSKySPY6SJElauVaVr+OZWQsXwoh9jpIkaXazx1GSJEm9mDhKkiSpFxNHSZIk9WLiKEmSpF5MHCVJktSLiaMkSZJ6MXGUJElSLyaOkiRJ6sXEUZIkSb2YOEqSJKkXE0dJkiT1YuIoSZKkXkwcJUmS1IuJoyRJknoxcZQkSVIvJo6SJEnqJVU10zHMeZmfYv+ZjkLSMKsD/SyWNBySLK6qReOts8dRkiRJvZg4SpIkqRcTR0mSJPVi4ihJkqRehipxTHLzMtbfMclJUxXPmGO9K8lO03EsSZKkYbT6TAcwW1TVO2c6BkmSpJk0VD2Oo1pP4qlJTkhyaZJjkqSte24rOwd48cA2D07y5STnJzkzyRNb+UFJjmj7uzzJGwe2eXmSHyVZkuQTSVZrryOTXJjkgiRvaXWPTLJbW35nkrNbncNGY5MkSZrLhjJxbJ4MvBl4PLApsF2SecDhwAuAhcDDBuofDJxbVU8E/gk4amDdZsBzgK2BA5PcN8njgJcB21XVlsBdwF7AlsBGVbV5VW0BfGqc2A6pqqdU1ebAGsDOK+WMJUmShtgwJ44/qqqfV9XdwBJgAV0CeEVV/W9131x+9ED97YHPAFTVd4CHJHlgW/fVqrq9qq4DfgNsADyLLvk8O8mS9n5T4HJg0yQfSfJc4MZxYntGkrOSXAA8E3jC2ApJ9ksykmSEW1eoHSRJkobCMM9xvH1g+S5WLNbx9hXg01X19rGVkzyJrofyNcBLgVcOrJsHfAxYVFVXJzkImDd2H1V1GHAYtCfHSJIkzXLD3OM4nkuBBUke1d7vMbDuB3RDzSTZEbiuqsbrLRz1bWC3JA9t2zw4ySZJ1gPuU1VfAN4BbDVmu9Ek8bokawG7rcD5SJIkzRrD3OP4J6rqtiT7AV9Ncitdsrh2W30QcESS84FbgX0m2dfFSd4BnJLkPsAdwOuBPwCfamUAbx+z3Q1JDgcuBH4FnL1STk6SJGnIpZsqqKmU+Sn2n+koJA2zOtDPYknDIcniqlo03rrZNlQtSZKkGWLiKEmSpF5MHCVJktTLrLo5ZrZaOH8hIweOzHQYkiRJK8QeR0mSJPVi4ihJkqReTBwlSZLUi4mjJEmSejFxlCRJUi8mjpIkSerFxFGSJEm9mDhKkiSpFxNHSZIk9WLiKEmSpF5MHCVJktSLiaMkSZJ6MXGUJElSLyaOkiRJ6sXEUZIkSb2YOEqSJKmX1Wc6gFXB4sWQzHQUkiRpNqua6QjscZQkSVJPJo6SJEnqxcRRkiRJvZg4SpIkqZdVJnFMcvMy1t8xyUlt+YVJ/nFqIpMkSZodvKu6h6o6EThxpuOQJEmaSatMj+Oo1pN4apITklya5Jik+7KcJM9tZecALx7YZt8kh7TlFyQ5K8m5Sb6VZIMZOhVJkqRptcoljs2TgTcDjwc2BbZLMg84HHgBsBB42ATb/hB4alU9GTgO+Pspj1aSJGkIrKpD1T+qqp8DJFkCLABuBq6oqv9t5UcD+42z7cOBzyXZELgfcMV4B0iy3z3bP2KlBi9JkjQTVtUex9sHlu9i2RLojwCHVNUWwP7AvPEqVdVhVbWoqhbB+ssfqSRJ0pBYVRPH8VwKLEjyqPZ+jwnqrQP8oi3vM+VRSZIkDQkTx6aqbqMbWv5quznmNxNUPQj4fJLFwHXTFJ4kSdKMSw3DE7PnuGRRwchMhyFJkmax6UrZkizuptr9KXscJUmS1IuJoyRJknoxcZQkSVIvq+r3OE6rhQthxCmOkiRplrPHUZIkSb2YOEqSJKkXE0dJkiT1YuIoSZKkXkwcJUmS1IuJoyRJknoxcZQkSVIvJo6SJEnqJTVdT8xehSW5CfjxTMcxJNYDrpvpIIaA7dCxHe5hW3Rsh3vYFh3b4R7T1RabVNX6463wyTHT48dVtWimgxgGSUZsC9thlO1wD9uiYzvcw7bo2A73GIa2cKhakiRJvZg4SpIkqRcTx+lx2EwHMERsi47t0LEd7mFbdGyHe9gWHdvhHjPeFt4cI0mSpF7scZQkSVIvJo4rKMlzk/w4yU+S/OM46++f5HNt/VlJFgyse3sr/3GS50xr4CtZj3Z4a5KLk5yf5NtJNhlYd1eSJe114vRGvnL1aId9k1w7cL5/M7BunyT/2177TG/kK1+PtvjPgXa4LMkNA+vm0jVxRJLfJLlwgvVJ8uHWTucn2Wpg3Zy5Jnq0w17t/C9IcnqSJw2su7KVL0kyMn1RT40ebbFjkt8P/A68c2DdUn+vZpMe7XDAQBtc2D4XHtzWzZlrIsnGSb7b/kZelORN49QZns+JqvK1nC9gNeCnwKbA/YDzgMePqfM64NC2vDvwubb8+Fb//sAj235Wm+lzmsJ2eAawZlt+7Wg7tPc3z/Q5TGM77AscMs62DwYub/8+qC0/aKbPaSrbYkz9NwBHzLVrop3LDsBWwIUTrH8+8DUgwFOBs+boNTFZO2w7en7A80bbob2/Elhvps9hGttiR+CkccqX6fdq2F+TtcOYui8AvjMXrwlgQ2Crtrw2cNk4fzuG5nPCHscVszXwk6q6vKr+DzgO2GVMnV2AT7flE4BnJUkrP66qbq+qK4CftP3NRpO2Q1V9t6pubW/PBB4+zTFOhz7Xw0SeA3yzqn5bVb8Dvgk8d4rinA7L2hZ7AMdOS2TTrKq+D/x2KVV2AY6qzpnAukk2ZI5dE5O1Q1Wd3s4T5u5nBNDrmpjIinzGDJ1lbIe5/Bnxy6o6py3fBFwCbDSm2tB8Tpg4rpiNgKsH3v+cP/1h/7FOVd0J/B54SM9tZ4tlPZdX0f3PadS8JCNJzkzyoimIb7r0bYeXtKGGE5JsvIzbzha9z6dNW3gk8J2B4rlyTfQxUVvNtWtiWYz9jCjglCSLk+w3QzFNt22SnJfka0me0MpWyWsiyZp0ydAXBorn5DWRbjrbk4Gzxqwams8JnxyjaZXk5cAi4OkDxZtU1S+SbAp8J8kFVfXTmYlwyn0FOLaqbk+yP11v9DNnOKaZtjtwQlXdNVC2Kl0TGpDkGXSJ4/YDxdu36+GhwDeTXNp6q+aqc+h+B25O8nzgy8BjZjakGfUC4LSqGuydnHPXRJK16JLjN1fVjTMdz0TscVwxvwA2Hnj/8FY2bp0kqwPrANf33Ha26HUuSXYC/hl4YVXdPlpeVb9o/14OnEr3v63ZaNJ2qKrrB879k8DCvtvOMstyPrszZghqDl0TfUzUVnPtmphUkifS/V7sUlXXj5YPXA+/Ab7E7J3W00tV3VhVN7flk4H7JlmPVfCaaJb2GTEnrokk96VLGo+pqi+OU2VoPidMHFfM2cBjkjwyyf3oLu6xd4CeCIze5bQb3eTeauW7p7vr+pF0/5v80TTFvbJN2g5Jngx8gi5p/M1A+YOS3L8trwdsB1w8bZGvXH3aYcOBty+km8sC8A3g2a09HgQ8u5XNVn1+N0iyGd2E7jMGyubSNdHHicDe7a7JpwK/r6pfMveuiaVK8gjgi8ArquqygfIHJFl7dJmuHca9C3euSPKwNheeJFvT/a2+np6/V3NJknXoRqj+Z6BsTl0T7Wf938AlVfUfE1Qbms8Jh6pXQFXdmeRv6X5Iq9HdFXpRkncBI1V1It3F8JkkP6GbBLx72/aiJMfT/UG8E3j9mKG6WaNnO3wAWAv4fPs8/FlVvRB4HPCJJHfTfTi+r6pmZZLQsx3emOSFdD/z39LdZU1V/TbJv9D9YQB415hhmVmlZ1tA9/twXPvP1Kg5c00AJDmW7i7Z9ZL8HDgQuC9AVR0KnEx3x+RPgFuBv27r5tQ10aMd3kk3//tj7TPizqpaBGwAfKmVrQ58tqq+Pu0nsBL1aIvdgNcmuRP4A7B7+x0Z9/dqBk5hpejRDgC7AqdU1S0Dm861a2I74BXABUmWtLJ/Ah4Bw/c54ZNjJEmS1ItD1ZIkSerFxFGSJEm9mDhKkiSpFxNHSZIk9WLiKEmSpF5MHCVphiSpJEcPvF89ybVJTlrG/ey4LNsk2TfJ/GU5hiSBiaMkzaRbgM2TrNHe/wXL+NSH9kSqZbUvYOIoaZmZOErSzDoZ+Mu2vAcDj1ZLsnWSM5Kcm+T0JI9t5fsmOTHJd4BvD+4syVNa/UclWZjke0kWJ/lGkg2T7Eb3vPhjkiwZSFolaVImjpI0s46je/zoPOCJwFkD6y4FnlZVT6Z7ssp7B9ZtBexWVU8fLUiyLXAosAvwM+Ajrc5C4AjgPVV1AjAC7FVVW1bVH6bu1CTNNT5yUJJmUFWdn2QBXW/jyWNWrwN8OsljgKI9jq355phHiz0OOAx4dlVdk2RzYHPgm+3RbKsBv5yas5C0qjBxlKSZdyLwQbrn9j5koPxfgO9W1a4tuTx1YN3gs3uhSwrnAU8GrgECXFRV20xNyJJWRSaOkjTzjgBuqKoLkuw4UL4O99wss+8k+7gBeBVdD+MtwOnA+km2qaozktwX+LOqugi4CVh75YUvaVXhHEdJmmFV9fOq+vA4q/4N+Nck59LjP/pV9WtgZ+CjdD2PuwHvT3IesATYtlU9EjjUm2MkLatU1UzHIEmSpFnAHkdJkiT1YuIoSZKkXkwcJUmS1IuJoyRJknoxcZQkSVIvJo6SJEnqxcRRkiRJvZg4SpIkqZf/Dya4W7zloq9+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AutoShape 8" descr="data:image/png;base64,iVBORw0KGgoAAAANSUhEUgAAAo4AAAFNCAYAAACOmu5nAAAAOXRFWHRTb2Z0d2FyZQBNYXRwbG90bGliIHZlcnNpb24zLjUuMSwgaHR0cHM6Ly9tYXRwbG90bGliLm9yZy/YYfK9AAAACXBIWXMAAAsTAAALEwEAmpwYAAAq0UlEQVR4nO3deZgdZZ238fsrqEFBUEAkiEQFZdVIIrIoouKGKKIMsjjAyAi4LyMzOvIacF9nRgHFoAjIJuIyEVFwA5VNOhBW0VEWQVxAZY0ghN/7R1XLoe1OKkl3n+7O/bmuc3Wdp56q+p2qDv3lqapTqSokSZKkJXlIvwuQJEnS5GBwlCRJUicGR0mSJHVicJQkSVInBkdJkiR1YnCUJElSJwZHScNKMiNJJVm537VMVUl2TXJDkjuTPGMU1rdDkht73l+ZZIflXe9oGK3fpyTfSbLvaNXVs947kzxptNcrTTUGR2mSS3Jdkr8lWWtI+yXtH+oZ41zPEgNCkkOT3Nv+sb41yXlJthnPOieITwJvrqpVq+qS4TqkcU2Sq4aZV0k2HGnlVbVZVZ29LIW1676rPUaDr39flnWNpqp6aVUdNwbrXbWqrlnW5ZOs2u6j7wwz77okf23n/yHJsUlW7Zm/X7u/XzPMsk9J8tUktyS5LcllSd6ZZKVlrVVaHgZHaWq4Fthz8E2SLYBHLOvKxmmU8StVtSqwNvBT4OtJMkwtU/kP5AbAlUvosz3wWOBJSZ459iU9yNPbQDX4+vg4b38yeTVwD/DCJI8bZv7L29/3LYHZwCE98/YF/gzs07tAkicDFwI3AFtU1erAP7XLrzbqn0DqwOAoTQ1f5sF/dPYFju/tkORl7Sjk7e3p0UN75g2OEu6f5DfAD4duIMmr25GTzZM8JMm7k/w6yZ+SnJrkMW3XH7c/b21HWBY7klhV9wLHAY8D1mxHYz6X5IwkdwHPSzI9ydeS3Jzk2iRv7alrqyQD7ef6Q5L/6pm3dTuaeWuSS3tP2yY5O8kHkpyb5I4kZ/WO2iZ5ds+yNyTZr21/eJJPJvlNu72jkqwy3Gdr99MhSa5P8sckxydZvV3HncBKwKVJfr2YXbQv8L/AGe304LoH9/Ol7X4ebrTquiQ7ttOrtPv2L0muSnJwek5rL4322Hyq5/0pSY7p2c6n2s98W5KfDrd/emtr3x+a5IR2elqSE9rfrVuTXJRknXbe2Un+td2HtybZvGcda6cZ2Xts+37nJAvywKj20xbzmf4+etvupyOTfLv93biwDXGLsy9wFHAZ8NqROlXVb4HvAJu329oAeC5wAPDiIaHzMOC8qnpnVf2uXf4XVbVXVd26hHqkMWFwlKaGC4BHJdkkzQjdHsAJQ/rcRRMu1wBeBrwhySuH9HkusAnw4t7GJP8CfAzYsaquAN4CvLLtPx34C3Bk23379uca7SjV+YsrPMnDgf2AG6rqlrZ5L+BDNKMq5wHfAi4F1gNeALw9yWCNnwY+XVWPAp4MnNqudz3g28AHgccA7wK+lmTtns3vBfwLzYjew9o+g3/MvwMcTjMiOhNY0C7zUeApbduGbU3vG+Hj7de+ngc8CVgVOKKq7mlHn6AZ1Rs2lCR5BLAbcGL72iPJwwCqavue5Vetqq+MUMOgOTT758k0x3d5rhN8HfDPSZ6fZG9gK+Bt7bxPArOAbWn2+78D9y/l+vcFVgfWB9YEDgL+2tuhqu4Bvk7PSDuwO3BOVf0xzTWjxwAHtuv4PDCv/X3rYg+a4PZo4Fc0v4/Dan9fduCB47TPYvquD+wEDF6asA8wUFVfA34O7N3TfUfgtI71SuPC4ChNHYOjji+k+QP0296ZVXV2VV1eVfdX1WXAyTTBr9ehVXVXVfX+kX47cDCwQ1X9qm07CHhvVd3Y/gE/FNgtS3eKe/ckt9KchpsF7Noz73+r6tyquh/YAli7qt5fVX9rr0M7muYPO8C9wIZJ1qqqO6vqgrb9tcAZVXVG+5m/BwzQ/NEe9KWq+mX7eU+lCYPQBMrvV9XJVXVvVf2pqhYkCc3I0Duq6s9VdQfw4Z5ahtob+K+quqaq7gTeQxP+uu6nV9Gc/jyLJgQ/lCb0L4vdgQ+1dd8AfKbDMhe3o3WDrxcDVNXvgTfQjBR/Gtinqu5I8hCaUPm2qvptVS2qqvPa35GlcS9N2NuwXcf8qrp9mH4n8eB9v1fbBs1x+nxVXdiu4ziafbl1xxq+UVU/q6r7aMLgzMX0/Wfgsqq6CjgF2Cz/eLPTN9vf958C59D83kDzb3aw5pN4cOhcE/hdx3qlcWFwlKaOL9P84dyPIaepAZI8K8mP0pzuvY0m/K01pNsNw6z3YODIquo9rbkB8I3BQEETVBcB6yxFvadW1RpV9diqen5VzR+hjg2A6b0BBvjPnm3tTzMCeHV7SnPnnuX+achyzwbW7Vn373umF9KMCEIz0jXc6eO1aa4dnd+zzu+27cOZDlzf8/56YGW676d9afbTfVV1N/A1ln2kcDoP3q/Xj9Sxx5btMRp8ndkz71s0p9p/UVU/bdvWAqYx/L5bGl8GzgROSXJTko8neegw/X4EPKL93Z5BE+6+0c7bAPi3Icd/fZr90MVIvxvD2YcmXA6eij6HfzxOr2z34QZV9caq+muS7YAn0oRNaILjFklmtu//xIN/X6W+MzhKU0RVXU9zk8xONKfwhjoJmAes315kfxQw9GaUGma5FwGHJHl1T9sNwEuHhIpp7R/N4daxtHrXcQNw7ZBtrVZVOwFU1f9V1Z40p5s/BpyW5JHtcl8estwjq+qjHbZ/A80p3aFuoTllulnPOlfvOe081E00AWbQE4D7gD8sqYAkjweeD7w2ye+T/J7mtPVOGXIHfUe/owlOvbUsjw/R/A/DukkGTxffAtzN8PtuqLt48A1cf7+2rx3lPayqNqU55b0zw5z+rapFNCPFe7av09tRYGiO4YeGHP9HVNXJS/UplyDJtsBGwHt6jtOzgL06jCzvS/NvcEG73IU97QDfp7npRpowDI7S1LI/8PyqumuYeasBf66qu5NsRTM62cWVwEuAI5O8om07CvhQe23X4E0Ju7Tzbqa5pm20vhPvZ8AdSf6jvfFipTQ36Dyz3fZrk6zdnta+tV3mfpprPF+e5MXtMtPSfM/h4zts80RgxyS7J1k5yZpJZrbbOBr4754bMNbrud5yqJOBdyR5YpqvX/kwzd3k93Wo4Z+BXwJPpRlJm0kzsnojD1zX9we67+dTacLNo9t98JaOy/2DJNvTXBu6D03IOTzJeu3+OQb4rzQ3NK2UZJsRritcQHPa/qFJZtOE4sH1Py/JFu31urfTnLoe6TrJk4DX0FwWcFJP+9HAQe1oZJI8Ms0NYqN9N/K+wPeATXngOG0OrAK8dKSFkkyjuXzggJ7lZtIcl8HQOQfYNsknBm+aSbJhmhuH1hjlzyF1YnCUppCq+nVVDYww+43A+5PcQXMzx6lLsd5LaUZ9jk7yUprr2uYBZ7Xru4BmlIWqWkgzGnVue4qw6zVlI217UbvtmTQjqrcAX6C5eQKaUHtlmruUPw3sUVV/ba/j24XmtPbNNCNQB9Phv3tV9Ruakdt/o/malAXA09vZ/0Fzs8QFSW6nGRV66girOobmtOuP29rvpntg2xf4bFX9vvdFE9oHR6QOBY5r9/PuS1jfYTSnp6+luWbyyx1quDQP/h7H/0nyKJpLId7cXsf4E+CLwJfaa0DfBVwOXESz7z7G8Pv8/9GMTP6lra039D2O5qaQ22lGNc8Zqd6qupBm9HI6zQ1Ng+0DwOuBI9pt/IrmMo5R0xP+Dh9ynK5t613cZQWvpBm9Pn7I8T2G5nKGl1TVr4FtgBk0v+O30VyuMADcMexapTGWqtE4qyRJmkzSfDXRCVXVZQRWkgBHHCVJktSRwVGSJEmdeKpakiRJnTjiKEmSpE4MjpIkSepkaR4PpmW01lpr1YwZM/pdhiRJ0hLNnz//lqoa9olYBsdxMGPGDAYGRvpqPUmSpIkjyYiPJPVUtSRJkjoxOEqSJKkTg6MkSZI6MThKkiSpE4OjJEmSOjE4SpIkqRO/jmcczJ8PSb+rkCRJk9lEeEq0I46SJEnqxOAoSZKkTgyOkiRJ6sTgKEmSpE7GPDgmWZRkQZJLk1ycZNsx2MYOSU5fymXOTjJ7GbZ1bJLdlnY5SZKkyW487qr+a1XNBEjyYuAjwHPHYbuSJEkaReN9qvpRwF8Akqya5AftKOTlSXZp22ck+XmSo5NcmeSsJKu0856Z5LJ2BPMTSa4YuoEkWyU5P8klSc5L8tS2fZUkp7Tr/gawSs8yL2qXuTjJV5Os2rZ/NMlV7TY/2bOZ7dt1X+PooyRJWlGMx4jjKkkWANOAdYHnt+13A7tW1e1J1gIuSDKvnbcRsGdVvT7JqcCrgROALwGvr6rzk3x0hO1dDTynqu5LsiPw4Xb5NwALq2qTJE8DLgZot30IsGNV3ZXkP4B3JjkS2BXYuKoqyRo921gXeDawMTAPOG259pAkSdIkMN6nqrcBjk+yORDgw0m2B+4H1gPWaZe5tqoWtNPzgRltcFutqs5v208Cdh5me6sDxyXZCCjgoW379sBnAKrqsiSXte1bA5sC56b5lu6HAecDt9GE2y+210/2XkP5zaq6H7gqyToMI8kBwAHNuyeMvHckSZImiXF9ckw7UrgWsDawU/tzVlXdm+Q6mlFJgHt6FltEz2nlDj4A/Kiqdk0yAzh7Cf0DfK+q9vyHGclWwAuA3YA388BoaW99wz4TpqrmAnOb9cyeAN/1LkmStHzG9RrHJBsDKwF/ohkZ/GMbGp8HbLC4ZavqVuCOJM9qm/YYoevqwG/b6f162n8M7NXWsTnwtLb9AmC7JBu28x6Z5CntdY6rV9UZwDuAp3f9nJIkSVPReF7jCM3o3L5VtSjJicC3klwODNBcm7gk+wNHJ7kfOIfmdPJQH6c5VX0I8O2e9s8BX0ryc+DnNKfAqaqbk+wHnJzk4W3fQ4A7gP9NMq2t+51dP7AkSdJUlJoIT8zuKMmqVXVnO/1uYN2qelufy1qi5lT1QL/LkCRJk9h4RbYk86tq2O+6HtdrHEfBy5K8h6bu63nwqWhJkiSNoUkVHKvqK8BX+l2HJEnSishnVUuSJKmTSTXiOFnNmgUDXuIoSZImOUccJUmS1InBUZIkSZ0YHCVJktSJwVGSJEmdGBwlSZLUicFRkiRJnRgcJUmS1InBUZIkSZ0YHCVJktSJwVGSJEmdGBwlSZLUicFRkiRJnRgcJUmS1InBUZIkSZ0YHCVJktSJwVGSJEmdrNzvAlYEN910E4cddli/y5AkSZPYnDlz+l2CI46SJEnqxuAoSZKkTgyOkiRJ6sTgKEmSpE7GLDgmqSSf6nn/riSHjtX2lkaS65KsNUrrunM01iNJkjTRjeWI4z3Aq0YroEmSJKm/xjI43gfMBd4xdEaStZN8LclF7Wu7tv3yJGuk8ack+7Ttxyd5YZIvJFnQvm5OMqedf3C7nsuSHNaznW8mmZ/kyiQHDFfkSH2S3JnkQ0kuTXJBknXa9icmOb+t9YOjucMkSZImsrG+xvFIYO8kqw9p/zTw31X1TODVwBfa9nOB7YDNgGuA57Tt2wDnVdW/VtVMYBfgFuDYJC8CNgK2AmYCs5Js3y73uqqaBcwG3ppkzWFqHKnPI4ELqurpwI+B1/fU/rmq2gL43dLuEEmSpMlqTINjVd0OHA+8dcisHYEjkiwA5gGPSrIq8BNg+/b1OWCLJOsBf6mquwCSTAO+Crylqq4HXtS+LgEuBjamCZLQBMFLgQuA9Xvae43U52/A6e30fGBGO70dcHI7/eWRPnuSA5IMJBlYuHDhSN0kSZImjfF4csz/0AS6L/W0PQTYuqru7u2Y5MfAm4AnAO8FdgV2owmUg44Cvl5V3x9cDPhIVX1+yLp2oAmo21TVwiRnA9OWos+9VVXt9CIevK+KJaiquTSn6pk+ffoS+0uSJE10Y/51PFX1Z+BUYP+e5rOAtwy+STKz7XsDsBawUVVdA/wUeBfNqWKSvAlYrao+2rOuM4HXtSOWJFkvyWOB1WlGKhcm2RjYepjyuvQZ6lxgj3Z67w79JUmSpoTx+h7HT9EEwkFvBWa3N7NcBRzUM+9C4Jft9E+A9WgCJDQhcoueG2QOqqqzgJOA85NcDpwGrAZ8F1g5yc+Bj9Kcih6qS5+h3ga8qd3Weh36S5IkTQl54Gysxsr06dPrwAMP7HcZkiRpEpszZ864bCfJ/KqaPdw8nxwjSZKkTgyOkiRJ6sTgKEmSpE68xnEczJ49uwYGBvpdhiRJ0hJ5jaMkSZKWm8FRkiRJnRgcJUmS1InBUZIkSZ0YHCVJktSJwVGSJEmdGBwlSZLUicFRkiRJnRgcJUmS1InBUZIkSZ0YHCVJktSJwVGSJEmdGBwlSZLUicFRkiRJnRgcJUmS1InBUZIkSZ2s3O8CVgh/ng8npd9VSJKkyWyv6ncFjjhKkiSpG4OjJEmSOjE4SpIkqRODoyRJkjqZ8MExySuTVJKNl2P5TZdhuf2SHNFOH5Rkn2XZviRJ0lQx4YMjsCfw0/bnsnglMGxwTNLprvKqOqqqjl/G7UuSJE0JEzo4JlkVeDawP7BH27ZDktN7+hyRZL92+qNJrkpyWZJPJtkWeAXwiSQLkjw5ydlJ/ifJAPC2JC9PcmGSS5J8P8k6w9RxaJJ3tdOvT3JRkkuTfC3JI8Z8R0iSJE0AE/17HHcBvltVv0zypySzRuqYZE1gV2Djqqoka1TVrUnmAadX1WltP4CHVdXs9v2jga3bZf4V+Hfg3xZT09er6uh22Q/ShNrDl/+jSpIkTWwTesSR5vT0Ke30KSz+dPVtwN3AF5O8Cli4mL5f6Zl+PHBmksuBg4HNllDT5kl+0vbfe6T+SQ5IMpBk4OY7lrBGSZKkSWDCBsckjwGeD3whyXU0oW53YBEPrnsaQFXdB2wFnAbsDHx3Mau/q2f6cOCIqtoCOHBwfYtxLPDmtv9hI/WvqrlVNbuqZq+92hLWKEmSNAlM2OAI7AZ8uao2qKoZVbU+cC1NzZsmeXiSNYAXwN+vh1y9qs4A3gE8vV3PHcDiotvqwG/b6X071LUa8LskD6UZcZQkSVohTOTguCfwjSFtX6O5SeZU4Ir25yXtvNWA05NcRnMX9jvb9lOAg9ubX548zHYOBb6aZD5wS4e6/h9wIXAucHXnTyNJkjTJpar/D8ye6mY/KTXwwX5XIUmSJrW9xiezJZk/eBPxUBN5xFGSJEkTiMFRkiRJnRgcJUmS1MlE/wLwqeExs2CvgX5XIUmStFwccZQkSVInBkdJkiR1YnCUJElSJwZHSZIkdWJwlCRJUicGR0mSJHVicJQkSVInBkdJkiR1YnCUJElSJwZHSZIkdWJwlCRJUicGR0mSJHVicJQkSVInBkdJkiR1YnCUJElSJwZHSZIkdbJyvwtYMcwH0u8iJEnSpFb9LsARR0mSJHVjcJQkSVInBkdJkiR1YnCUJElSJ2MaHJO8N8mVSS5LsiDJs5ZxPTsk2bbn/bFJduuw3J090zsl+WWSDZalBkmSpBXdmN1VnWQbYGdgy6q6J8lawMOWcXU7AHcC5y1jLS8APgO8uKqu79A/QKrq/mXZniRJ0lQ0liOO6wK3VNU9AFV1S1XdBE2QS3JJksuTHJPk4W37dW3AJMnsJGcnmQEcBLyjHbV8Trv+7ZOcl+SaxY0+JtkeOBrYuap+3ba9M8kV7evtbduMJL9IcjxwBbB+koOTXNSOmB7Ws85vJpnfjqYeMJo7TZIkaaIay+B4Fk34+mWSzyZ5LkCSacCxwGuqaguaUc83jLSSqroOOAr476qaWVU/aWetCzybZlTzoyMs/nDgm8Arq+rqdvuzgH8BngVsDbw+yTPa/hsBn62qzYCntu+3AmYCs9oQCvC6qpoFzAbemmTNrjtFkiRpshqz4FhVdwKzgAOAm4GvJNmPJpBdW1W/bLseB2w/7EoW75tVdX9VXQWsM0Kfe2lOb+/f0/Zs4BtVdVdb49eBwVHM66vqgnb6Re3rEuBiYGOaIAlNWLwUuABYv6f975IckGQgycDNNy/Dp5MkSZpgxvTJMVW1CDgbODvJ5cC+NEFsJPfxQJidtoTV39MzPdJjWe4Hdgd+kOQ/q+rDS1jnXUPW+ZGq+nxvhyQ7ADsC21TVwiRnD1drVc0F5gLMnp3+f9W7JEnSchqzEcckT03SOxI3E7ge+AUwI8mGbfs/A+e009fRjFICvLpn2TuA1ZaljqpaCLwM2DvJ/sBPgFcmeUSSRwK7tm1DnQm8Lsmq7edZL8ljgdWBv7ShcWOa092SJElT3lhe47gqcFySq5JcBmwKHFpVd9NcY/jVdhTyfpprGAEOAz6dZABY1LOubwG7Drk5prOq+jPwEuAQ4PE011j+DLgQ+EJV/cMoaFWdBZwEnN/WeRpNeP0usHKSn9NcW3nB0GUlSZKmolQt+Sxqku2q6twltWl4s2enBgb6XYUkSZrcxufKtyTzq2r2cPO6jjge3rFNkiRJU9Rib45pv8R7W2DtJO/smfUoYKWxLEySJEkTy5Luqn4YzbWKK/Pgm1NuB5b4yD9JkiRNHYsNjlV1DnBOkmO7PKpPI5kFeJGjJEma3Lp+j+PDk8wFZvQuU1XPH4uiJEmSNPF0DY5fpfnKnC/w4K/JkSRJ0gqia3C8r6o+N6aVSJIkaULr+nU830ryxiTrJnnM4GtMK5MkSdKE0nXEcd/258E9bQU8aXTLkSRJ0kTVKThW1RPHuhBJkiRNbJ2CY5J9hmuvquNHtxxJkiRNVF1PVT+zZ3oa8ALgYsDgKEmStILoeqr6Lb3vk6wBnDIWBUmSJGli6npX9VB3AV73KEmStALpeo3jt2juogZYCdgEOHWsipIkSdLE0/Uax0/2TN8HXF9VN45BPZIkSZqgOp2qrqpzgKuB1YBHA38by6IkSZI08XQKjkl2B34G/BOwO3Bhkt3GsjBJkiRNLF1PVb8XeGZV/REgydrA94HTxqowSZIkTSxd76p+yGBobP1pKZaVJEnSFNB1xPG7Sc4ETm7fvwY4Y2xKmnpumn8Th+WwfpchSZImsTk1p98lLD44JtkQWKeqDk7yKuDZ7azzgRPHujhJkiRNHEsacfwf4D0AVfV14OsASbZo5718DGuTJEnSBLKk6xTXqarLhza2bTPGpCJJkiRNSEsKjmssZt4qo1iHJEmSJrglBceBJK8f2pjkX4H5y7rRJIuSLEhyRZKvJnlEkhlJrhih//uT7NhOn51kdjt9RpI1lrCt65KsNUz7K5K8e1k/gyRJ0opmSdc4vh34RpK9eSAozgYeBuy6HNv9a1XNBEhyInAQ7fWTw6mq943QvtOyFlBV84B5y7q8JEnSimaxI45V9Yeq2hY4DLiufR1WVdtU1e9HqYafABu20yslOTrJlUnOSrIKQJJjh3tSzeBoYjtaeXWSE5P8PMlpSR7R0/UtSS5OcnmSjdtl90tyRM/6P5PkvCTX9G4rycFJLkpyWdJ8p06SRyb5dpJL21HT14zSvpAkSZqwuj6r+kdVdXj7+uFobTzJysBLgcEbcDYCjqyqzYBbgVcvxeqeCny2qjYBbgfe2DPvlqraEvgc8K4Rll+X5uuGdgY+2tb3oramrYCZwKwk2wMvAW6qqqdX1ebAd5eiTkmSpEmpX09/WSXJAmAA+A3wxbb92qpa0E7PZ+nu3L6hqs5tp0/gge+chAdOgy9und+sqvur6ipgnbbtRe3rEuBiYGOaIHk58MIkH0vynKq6bejKkhyQZCDJwEIWLsXHkCRJmpi6PjlmtP39GsdBSQDu6WlaxNLduV2LeT+43kWM/Jl7t52enx+pqs8P7ZxkS2An4INJflBV73/QxqvmAnMBpmf60NokSZImnan0vOknJNmmnd4L+OkorPNM4HVJVgVIsl6SxyaZDiysqhOATwBbjsK2JEmSJrR+jTiOhV8Ab0pyDHAVzfWMy6WqzkqyCXB+OyJ6J/Bampt5PpHkfuBe4A3Luy1JkqSJLlWT/yxqkhnA6e2NKhPO9EyvAzmw32VIkqRJbE7NGZftJJlfVbOHmzeVTlVLkiRpDE2JU9VVdR0wIUcbJUmSpgpHHCVJktTJlBhxnOimz5rOnIHxuS5BkiRprDjiKEmSpE4MjpIkSerE4ChJkqRODI6SJEnqxOAoSZKkTgyOkiRJ6sTgKEmSpE4MjpIkSerE4ChJkqRODI6SJEnqxOAoSZKkTgyOkiRJ6sTgKEmSpE4MjpIkSerE4ChJkqRODI6SJEnqZOV+F7BCmD8fkn5XIUmSJrOqflfgiKMkSZK6MThKkiSpE4OjJEmSOjE4SpIkqZMpHxyT3NnvGiRJkqaCKR8cJUmSNDpWiOCYZNUkP0hycZLLk+zSts9IcnWSE5P8PMlpSR7RzntfkouSXJFkbtJ8n06Ss5N8LMnPkvwyyXP6+dkkSZLGywoRHIG7gV2rakvgecCnBoMg8FTgs1W1CXA78Ma2/YiqemZVbQ6sAuzcs76Vq2or4O3AnPH4AJIkSf22ogTHAB9OchnwfWA9YJ123g1VdW47fQLw7Hb6eUkuTHI58Hxgs571fb39OR+YMewGkwOSDCQZuHn0PockSVLfrChPjtkbWBuYVVX3JrkOmNbOG/o17JVkGvBZYHZV3ZDk0J7+APe0Pxcxwj6sqrnAXIDZSf+/6l2SJGk5rSgjjqsDf2xD4/OADXrmPSHJNu30XsBPeSAk3pJkVWC38StVkiRpYprSwTHJyjSjgycCs9vTzvsAV/d0+wXwpiQ/Bx4NfK6qbgWOBq4AzgQuGs+6JUmSJqLUBHhg9lhJ8nTg6PZGluHmzwBOb2+AGTOzkxoYyw1IkqSpb5wyW5L5VTV7uHlTdsQxyUHAycAh/a5FkiRpKpjSI44ThSOOkiRpuTniKEmSpMliRfk6nv6aNQsGHHOUJEmTmyOOkiRJ6sTgKEmSpE4MjpIkSerE4ChJkqRODI6SJEnqxOAoSZKkTgyOkiRJ6sTgKEmSpE4MjpIkSerE4ChJkqRODI6SJEnqxOAoSZKkTgyOkiRJ6sTgKEmSpE4MjpIkSerE4ChJkqROUlX9rmHKy/QUB/a7CkmSNJnVnPHJbEnmV9Xs4eY54ihJkqRODI6SJEnqxOAoSZKkTgyOkiRJ6mRCBcckdy5l/x2SnD5W9QzZ1vuT7Dge25IkSZqIVu53AZNFVb2v3zVIkiT104QacRzUjiSeneS0JFcnOTFJ2nkvadsuBl7Vs8xjknwzyWVJLkjytLb90CTHtOu7Jslbe5Z5bZKfJVmQ5PNJVmpfxya5IsnlSd7R9j02yW7t9PuSXNT2mTtYmyRJ0lQ2IYNj6xnA24FNgScB2yWZBhwNvByYBTyup/9hwCVV9TTgP4Hje+ZtDLwY2AqYk+ShSTYBXgNsV1UzgUXA3sBMYL2q2ryqtgC+NExtR1TVM6tqc2AVYOdR+cSSJEkT2EQOjj+rqhur6n5gATCDJgBeW1X/V803l5/Q0//ZwJcBquqHwJpJHtXO+3ZV3VNVtwB/BNYBXkATPi9KsqB9/yTgGuBJSQ5P8hLg9mFqe16SC5NcDjwf2GxohyQHJBlIMsDC5doPkiRJE8JEvsbxnp7pRSxfrcOtK8BxVfWeoZ2TPJ1mhPIgYHfgdT3zpgGfBWZX1Q1JDgWmDV1HVc0F5kL75BhJkqRJbiKPOA7namBGkie37/fsmfcTmlPNJNkBuKWqhhstHPQDYLckj22XeUySDZKsBTykqr4GHAJsOWS5wZB4S5JVgd2W4/NIkiRNGhN5xPEfVNXdSQ4Avp1kIU1YXK2dfShwTJLLgIXAvktY11VJDgHOSvIQ4F7gTcBfgS+1bQDvGbLcrUmOBq4Afg9cNCofTpIkaYJLc6mgxlKmpziw31VIkqTJrOaMT2ZLMr+qZg83b7KdqpYkSVKfGBwlSZLUicFRkiRJnUyqm2Mmq1nTZzEwZ6DfZUiSJC0XRxwlSZLUicFRkiRJnRgcJUmS1InBUZIkSZ0YHCVJktSJwVGSJEmdGBwlSZLUicFRkiRJnRgcJUmS1InBUZIkSZ0YHCVJktSJwVGSJEmdGBwlSZLUicFRkiRJnRgcJUmS1InBUZIkSZ2s3O8CVgTz50PS7yokSdJkVtXvChxxlCRJUkcGR0mSJHVicJQkSVInBkdJkiR1ssIExyR3LmX/HZKc3k6/Ism7x6YySZKkycG7qjuoqnnAvH7XIUmS1E8rzIjjoHYk8ewkpyW5OsmJSfNlOUle0rZdDLyqZ5n9khzRTr88yYVJLkny/STr9OmjSJIkjasVLji2ngG8HdgUeBKwXZJpwNHAy4FZwONGWPanwNZV9QzgFODfx7xaSZKkCWBFPVX9s6q6ESDJAmAGcCdwbVX9X9t+AnDAMMs+HvhKknWBhwHXDreBJAc8sPwTRrV4SZKkflhRRxzv6ZlexNIF6MOBI6pqC+BAYNpwnapqblXNrqrZsPayVypJkjRBrKjBcThXAzOSPLl9v+cI/VYHfttO7zvmVUmSJE0QBsdWVd1Nc2r52+3NMX8coeuhwFeTzAduGafyJEmS+i41EZ6YPcUlswsG+l2GJEmaxMYrsiWZ31xq948ccZQkSVInBkdJkiR1YnCUJElSJyvq9ziOq1mzYMBLHCVJ0iTniKMkSZI6MThKkiSpE4OjJEmSOjE4SpIkqRODoyRJkjoxOEqSJKkTg6MkSZI6MThKkiSpk9R4PTF7BZbkDuAX/a5DS7QWcEu/i1AnHqvJweM0OXicJo/xOlYbVNXaw83wyTHj4xdVNbvfRWjxkgx4nCYHj9Xk4HGaHDxOk8dEOFaeqpYkSVInBkdJkiR1YnAcH3P7XYA68ThNHh6rycHjNDl4nCaPvh8rb46RJElSJ444SpIkqROD4yhK8pIkv0jyqyTvHmb+w5N8pZ1/YZIZfShzhdfhOL0zyVVJLkvygyQb9KPOFd2SjlNPv1cnqSTeFdonXY5Vkt3bf1dXJjlpvGtUp//2PSHJj5Jc0v73b6d+1LmiS3JMkj8muWKE+UnymfY4XpZky/Gsz+A4SpKsBBwJvBTYFNgzyaZDuu0P/KWqNgT+G/jY+FapjsfpEmB2VT0NOA34+PhWqY7HiSSrAW8DLhzfCjWoy7FKshHwHmC7qtoMePt417mi6/hv6hDg1Kp6BrAH8NnxrVKtY4GXLGb+S4GN2tcBwOfGoaa/MziOnq2AX1XVNVX1N+AUYJchfXYBjmunTwNekCTjWKM6HKeq+lFVLWzfXgA8fpxrVLd/TwAfoPkfsLvHszg9SJdj9XrgyKr6C0BV/XGca1S341TAo9rp1YGbxrE+tarqx8CfF9NlF+D4alwArJFk3fGpzuA4mtYDbuh5f2PbNmyfqroPuA1Yc1yq06Aux6nX/sB3xrQiDWeJx6k9PbN+VX17PAvTP+jyb+opwFOSnJvkgiSLG03R2OhynA4FXpvkRuAM4C3jU5qW0tL+HRtVPjlGGkGS1wKzgef2uxY9WJKHAP8F7NfnUtTNyjSn1XagGcH/cZItqurWfhalf7AncGxVfSrJNsCXk2xeVff3uzBNHI44jp7fAuv3vH982zZsnyQr05wK+NO4VKdBXY4TSXYE3gu8oqruGafa9IAlHafVgM2Bs5NcB2wNzPMGmb7o8m/qRmBeVd1bVdcCv6QJkho/XY7T/sCpAFV1PjCN5tnImlg6/R0bKwbH0XMRsFGSJyZ5GM2FxfOG9JkH7NtO7wb8sPwizfG2xOOU5BnA52lCo9di9cdij1NV3VZVa1XVjKqaQXMt6iuqaqA/5a7Quvy375s0o40kWYvm1PU141ijuh2n3wAvAEiyCU1wvHlcq1QX84B92rurtwZuq6rfjdfGPVU9SqrqviRvBs4EVgKOqaork7wfGKiqecAXaYb+f0Vz4ese/at4xdTxOH0CWBX4anvv0m+q6hV9K3oF1PE4aQLoeKzOBF6U5CpgEXBwVXm2ZRx1PE7/Bhyd5B00N8rs5+DG+EtyMs3/aK3VXm86B3goQFUdRXP96U7Ar4CFwL+Ma33+TkiSJKkLT1VLkiSpE4OjJEmSOjE4SpIkqRODoyRJkjoxOEqSJKkTg6Mk9UmSSnJCz/uVk9yc5PSlXM8OS7NMkv2STF+abUgSGBwlqZ/uAjZPskr7/oUs5RMg2qdQLa39AIOjpKVmcJSk/joDeFk7vSdw8uCMJFslOT/JJUnOS/LUtn2/JPOS/BD4Qe/Kkjyz7f/kJLOSnJNkfpIzk6ybZDeaZ7CfmGRBT2iVpCUyOEpSf50C7JFkGvA04MKeeVcDz6mqZwDvAz7cM29LYLeqeu5gQ5JtgaOAXWgeH3d422cWcAzwoao6DRgA9q6qmVX117H7aJKmGh85KEl9VFWXJZlBM9p4xpDZqwPHJdmI5hFwD+2Z972q+nPP+02AucCLquqmJJsDmwPfax+duRIwbs+zlTQ1GRwlqf/mAZ+keT7tmj3tHwB+VFW7tuHy7J55dw1Zx++AacAzgJuAAFdW1TZjU7KkFZHBUZL67xjg1qq6PMkOPe2r88DNMvstYR23AvvTjDDeBZwHrJ1km6o6P8lDgadU1ZXAHcBqo1e+pBWF1zhKUp9V1Y1V9ZlhZn0c+EiSS+jwP/pV9QdgZ+BImpHH3YCPJbkUWABs23Y9FjjKm2MkLa1UVb9rkCRJ0iTgiKMkSZI6MThKkiSpE4OjJEmSOjE4SpIkqRODoyRJkjoxOEqSJKkTg6MkSZI6MThKkiSpk/8PDS59yYhIk80AAAAASUVORK5CYII="/>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 name="AutoShape 10" descr="data:image/png;base64,iVBORw0KGgoAAAANSUhEUgAAAo4AAAFNCAYAAACOmu5nAAAAOXRFWHRTb2Z0d2FyZQBNYXRwbG90bGliIHZlcnNpb24zLjUuMSwgaHR0cHM6Ly9tYXRwbG90bGliLm9yZy/YYfK9AAAACXBIWXMAAAsTAAALEwEAmpwYAAAq0UlEQVR4nO3deZgdZZ238fsrqEFBUEAkiEQFZdVIIrIoouKGKKIMsjjAyAi4LyMzOvIacF9nRgHFoAjIJuIyEVFwA5VNOhBW0VEWQVxAZY0ghN/7R1XLoe1OKkl3n+7O/bmuc3Wdp56q+p2qDv3lqapTqSokSZKkJXlIvwuQJEnS5GBwlCRJUicGR0mSJHVicJQkSVInBkdJkiR1YnCUJElSJwZHScNKMiNJJVm537VMVUl2TXJDkjuTPGMU1rdDkht73l+ZZIflXe9oGK3fpyTfSbLvaNXVs947kzxptNcrTTUGR2mSS3Jdkr8lWWtI+yXtH+oZ41zPEgNCkkOT3Nv+sb41yXlJthnPOieITwJvrqpVq+qS4TqkcU2Sq4aZV0k2HGnlVbVZVZ29LIW1676rPUaDr39flnWNpqp6aVUdNwbrXbWqrlnW5ZOs2u6j7wwz77okf23n/yHJsUlW7Zm/X7u/XzPMsk9J8tUktyS5LcllSd6ZZKVlrVVaHgZHaWq4Fthz8E2SLYBHLOvKxmmU8StVtSqwNvBT4OtJMkwtU/kP5AbAlUvosz3wWOBJSZ459iU9yNPbQDX4+vg4b38yeTVwD/DCJI8bZv7L29/3LYHZwCE98/YF/gzs07tAkicDFwI3AFtU1erAP7XLrzbqn0DqwOAoTQ1f5sF/dPYFju/tkORl7Sjk7e3p0UN75g2OEu6f5DfAD4duIMmr25GTzZM8JMm7k/w6yZ+SnJrkMW3XH7c/b21HWBY7klhV9wLHAY8D1mxHYz6X5IwkdwHPSzI9ydeS3Jzk2iRv7alrqyQD7ef6Q5L/6pm3dTuaeWuSS3tP2yY5O8kHkpyb5I4kZ/WO2iZ5ds+yNyTZr21/eJJPJvlNu72jkqwy3Gdr99MhSa5P8sckxydZvV3HncBKwKVJfr2YXbQv8L/AGe304LoH9/Ol7X4ebrTquiQ7ttOrtPv2L0muSnJwek5rL4322Hyq5/0pSY7p2c6n2s98W5KfDrd/emtr3x+a5IR2elqSE9rfrVuTXJRknXbe2Un+td2HtybZvGcda6cZ2Xts+37nJAvywKj20xbzmf4+etvupyOTfLv93biwDXGLsy9wFHAZ8NqROlXVb4HvAJu329oAeC5wAPDiIaHzMOC8qnpnVf2uXf4XVbVXVd26hHqkMWFwlKaGC4BHJdkkzQjdHsAJQ/rcRRMu1wBeBrwhySuH9HkusAnw4t7GJP8CfAzYsaquAN4CvLLtPx34C3Bk23379uca7SjV+YsrPMnDgf2AG6rqlrZ5L+BDNKMq5wHfAi4F1gNeALw9yWCNnwY+XVWPAp4MnNqudz3g28AHgccA7wK+lmTtns3vBfwLzYjew9o+g3/MvwMcTjMiOhNY0C7zUeApbduGbU3vG+Hj7de+ngc8CVgVOKKq7mlHn6AZ1Rs2lCR5BLAbcGL72iPJwwCqavue5Vetqq+MUMOgOTT758k0x3d5rhN8HfDPSZ6fZG9gK+Bt7bxPArOAbWn2+78D9y/l+vcFVgfWB9YEDgL+2tuhqu4Bvk7PSDuwO3BOVf0xzTWjxwAHtuv4PDCv/X3rYg+a4PZo4Fc0v4/Dan9fduCB47TPYvquD+wEDF6asA8wUFVfA34O7N3TfUfgtI71SuPC4ChNHYOjji+k+QP0296ZVXV2VV1eVfdX1WXAyTTBr9ehVXVXVfX+kX47cDCwQ1X9qm07CHhvVd3Y/gE/FNgtS3eKe/ckt9KchpsF7Noz73+r6tyquh/YAli7qt5fVX9rr0M7muYPO8C9wIZJ1qqqO6vqgrb9tcAZVXVG+5m/BwzQ/NEe9KWq+mX7eU+lCYPQBMrvV9XJVXVvVf2pqhYkCc3I0Duq6s9VdQfw4Z5ahtob+K+quqaq7gTeQxP+uu6nV9Gc/jyLJgQ/lCb0L4vdgQ+1dd8AfKbDMhe3o3WDrxcDVNXvgTfQjBR/Gtinqu5I8hCaUPm2qvptVS2qqvPa35GlcS9N2NuwXcf8qrp9mH4n8eB9v1fbBs1x+nxVXdiu4ziafbl1xxq+UVU/q6r7aMLgzMX0/Wfgsqq6CjgF2Cz/eLPTN9vf958C59D83kDzb3aw5pN4cOhcE/hdx3qlcWFwlKaOL9P84dyPIaepAZI8K8mP0pzuvY0m/K01pNsNw6z3YODIquo9rbkB8I3BQEETVBcB6yxFvadW1RpV9diqen5VzR+hjg2A6b0BBvjPnm3tTzMCeHV7SnPnnuX+achyzwbW7Vn373umF9KMCEIz0jXc6eO1aa4dnd+zzu+27cOZDlzf8/56YGW676d9afbTfVV1N/A1ln2kcDoP3q/Xj9Sxx5btMRp8ndkz71s0p9p/UVU/bdvWAqYx/L5bGl8GzgROSXJTko8neegw/X4EPKL93Z5BE+6+0c7bAPi3Icd/fZr90MVIvxvD2YcmXA6eij6HfzxOr2z34QZV9caq+muS7YAn0oRNaILjFklmtu//xIN/X6W+MzhKU0RVXU9zk8xONKfwhjoJmAes315kfxQw9GaUGma5FwGHJHl1T9sNwEuHhIpp7R/N4daxtHrXcQNw7ZBtrVZVOwFU1f9V1Z40p5s/BpyW5JHtcl8estwjq+qjHbZ/A80p3aFuoTllulnPOlfvOe081E00AWbQE4D7gD8sqYAkjweeD7w2ye+T/J7mtPVOGXIHfUe/owlOvbUsjw/R/A/DukkGTxffAtzN8PtuqLt48A1cf7+2rx3lPayqNqU55b0zw5z+rapFNCPFe7av09tRYGiO4YeGHP9HVNXJS/UplyDJtsBGwHt6jtOzgL06jCzvS/NvcEG73IU97QDfp7npRpowDI7S1LI/8PyqumuYeasBf66qu5NsRTM62cWVwEuAI5O8om07CvhQe23X4E0Ju7Tzbqa5pm20vhPvZ8AdSf6jvfFipTQ36Dyz3fZrk6zdnta+tV3mfpprPF+e5MXtMtPSfM/h4zts80RgxyS7J1k5yZpJZrbbOBr4754bMNbrud5yqJOBdyR5YpqvX/kwzd3k93Wo4Z+BXwJPpRlJm0kzsnojD1zX9we67+dTacLNo9t98JaOy/2DJNvTXBu6D03IOTzJeu3+OQb4rzQ3NK2UZJsRritcQHPa/qFJZtOE4sH1Py/JFu31urfTnLoe6TrJk4DX0FwWcFJP+9HAQe1oZJI8Ms0NYqN9N/K+wPeATXngOG0OrAK8dKSFkkyjuXzggJ7lZtIcl8HQOQfYNsknBm+aSbJhmhuH1hjlzyF1YnCUppCq+nVVDYww+43A+5PcQXMzx6lLsd5LaUZ9jk7yUprr2uYBZ7Xru4BmlIWqWkgzGnVue4qw6zVlI217UbvtmTQjqrcAX6C5eQKaUHtlmruUPw3sUVV/ba/j24XmtPbNNCNQB9Phv3tV9Ruakdt/o/malAXA09vZ/0Fzs8QFSW6nGRV66girOobmtOuP29rvpntg2xf4bFX9vvdFE9oHR6QOBY5r9/PuS1jfYTSnp6+luWbyyx1quDQP/h7H/0nyKJpLId7cXsf4E+CLwJfaa0DfBVwOXESz7z7G8Pv8/9GMTP6lra039D2O5qaQ22lGNc8Zqd6qupBm9HI6zQ1Ng+0DwOuBI9pt/IrmMo5R0xP+Dh9ynK5t613cZQWvpBm9Pn7I8T2G5nKGl1TVr4FtgBk0v+O30VyuMADcMexapTGWqtE4qyRJmkzSfDXRCVXVZQRWkgBHHCVJktSRwVGSJEmdeKpakiRJnTjiKEmSpE4MjpIkSepkaR4PpmW01lpr1YwZM/pdhiRJ0hLNnz//lqoa9olYBsdxMGPGDAYGRvpqPUmSpIkjyYiPJPVUtSRJkjoxOEqSJKkTg6MkSZI6MThKkiSpE4OjJEmSOjE4SpIkqRO/jmcczJ8PSb+rkCRJk9lEeEq0I46SJEnqxOAoSZKkTgyOkiRJ6sTgKEmSpE7GPDgmWZRkQZJLk1ycZNsx2MYOSU5fymXOTjJ7GbZ1bJLdlnY5SZKkyW487qr+a1XNBEjyYuAjwHPHYbuSJEkaReN9qvpRwF8Akqya5AftKOTlSXZp22ck+XmSo5NcmeSsJKu0856Z5LJ2BPMTSa4YuoEkWyU5P8klSc5L8tS2fZUkp7Tr/gawSs8yL2qXuTjJV5Os2rZ/NMlV7TY/2bOZ7dt1X+PooyRJWlGMx4jjKkkWANOAdYHnt+13A7tW1e1J1gIuSDKvnbcRsGdVvT7JqcCrgROALwGvr6rzk3x0hO1dDTynqu5LsiPw4Xb5NwALq2qTJE8DLgZot30IsGNV3ZXkP4B3JjkS2BXYuKoqyRo921gXeDawMTAPOG259pAkSdIkMN6nqrcBjk+yORDgw0m2B+4H1gPWaZe5tqoWtNPzgRltcFutqs5v208Cdh5me6sDxyXZCCjgoW379sBnAKrqsiSXte1bA5sC56b5lu6HAecDt9GE2y+210/2XkP5zaq6H7gqyToMI8kBwAHNuyeMvHckSZImiXF9ckw7UrgWsDawU/tzVlXdm+Q6mlFJgHt6FltEz2nlDj4A/Kiqdk0yAzh7Cf0DfK+q9vyHGclWwAuA3YA388BoaW99wz4TpqrmAnOb9cyeAN/1LkmStHzG9RrHJBsDKwF/ohkZ/GMbGp8HbLC4ZavqVuCOJM9qm/YYoevqwG/b6f162n8M7NXWsTnwtLb9AmC7JBu28x6Z5CntdY6rV9UZwDuAp3f9nJIkSVPReF7jCM3o3L5VtSjJicC3klwODNBcm7gk+wNHJ7kfOIfmdPJQH6c5VX0I8O2e9s8BX0ryc+DnNKfAqaqbk+wHnJzk4W3fQ4A7gP9NMq2t+51dP7AkSdJUlJoIT8zuKMmqVXVnO/1uYN2qelufy1qi5lT1QL/LkCRJk9h4RbYk86tq2O+6HtdrHEfBy5K8h6bu63nwqWhJkiSNoUkVHKvqK8BX+l2HJEnSishnVUuSJKmTSTXiOFnNmgUDXuIoSZImOUccJUmS1InBUZIkSZ0YHCVJktSJwVGSJEmdGBwlSZLUicFRkiRJnRgcJUmS1InBUZIkSZ0YHCVJktSJwVGSJEmdGBwlSZLUicFRkiRJnRgcJUmS1InBUZIkSZ0YHCVJktSJwVGSJEmdrNzvAlYEN910E4cddli/y5AkSZPYnDlz+l2CI46SJEnqxuAoSZKkTgyOkiRJ6sTgKEmSpE7GLDgmqSSf6nn/riSHjtX2lkaS65KsNUrrunM01iNJkjTRjeWI4z3Aq0YroEmSJKm/xjI43gfMBd4xdEaStZN8LclF7Wu7tv3yJGuk8ack+7Ttxyd5YZIvJFnQvm5OMqedf3C7nsuSHNaznW8mmZ/kyiQHDFfkSH2S3JnkQ0kuTXJBknXa9icmOb+t9YOjucMkSZImsrG+xvFIYO8kqw9p/zTw31X1TODVwBfa9nOB7YDNgGuA57Tt2wDnVdW/VtVMYBfgFuDYJC8CNgK2AmYCs5Js3y73uqqaBcwG3ppkzWFqHKnPI4ELqurpwI+B1/fU/rmq2gL43dLuEEmSpMlqTINjVd0OHA+8dcisHYEjkiwA5gGPSrIq8BNg+/b1OWCLJOsBf6mquwCSTAO+Crylqq4HXtS+LgEuBjamCZLQBMFLgQuA9Xvae43U52/A6e30fGBGO70dcHI7/eWRPnuSA5IMJBlYuHDhSN0kSZImjfF4csz/0AS6L/W0PQTYuqru7u2Y5MfAm4AnAO8FdgV2owmUg44Cvl5V3x9cDPhIVX1+yLp2oAmo21TVwiRnA9OWos+9VVXt9CIevK+KJaiquTSn6pk+ffoS+0uSJE10Y/51PFX1Z+BUYP+e5rOAtwy+STKz7XsDsBawUVVdA/wUeBfNqWKSvAlYrao+2rOuM4HXtSOWJFkvyWOB1WlGKhcm2RjYepjyuvQZ6lxgj3Z67w79JUmSpoTx+h7HT9EEwkFvBWa3N7NcBRzUM+9C4Jft9E+A9WgCJDQhcoueG2QOqqqzgJOA85NcDpwGrAZ8F1g5yc+Bj9Kcih6qS5+h3ga8qd3Weh36S5IkTQl54Gysxsr06dPrwAMP7HcZkiRpEpszZ864bCfJ/KqaPdw8nxwjSZKkTgyOkiRJ6sTgKEmSpE68xnEczJ49uwYGBvpdhiRJ0hJ5jaMkSZKWm8FRkiRJnRgcJUmS1InBUZIkSZ0YHCVJktSJwVGSJEmdGBwlSZLUicFRkiRJnRgcJUmS1InBUZIkSZ0YHCVJktSJwVGSJEmdGBwlSZLUicFRkiRJnRgcJUmS1InBUZIkSZ2s3O8CVgh/ng8npd9VSJKkyWyv6ncFjjhKkiSpG4OjJEmSOjE4SpIkqRODoyRJkjqZ8MExySuTVJKNl2P5TZdhuf2SHNFOH5Rkn2XZviRJ0lQx4YMjsCfw0/bnsnglMGxwTNLprvKqOqqqjl/G7UuSJE0JEzo4JlkVeDawP7BH27ZDktN7+hyRZL92+qNJrkpyWZJPJtkWeAXwiSQLkjw5ydlJ/ifJAPC2JC9PcmGSS5J8P8k6w9RxaJJ3tdOvT3JRkkuTfC3JI8Z8R0iSJE0AE/17HHcBvltVv0zypySzRuqYZE1gV2Djqqoka1TVrUnmAadX1WltP4CHVdXs9v2jga3bZf4V+Hfg3xZT09er6uh22Q/ShNrDl/+jSpIkTWwTesSR5vT0Ke30KSz+dPVtwN3AF5O8Cli4mL5f6Zl+PHBmksuBg4HNllDT5kl+0vbfe6T+SQ5IMpBk4OY7lrBGSZKkSWDCBsckjwGeD3whyXU0oW53YBEPrnsaQFXdB2wFnAbsDHx3Mau/q2f6cOCIqtoCOHBwfYtxLPDmtv9hI/WvqrlVNbuqZq+92hLWKEmSNAlM2OAI7AZ8uao2qKoZVbU+cC1NzZsmeXiSNYAXwN+vh1y9qs4A3gE8vV3PHcDiotvqwG/b6X071LUa8LskD6UZcZQkSVohTOTguCfwjSFtX6O5SeZU4Ir25yXtvNWA05NcRnMX9jvb9lOAg9ubX548zHYOBb6aZD5wS4e6/h9wIXAucHXnTyNJkjTJpar/D8ye6mY/KTXwwX5XIUmSJrW9xiezJZk/eBPxUBN5xFGSJEkTiMFRkiRJnRgcJUmS1MlE/wLwqeExs2CvgX5XIUmStFwccZQkSVInBkdJkiR1YnCUJElSJwZHSZIkdWJwlCRJUicGR0mSJHVicJQkSVInBkdJkiR1YnCUJElSJwZHSZIkdWJwlCRJUicGR0mSJHVicJQkSVInBkdJkiR1YnCUJElSJwZHSZIkdbJyvwtYMcwH0u8iJEnSpFb9LsARR0mSJHVjcJQkSVInBkdJkiR1YnCUJElSJ2MaHJO8N8mVSS5LsiDJs5ZxPTsk2bbn/bFJduuw3J090zsl+WWSDZalBkmSpBXdmN1VnWQbYGdgy6q6J8lawMOWcXU7AHcC5y1jLS8APgO8uKqu79A/QKrq/mXZniRJ0lQ0liOO6wK3VNU9AFV1S1XdBE2QS3JJksuTHJPk4W37dW3AJMnsJGcnmQEcBLyjHbV8Trv+7ZOcl+SaxY0+JtkeOBrYuap+3ba9M8kV7evtbduMJL9IcjxwBbB+koOTXNSOmB7Ws85vJpnfjqYeMJo7TZIkaaIay+B4Fk34+mWSzyZ5LkCSacCxwGuqaguaUc83jLSSqroOOAr476qaWVU/aWetCzybZlTzoyMs/nDgm8Arq+rqdvuzgH8BngVsDbw+yTPa/hsBn62qzYCntu+3AmYCs9oQCvC6qpoFzAbemmTNrjtFkiRpshqz4FhVdwKzgAOAm4GvJNmPJpBdW1W/bLseB2w/7EoW75tVdX9VXQWsM0Kfe2lOb+/f0/Zs4BtVdVdb49eBwVHM66vqgnb6Re3rEuBiYGOaIAlNWLwUuABYv6f975IckGQgycDNNy/Dp5MkSZpgxvTJMVW1CDgbODvJ5cC+NEFsJPfxQJidtoTV39MzPdJjWe4Hdgd+kOQ/q+rDS1jnXUPW+ZGq+nxvhyQ7ADsC21TVwiRnD1drVc0F5gLMnp3+f9W7JEnSchqzEcckT03SOxI3E7ge+AUwI8mGbfs/A+e009fRjFICvLpn2TuA1ZaljqpaCLwM2DvJ/sBPgFcmeUSSRwK7tm1DnQm8Lsmq7edZL8ljgdWBv7ShcWOa092SJElT3lhe47gqcFySq5JcBmwKHFpVd9NcY/jVdhTyfpprGAEOAz6dZABY1LOubwG7Drk5prOq+jPwEuAQ4PE011j+DLgQ+EJV/cMoaFWdBZwEnN/WeRpNeP0usHKSn9NcW3nB0GUlSZKmolQt+Sxqku2q6twltWl4s2enBgb6XYUkSZrcxufKtyTzq2r2cPO6jjge3rFNkiRJU9Rib45pv8R7W2DtJO/smfUoYKWxLEySJEkTy5Luqn4YzbWKK/Pgm1NuB5b4yD9JkiRNHYsNjlV1DnBOkmO7PKpPI5kFeJGjJEma3Lp+j+PDk8wFZvQuU1XPH4uiJEmSNPF0DY5fpfnKnC/w4K/JkSRJ0gqia3C8r6o+N6aVSJIkaULr+nU830ryxiTrJnnM4GtMK5MkSdKE0nXEcd/258E9bQU8aXTLkSRJ0kTVKThW1RPHuhBJkiRNbJ2CY5J9hmuvquNHtxxJkiRNVF1PVT+zZ3oa8ALgYsDgKEmStILoeqr6Lb3vk6wBnDIWBUmSJGli6npX9VB3AV73KEmStALpeo3jt2juogZYCdgEOHWsipIkSdLE0/Uax0/2TN8HXF9VN45BPZIkSZqgOp2qrqpzgKuB1YBHA38by6IkSZI08XQKjkl2B34G/BOwO3Bhkt3GsjBJkiRNLF1PVb8XeGZV/REgydrA94HTxqowSZIkTSxd76p+yGBobP1pKZaVJEnSFNB1xPG7Sc4ETm7fvwY4Y2xKmnpumn8Th+WwfpchSZImsTk1p98lLD44JtkQWKeqDk7yKuDZ7azzgRPHujhJkiRNHEsacfwf4D0AVfV14OsASbZo5718DGuTJEnSBLKk6xTXqarLhza2bTPGpCJJkiRNSEsKjmssZt4qo1iHJEmSJrglBceBJK8f2pjkX4H5y7rRJIuSLEhyRZKvJnlEkhlJrhih//uT7NhOn51kdjt9RpI1lrCt65KsNUz7K5K8e1k/gyRJ0opmSdc4vh34RpK9eSAozgYeBuy6HNv9a1XNBEhyInAQ7fWTw6mq943QvtOyFlBV84B5y7q8JEnSimaxI45V9Yeq2hY4DLiufR1WVdtU1e9HqYafABu20yslOTrJlUnOSrIKQJJjh3tSzeBoYjtaeXWSE5P8PMlpSR7R0/UtSS5OcnmSjdtl90tyRM/6P5PkvCTX9G4rycFJLkpyWdJ8p06SRyb5dpJL21HT14zSvpAkSZqwuj6r+kdVdXj7+uFobTzJysBLgcEbcDYCjqyqzYBbgVcvxeqeCny2qjYBbgfe2DPvlqraEvgc8K4Rll+X5uuGdgY+2tb3oramrYCZwKwk2wMvAW6qqqdX1ebAd5eiTkmSpEmpX09/WSXJAmAA+A3wxbb92qpa0E7PZ+nu3L6hqs5tp0/gge+chAdOgy9und+sqvur6ipgnbbtRe3rEuBiYGOaIHk58MIkH0vynKq6bejKkhyQZCDJwEIWLsXHkCRJmpi6PjlmtP39GsdBSQDu6WlaxNLduV2LeT+43kWM/Jl7t52enx+pqs8P7ZxkS2An4INJflBV73/QxqvmAnMBpmf60NokSZImnan0vOknJNmmnd4L+OkorPNM4HVJVgVIsl6SxyaZDiysqhOATwBbjsK2JEmSJrR+jTiOhV8Ab0pyDHAVzfWMy6WqzkqyCXB+OyJ6J/Bampt5PpHkfuBe4A3Luy1JkqSJLlWT/yxqkhnA6e2NKhPO9EyvAzmw32VIkqRJbE7NGZftJJlfVbOHmzeVTlVLkiRpDE2JU9VVdR0wIUcbJUmSpgpHHCVJktTJlBhxnOimz5rOnIHxuS5BkiRprDjiKEmSpE4MjpIkSerE4ChJkqRODI6SJEnqxOAoSZKkTgyOkiRJ6sTgKEmSpE4MjpIkSerE4ChJkqRODI6SJEnqxOAoSZKkTgyOkiRJ6sTgKEmSpE4MjpIkSerE4ChJkqRODI6SJEnqZOV+F7BCmD8fkn5XIUmSJrOqflfgiKMkSZK6MThKkiSpE4OjJEmSOjE4SpIkqZMpHxyT3NnvGiRJkqaCKR8cJUmSNDpWiOCYZNUkP0hycZLLk+zSts9IcnWSE5P8PMlpSR7RzntfkouSXJFkbtJ8n06Ss5N8LMnPkvwyyXP6+dkkSZLGywoRHIG7gV2rakvgecCnBoMg8FTgs1W1CXA78Ma2/YiqemZVbQ6sAuzcs76Vq2or4O3AnPH4AJIkSf22ogTHAB9OchnwfWA9YJ123g1VdW47fQLw7Hb6eUkuTHI58Hxgs571fb39OR+YMewGkwOSDCQZuHn0PockSVLfrChPjtkbWBuYVVX3JrkOmNbOG/o17JVkGvBZYHZV3ZDk0J7+APe0Pxcxwj6sqrnAXIDZSf+/6l2SJGk5rSgjjqsDf2xD4/OADXrmPSHJNu30XsBPeSAk3pJkVWC38StVkiRpYprSwTHJyjSjgycCs9vTzvsAV/d0+wXwpiQ/Bx4NfK6qbgWOBq4AzgQuGs+6JUmSJqLUBHhg9lhJ8nTg6PZGluHmzwBOb2+AGTOzkxoYyw1IkqSpb5wyW5L5VTV7uHlTdsQxyUHAycAh/a5FkiRpKpjSI44ThSOOkiRpuTniKEmSpMliRfk6nv6aNQsGHHOUJEmTmyOOkiRJ6sTgKEmSpE4MjpIkSerE4ChJkqRODI6SJEnqxOAoSZKkTgyOkiRJ6sTgKEmSpE4MjpIkSerE4ChJkqRODI6SJEnqxOAoSZKkTgyOkiRJ6sTgKEmSpE4MjpIkSerE4ChJkqROUlX9rmHKy/QUB/a7CkmSNJnVnPHJbEnmV9Xs4eY54ihJkqRODI6SJEnqxOAoSZKkTgyOkiRJ6mRCBcckdy5l/x2SnD5W9QzZ1vuT7Dge25IkSZqIVu53AZNFVb2v3zVIkiT104QacRzUjiSeneS0JFcnOTFJ2nkvadsuBl7Vs8xjknwzyWVJLkjytLb90CTHtOu7Jslbe5Z5bZKfJVmQ5PNJVmpfxya5IsnlSd7R9j02yW7t9PuSXNT2mTtYmyRJ0lQ2IYNj6xnA24FNgScB2yWZBhwNvByYBTyup/9hwCVV9TTgP4Hje+ZtDLwY2AqYk+ShSTYBXgNsV1UzgUXA3sBMYL2q2ryqtgC+NExtR1TVM6tqc2AVYOdR+cSSJEkT2EQOjj+rqhur6n5gATCDJgBeW1X/V803l5/Q0//ZwJcBquqHwJpJHtXO+3ZV3VNVtwB/BNYBXkATPi9KsqB9/yTgGuBJSQ5P8hLg9mFqe16SC5NcDjwf2GxohyQHJBlIMsDC5doPkiRJE8JEvsbxnp7pRSxfrcOtK8BxVfWeoZ2TPJ1mhPIgYHfgdT3zpgGfBWZX1Q1JDgWmDV1HVc0F5kL75BhJkqRJbiKPOA7namBGkie37/fsmfcTmlPNJNkBuKWqhhstHPQDYLckj22XeUySDZKsBTykqr4GHAJsOWS5wZB4S5JVgd2W4/NIkiRNGhN5xPEfVNXdSQ4Avp1kIU1YXK2dfShwTJLLgIXAvktY11VJDgHOSvIQ4F7gTcBfgS+1bQDvGbLcrUmOBq4Afg9cNCofTpIkaYJLc6mgxlKmpziw31VIkqTJrOaMT2ZLMr+qZg83b7KdqpYkSVKfGBwlSZLUicFRkiRJnUyqm2Mmq1nTZzEwZ6DfZUiSJC0XRxwlSZLUicFRkiRJnRgcJUmS1InBUZIkSZ0YHCVJktSJwVGSJEmdGBwlSZLUicFRkiRJnRgcJUmS1InBUZIkSZ0YHCVJktSJwVGSJEmdGBwlSZLUicFRkiRJnRgcJUmS1InBUZIkSZ2s3O8CVgTz50PS7yokSdJkVtXvChxxlCRJUkcGR0mSJHVicJQkSVInBkdJkiR1ssIExyR3LmX/HZKc3k6/Ism7x6YySZKkycG7qjuoqnnAvH7XIUmS1E8rzIjjoHYk8ewkpyW5OsmJSfNlOUle0rZdDLyqZ5n9khzRTr88yYVJLkny/STr9OmjSJIkjasVLji2ngG8HdgUeBKwXZJpwNHAy4FZwONGWPanwNZV9QzgFODfx7xaSZKkCWBFPVX9s6q6ESDJAmAGcCdwbVX9X9t+AnDAMMs+HvhKknWBhwHXDreBJAc8sPwTRrV4SZKkflhRRxzv6ZlexNIF6MOBI6pqC+BAYNpwnapqblXNrqrZsPayVypJkjRBrKjBcThXAzOSPLl9v+cI/VYHfttO7zvmVUmSJE0QBsdWVd1Nc2r52+3NMX8coeuhwFeTzAduGafyJEmS+i41EZ6YPcUlswsG+l2GJEmaxMYrsiWZ31xq948ccZQkSVInBkdJkiR1YnCUJElSJyvq9ziOq1mzYMBLHCVJ0iTniKMkSZI6MThKkiSpE4OjJEmSOjE4SpIkqRODoyRJkjoxOEqSJKkTg6MkSZI6MThKkiSpk9R4PTF7BZbkDuAX/a5DS7QWcEu/i1AnHqvJweM0OXicJo/xOlYbVNXaw83wyTHj4xdVNbvfRWjxkgx4nCYHj9Xk4HGaHDxOk8dEOFaeqpYkSVInBkdJkiR1YnAcH3P7XYA68ThNHh6rycHjNDl4nCaPvh8rb46RJElSJ444SpIkqROD4yhK8pIkv0jyqyTvHmb+w5N8pZ1/YZIZfShzhdfhOL0zyVVJLkvygyQb9KPOFd2SjlNPv1cnqSTeFdonXY5Vkt3bf1dXJjlpvGtUp//2PSHJj5Jc0v73b6d+1LmiS3JMkj8muWKE+UnymfY4XpZky/Gsz+A4SpKsBBwJvBTYFNgzyaZDuu0P/KWqNgT+G/jY+FapjsfpEmB2VT0NOA34+PhWqY7HiSSrAW8DLhzfCjWoy7FKshHwHmC7qtoMePt417mi6/hv6hDg1Kp6BrAH8NnxrVKtY4GXLGb+S4GN2tcBwOfGoaa/MziOnq2AX1XVNVX1N+AUYJchfXYBjmunTwNekCTjWKM6HKeq+lFVLWzfXgA8fpxrVLd/TwAfoPkfsLvHszg9SJdj9XrgyKr6C0BV/XGca1S341TAo9rp1YGbxrE+tarqx8CfF9NlF+D4alwArJFk3fGpzuA4mtYDbuh5f2PbNmyfqroPuA1Yc1yq06Aux6nX/sB3xrQiDWeJx6k9PbN+VX17PAvTP+jyb+opwFOSnJvkgiSLG03R2OhynA4FXpvkRuAM4C3jU5qW0tL+HRtVPjlGGkGS1wKzgef2uxY9WJKHAP8F7NfnUtTNyjSn1XagGcH/cZItqurWfhalf7AncGxVfSrJNsCXk2xeVff3uzBNHI44jp7fAuv3vH982zZsnyQr05wK+NO4VKdBXY4TSXYE3gu8oqruGafa9IAlHafVgM2Bs5NcB2wNzPMGmb7o8m/qRmBeVd1bVdcCv6QJkho/XY7T/sCpAFV1PjCN5tnImlg6/R0bKwbH0XMRsFGSJyZ5GM2FxfOG9JkH7NtO7wb8sPwizfG2xOOU5BnA52lCo9di9cdij1NV3VZVa1XVjKqaQXMt6iuqaqA/5a7Quvy375s0o40kWYvm1PU141ijuh2n3wAvAEiyCU1wvHlcq1QX84B92rurtwZuq6rfjdfGPVU9SqrqviRvBs4EVgKOqaork7wfGKiqecAXaYb+f0Vz4ese/at4xdTxOH0CWBX4anvv0m+q6hV9K3oF1PE4aQLoeKzOBF6U5CpgEXBwVXm2ZRx1PE7/Bhyd5B00N8rs5+DG+EtyMs3/aK3VXm86B3goQFUdRXP96U7Ar4CFwL+Ma33+TkiSJKkLT1VLkiSpE4OjJEmSOjE4SpIkqRODoyRJkjoxOEqSJKkTg6Mk9UmSSnJCz/uVk9yc5PSlXM8OS7NMkv2STF+abUgSGBwlqZ/uAjZPskr7/oUs5RMg2qdQLa39AIOjpKVmcJSk/joDeFk7vSdw8uCMJFslOT/JJUnOS/LUtn2/JPOS/BD4Qe/Kkjyz7f/kJLOSnJNkfpIzk6ybZDeaZ7CfmGRBT2iVpCUyOEpSf50C7JFkGvA04MKeeVcDz6mqZwDvAz7cM29LYLeqeu5gQ5JtgaOAXWgeH3d422cWcAzwoao6DRgA9q6qmVX117H7aJKmGh85KEl9VFWXJZlBM9p4xpDZqwPHJdmI5hFwD+2Z972q+nPP+02AucCLquqmJJsDmwPfax+duRIwbs+zlTQ1GRwlqf/mAZ+keT7tmj3tHwB+VFW7tuHy7J55dw1Zx++AacAzgJuAAFdW1TZjU7KkFZHBUZL67xjg1qq6PMkOPe2r88DNMvstYR23AvvTjDDeBZwHrJ1km6o6P8lDgadU1ZXAHcBqo1e+pBWF1zhKUp9V1Y1V9ZlhZn0c+EiSS+jwP/pV9QdgZ+BImpHH3YCPJbkUWABs23Y9FjjKm2MkLa1UVb9rkCRJ0iTgiKMkSZI6MThKkiSpE4OjJEmSOjE4SpIkqRODoyRJkjoxOEqSJKkTg6MkSZI6MThKkiSpk/8PDS59yYhIk80AAAAASUVORK5CYII="/>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0" name="Rounded Rectangle 19"/>
          <p:cNvSpPr/>
          <p:nvPr/>
        </p:nvSpPr>
        <p:spPr>
          <a:xfrm>
            <a:off x="183771" y="105097"/>
            <a:ext cx="2376264" cy="36004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Insights:</a:t>
            </a:r>
            <a:endParaRPr lang="en-IN" dirty="0"/>
          </a:p>
        </p:txBody>
      </p:sp>
      <p:sp>
        <p:nvSpPr>
          <p:cNvPr id="2" name="Rectangle 1"/>
          <p:cNvSpPr/>
          <p:nvPr/>
        </p:nvSpPr>
        <p:spPr>
          <a:xfrm>
            <a:off x="49552" y="4869160"/>
            <a:ext cx="8900880" cy="1323439"/>
          </a:xfrm>
          <a:prstGeom prst="rect">
            <a:avLst/>
          </a:prstGeom>
        </p:spPr>
        <p:txBody>
          <a:bodyPr wrap="square">
            <a:spAutoFit/>
          </a:bodyPr>
          <a:lstStyle/>
          <a:p>
            <a:r>
              <a:rPr lang="en-IN" sz="2000" dirty="0">
                <a:latin typeface="Arial Narrow" pitchFamily="34" charset="0"/>
              </a:rPr>
              <a:t>This information provides insight into the top-performing products and divisions in terms of total sold quantity in </a:t>
            </a:r>
            <a:r>
              <a:rPr lang="en-IN" sz="2000" dirty="0" smtClean="0">
                <a:latin typeface="Arial Narrow" pitchFamily="34" charset="0"/>
              </a:rPr>
              <a:t>2021. </a:t>
            </a:r>
          </a:p>
          <a:p>
            <a:r>
              <a:rPr lang="en-IN" sz="2000" dirty="0" smtClean="0">
                <a:latin typeface="Arial Narrow" pitchFamily="34" charset="0"/>
              </a:rPr>
              <a:t>Here we can see the product ‘AQ Pen Drive 2 IN 1’ of the division N &amp; S is driving </a:t>
            </a:r>
            <a:r>
              <a:rPr lang="en-IN" sz="2000" dirty="0">
                <a:latin typeface="Arial Narrow" pitchFamily="34" charset="0"/>
              </a:rPr>
              <a:t>the most sales revenue and </a:t>
            </a:r>
            <a:r>
              <a:rPr lang="en-IN" sz="2000" dirty="0" smtClean="0">
                <a:latin typeface="Arial Narrow" pitchFamily="34" charset="0"/>
              </a:rPr>
              <a:t>‘AQ Digit’ of the division PC may </a:t>
            </a:r>
            <a:r>
              <a:rPr lang="en-IN" sz="2000" dirty="0">
                <a:latin typeface="Arial Narrow" pitchFamily="34" charset="0"/>
              </a:rPr>
              <a:t>require additional resources or attention.</a:t>
            </a:r>
            <a:r>
              <a:rPr lang="en-IN" sz="2000" dirty="0"/>
              <a:t>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617537"/>
            <a:ext cx="6768752" cy="3837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10639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2" descr="data:image/png;base64,iVBORw0KGgoAAAANSUhEUgAAAo4AAAFNCAYAAACOmu5nAAAAOXRFWHRTb2Z0d2FyZQBNYXRwbG90bGliIHZlcnNpb24zLjUuMSwgaHR0cHM6Ly9tYXRwbG90bGliLm9yZy/YYfK9AAAACXBIWXMAAAsTAAALEwEAmpwYAAAtGElEQVR4nO3deZglVX3/8fdHUAcEQQWRQWREjaigyIxEFhGVuAVFlCiLAtEILnGNJDHxJ2DUaDSLiopgEBEEEZcgouKGC5v0wLAjURZRXABFNiEs398fdVoubfd0zdLdt3ver+e5z9Q9darqW6erb3/nnFO3UlVIkiRJk7nPTAcgSZKk2cHEUZIkSb2YOEqSJKkXE0dJkiT1YuIoSZKkXkwcJUmS1IuJo6RxJVmQpJKsPtOxzFVJdk1ydZKbkzx5JexvxyQ/H3h/UZIdV3S/K8PKup6SfC3JPisrroH93pxk05W9X2muMXGUZrkkVyb5vyTrjSk/t/2hXjDN8UyaICQ5KMkd7Y/1DUlOT7LNdMY5JD4I/G1VrVVV545XIZ3Lk1w8zrpK8uiJdl5VT6iqU5cnsLbvW9rPaPT198uzr5Wpqp5XVZ+egv2uVVWXL+/2SdZqbfS1cdZdmeQPbf2vkxyZZK2B9fu29n7ZONv+WZLPJ7kuye+TnJ/krUlWW95YpRVh4ijNDVcAe4y+SbIFsOby7myaehk/V1VrAesDPwS+mCTjxDKX/0BuAlw0SZ0dgIcCmyZ5ytSHdC9PagnV6Ovfpvn4s8lLgNuBv0jysHHWv6Bd71sBi4B3DKzbB/gtsPfgBkkeBZwFXA1sUVXrAH/Vtl97pZ+B1IOJozQ3fIZ7/9HZBzhqsEKSv2y9kDe24dGDBtaN9hK+KsnPgO+MPUCSl7Sek82T3CfJPyb5aZLrkxyf5MGt6vfbvze0Hpal9iRW1R3Ap4GHAQ9pvTEfT3JykluAZySZn+QLSa5NckWSNw7EtXWSkXZev07yHwPrntp6M29Ict7gsG2SU5P8S5LTktyU5JTBXtsk2w9se3WSfVv5/ZN8MMnP2vEOTbLGeOfW2ukdSa5K8pskRyVZp+3jZmA14LwkP11KE+0D/A9wclse3fdoO5/X2nm83qork+zUltdobfu7JBcnOSADw9rLov1s/n3g/XFJjhg4zr+3c/59kh+O1z6DsbX3ByU5ui3PS3J0u7ZuSHJ2kg3aulOT/E1rwxuSbD6wj/XT9ew9tL3fOcmS3NOr/cSlnNMfe29bO300yVfbtXFWS+KWZh/gUOB84OUTVaqqXwBfAzZvx9oEeDqwH/CcMUnnwcDpVfXWqvpl2/7HVbVnVd0wSTzSlDBxlOaGM4EHJnlcuh663YGjx9S5hS65XBf4S+C1SV40ps7TgccBzxksTPLXwPuBnarqQuANwIta/fnA74CPtuo7tH/Xbb1UZywt8CT3B/YFrq6q61rxnsB76HpVTge+ApwHbAQ8C3hzktEYPwR8qKoeCDwKOL7tdyPgq8C7gQcDbwO+kGT9gcPvCfw1XY/e/Vqd0T/mXwM+QtcjuiWwpG3zPuDPWtmjW0zvnOD09m2vZwCbAmsBh1TV7a33CbpevXGTkiRrArsBx7TX7knuB1BVOwxsv1ZVfW6CGEYdSNc+j6L7+a7IPMFXAq9I8swkewFbA29q6z4ILAS2pWv3vwfuXsb97wOsA2wMPAR4DfCHwQpVdTvwRQZ62oGXAt+rqt+kmzN6BLB/28cngBPb9dbH7nSJ24OAn9Bdj+Nq18uO3PNz2nspdTcGng+MTk3YGxipqi8AlwB7DVTfCTihZ7zStDBxlOaO0V7Hv6D7A/SLwZVVdWpVXVBVd1fV+cCxdInfoIOq6paqGvwj/WbgAGDHqvpJK3sN8M9V9fP2B/wgYLcs2xD3S5PcQDcMtxDYdWDd/1TVaVV1N7AFsH5Vvauq/q/NQzuc7g87wB3Ao5OsV1U3V9WZrfzlwMlVdXI7528CI3R/tEd9qqoua+d7PF0yCF1C+a2qOraq7qiq66tqSZLQ9Qy9pap+W1U3Ae8diGWsvYD/qKrLq+pm4O10yV/fdnox3fDnKXRJ8H3pkv7l8VLgPS3uq4EP99jmnNZbN/p6DkBV/Qp4LV1P8YeAvavqpiT3oUsq31RVv6iqu6rq9HaNLIs76JK9R7d9LK6qG8ep91nu3fZ7tjLofk6fqKqz2j4+TdeWT+0Zw5eq6kdVdSddMrjlUuq+Aji/qi4GjgOekD+92enL7Xr/IfA9uusGut/Z0Zg/y72TzocAv+wZrzQtTBylueMzdH8492XMMDVAkj9P8t10w72/p0v+1htT7epx9nsA8NGqGhzW3AT40mhCQZeo3gVssAzxHl9V61bVQ6vqmVW1eII4NgHmDyYwwD8NHOtVdD2Al7YhzZ0HtvurMdttD2w4sO9fDSzfStcjCF1P13jDx+vTzR1dPLDPr7fy8cwHrhp4fxWwOv3baR+6drqzqm4DvsDy9xTO597tetVEFQds1X5Go69vDKz7Ct1Q+4+r6oetbD1gHuO33bL4DPAN4Lgk1yT5tyT3Hafed4E127W9gC65+1Jbtwnwd2N+/hvTtUMfE10b49mbLrkcHYr+Hn/6c3pRa8NNqup1VfWHJNsBj6RLNqFLHLdIsmV7fz33vl6lGWfiKM0RVXUV3U0yz6cbwhvrs8CJwMZtkv2hwNibUWqc7Z4NvCPJSwbKrgaeNyapmNf+aI63j2U1uI+rgSvGHGvtqno+QFX9b1XtQTfc/H7ghCQPaNt9Zsx2D6iq9/U4/tV0Q7pjXUc3ZPqEgX2uMzDsPNY1dAnMqEcAdwK/niyAJA8Hngm8PMmvkvyKbtj6+RlzB31Pv6RLnAZjWRHvofsPw4ZJRoeLrwNuY/y2G+sW7n0D1x/n9rVe3oOr6vF0Q947M87wb1XdRddTvEd7ndR6gaH7Gb5nzM9/zao6dpnOchJJtgUeA7x94Of058CePXqW96H7HVzStjtroBzgW3Q33UhDw8RRmlteBTyzqm4ZZ93awG+r6rYkW9P1TvZxEfBc4KNJXtjKDgXe0+Z2jd6UsEtbdy3dnLaV9Z14PwJuSvIP7caL1dLdoPOUduyXJ1m/DWvf0La5m26O5wuSPKdtMy/d9xw+vMcxjwF2SvLSJKsneUiSLdsxDgf+c+AGjI0G5luOdSzwliSPTPf1K++lu5v8zh4xvAK4DHgsXU/alnQ9qz/nnnl9v6Z/Ox9Pl9w8qLXBG3pu9yeS7EA3N3RvuiTnI0k2au1zBPAf6W5oWi3JNhPMK1xCN2x/3ySL6JLi0f0/I8kWbb7ujXRD1xPNk/ws8DK6aQGfHSg/HHhN641Mkgeku0FsZd+NvA/wTeDx3PNz2hxYA3jeRBslmUc3fWC/ge22pPu5jCadBwLbJvnA6E0zSR6d7sahdVfyeUi9mDhKc0hV/bSqRiZY/TrgXUluoruZ4/hl2O95dL0+hyd5Ht28thOBU9r+zqTrZaGqbqXrjTqtDRH2nVM20bHvasfekq5H9Trgk3Q3T0CX1F6U7i7lDwG7V9Uf2jy+XeiGta+l64E6gB6fe1X1M7qe27+j+5qUJcCT2up/oLtZ4swkN9L1Cj12gl0dQTfs+v0W+230T9j2AT5WVb8afNEl7aM9UgcBn27t/NJJ9ncw3fD0FXRzJj/TI4bzcu/vcfyvJA+kmwrxt20e4w+A/wY+1eaAvg24ADibru3ez/ht/v/oeiZ/12IbTPoeRndTyI10vZrfmyjeqjqLrvdyPt0NTaPlI8CrgUPaMX5CN41jpRlI/j4y5ud0RYt3adMKXkTXe33UmJ/vEXTTGZ5bVT8FtgEW0F3jv6ebrjAC3DTuXqUplqqVMaokSZpN0n010dFV1acHVpIAexwlSZLUk4mjJEmSenGoWpIkSb3Y4yhJkqReTBwlSZLUy7I8HkzLab311qsFCxbMdBiSJEmTWrx48XVVNe4TsUwcp8GCBQsYGZnoq/UkSZKGR5IJH0nqULUkSZJ6MXGUJElSLyaOkiRJ6sXEUZIkSb2YOEqSJKkXE0dJkiT14tfxTIPFiyGZ6SgkDTOf/ippNrDHUZIkSb2YOEqSJKkXE0dJkiT1YuIoSZKkXqY8cUxyV5IlSc5Lck6SbafgGDsmOWkZtzk1yaLlONaRSXZb1u0kSZJmu+m4q/oPVbUlQJLnAP8KPH0ajitJkqSVaLqHqh8I/A4gyVpJvt16IS9IsksrX5DkkiSHJ7koySlJ1mjrnpLk/NaD+YEkF449QJKtk5yR5Nwkpyd5bCtfI8lxbd9fAtYY2ObZbZtzknw+yVqt/H1JLm7H/ODAYXZo+77c3kdJkrSqmI4exzWSLAHmARsCz2zltwG7VtWNSdYDzkxyYlv3GGCPqnp1kuOBlwBHA58CXl1VZyR53wTHuxR4WlXdmWQn4L1t+9cCt1bV45I8ETgHoB37HcBOVXVLkn8A3prko8CuwGZVVUnWHTjGhsD2wGbAicAJK9RCkiRJs8B0D1VvAxyVZHMgwHuT7ADcDWwEbNC2uaKqlrTlxcCClritXVVntPLPAjuPc7x1gE8neQxQwH1b+Q7AhwGq6vwk57fypwKPB05L9y3d9wPOAH5Pl9z+d5s/OTiH8stVdTdwcZINGEeS/YD9unePmLh1JEmSZolpfXJM6ylcD1gfeH77d2FV3ZHkSrpeSYDbBza7i4Fh5R7+BfhuVe2aZAFw6iT1A3yzqvb4kxXJ1sCzgN2Av+We3tLB+MZ9JkxVHQYc1u1nkc+EkCRJs960znFMshmwGnA9Xc/gb1rS+Axgk6VtW1U3ADcl+fNWtPsEVdcBftGW9x0o/z6wZ4tjc+CJrfxMYLskj27rHpDkz9o8x3Wq6mTgLcCT+p6nJEnSXDSdcxyh653bp6ruSnIM8JUkFwAjdHMTJ/Mq4PAkdwPfoxtOHuvf6Iaq3wF8daD848CnklwCXEI3BE5VXZtkX+DYJPdvdd8B3AT8T5J5Le639j1hSZKkuShVs2cUNclaVXVzW/5HYMOqetMMhzWpbqh6ZKbDkDTEZtFHsaQ5Lsniqhr3u66ndY7jSvCXSd5OF/dV3HsoWpIkSVNoViWOVfU54HMzHYckSdKqyGdVS5IkqZdZ1eM4Wy1cCCNOcZQkSbOcPY6SJEnqxcRRkiRJvZg4SpIkqRcTR0mSJPVi4ihJkqReTBwlSZLUi4mjJEmSejFxlCRJUi8mjpIkSerFxFGSJEm9mDhKkiSpFxNHSZIk9WLiKEmSpF5MHCVJktSLiaMkSZJ6MXGUJElSL6vPdACrgmuuuYaDDz54psOQNMQOPPDAmQ5BkiZlj6MkSZJ6MXGUJElSLyaOkiRJ6sXEUZIkSb1MWeKYpJL8+8D7tyU5aKqOtyySXJlkvZW0r5tXxn4kSZKG3VT2ON4OvHhlJWiSJEmaWVOZON4JHAa8ZeyKJOsn+UKSs9tru1Z+QZJ107k+yd6t/Kgkf5Hkk0mWtNe1SQ5s6w9o+zk/ycEDx/lyksVJLkqy33hBTlQnyc1J3pPkvCRnJtmglT8yyRkt1nevzAaTJEkaZlM9x/GjwF5J1hlT/iHgP6vqKcBLgE+28tOA7YAnAJcDT2vl2wCnV9XfVNWWwC7AdcCRSZ4NPAbYGtgSWJhkh7bdK6tqIbAIeGOSh4wT40R1HgCcWVVPAr4PvHog9o9X1RbAL5e1QSRJkmarKU0cq+pG4CjgjWNW7QQckmQJcCLwwCRrAT8AdmivjwNbJNkI+F1V3QKQZB7weeANVXUV8Oz2Ohc4B9iMLpGELhE8DzgT2HigfNBEdf4POKktLwYWtOXtgGPb8mcmOvck+yUZSTJy6623TlRNkiRp1piOJ8f8F11C96mBsvsAT62q2wYrJvk+8HrgEcA/A7sCu9EllKMOBb5YVd8a3Qz416r6xJh97UiXoG5TVbcmORWYtwx17qiqast3ce+2KiZRVYfRDdUzf/78SetLkiQNuyn/Op6q+i1wPPCqgeJTgDeMvkmyZat7NbAe8Jiquhz4IfA2uqFikrweWLuq3jewr28Ar2w9liTZKMlDgXXoeipvTbIZ8NRxwutTZ6zTgN3b8l496kuSJM0J0/U9jv9OlxCOeiOwqN3McjHwmoF1ZwGXteUfABvRJZDQJZFbDNwg85qqOgX4LHBGkguAE4C1ga8Dqye5BHgf3VD0WH3qjPUm4PXtWBv1qC9JkjQn5J7RWE2V+fPn1/777z/TYUgaYgceeOBMhyBJACRZXFWLxlvnk2MkSZLUi4mjJEmSejFxlCRJUi/OcZwGixYtqpGRkZkOQ5IkaVLOcZQkSdIKM3GUJElSLyaOkiRJ6sXEUZIkSb2YOEqSJKkXE0dJkiT1YuIoSZKkXkwcJUmS1IuJoyRJknoxcZQkSVIvJo6SJEnqxcRRkiRJvZg4SpIkqRcTR0mSJPVi4ihJkqReTBwlSZLUy+ozHcAq4beL4bOZ6SgkDbM9a6YjkKRJ2eMoSZKkXkwcJUmS1IuJoyRJknoxcZQkSVIvQ584JnlRkkqy2Qps//jl2G7fJIe05dck2Xt5ji9JkjRXDH3iCOwB/LD9uzxeBIybOCbpdVd5VR1aVUct5/ElSZLmhKFOHJOsBWwPvArYvZXtmOSkgTqHJNm3Lb8vycVJzk/ywSTbAi8EPpBkSZJHJTk1yX8lGQHelOQFSc5Kcm6SbyXZYJw4Dkrytrb86iRnJzkvyReSrDnlDSFJkjQEhv17HHcBvl5VlyW5PsnCiSomeQiwK7BZVVWSdavqhiQnAidV1QmtHsD9qmpRe/8g4Kltm78B/h74u6XE9MWqOrxt+266pPYjK36qkiRJw22oexzphqePa8vHsfTh6t8DtwH/neTFwK1Lqfu5geWHA99IcgFwAPCESWLaPMkPWv29JqqfZL8kI0lGrr1pkj1KkiTNAkObOCZ5MPBM4JNJrqRL6l4K3MW9454HUFV3AlsDJwA7A19fyu5vGVj+CHBIVW0B7D+6v6U4EvjbVv/giepX1WFVtaiqFq2/9iR7lCRJmgWGNnEEdgM+U1WbVNWCqtoYuIIu5scnuX+SdYFnwR/nQ65TVScDbwGe1PZzE7C01G0d4BdteZ8eca0N/DLJfel6HCVJklYJw5w47gF8aUzZF+hukjkeuLD9e25btzZwUpLz6e7CfmsrPw44oN388qhxjnMQ8Pkki4HresT1/4CzgNOAS3ufjSRJ0iyXqprpGOa8RZumRt4901FIGmp7+lksaTgkWTx6E/FYw9zjKEmSpCFi4ihJkqReTBwlSZLUy7B/Afjc8OCFsOfITEchSZK0QuxxlCRJUi8mjpIkSerFxFGSJEm9mDhKkiSpFxNHSZIk9WLiKEmSpF5MHCVJktSLiaMkSZJ6MXGUJElSLyaOkiRJ6sXEUZIkSb2YOEqSJKkXE0dJkiT1YuIoSZKkXkwcJUmS1IuJoyRJknpZfaYDWDUsBjLTQUgaajXTAUjSpOxxlCRJUi8mjpIkSerFxFGSJEm9mDhKkiSplylNHJP8c5KLkpyfZEmSP1/O/eyYZNuB90cm2a3HdjcPLD8/yWVJNlmeGCRJklZ1U3ZXdZJtgJ2Brarq9iTrAfdbzt3tCNwMnL6csTwL+DDwnKq6qkf9AKmqu5fneJIkSXPRVPY4bghcV1W3A1TVdVV1DXSJXJJzk1yQ5Igk92/lV7YEkySLkpyaZAHwGuAtrdfyaW3/OyQ5PcnlS+t9TLIDcDiwc1X9tJW9NcmF7fXmVrYgyY+THAVcCGyc5IAkZ7ce04MH9vnlJItbb+p+K7PRJEmShtVUJo6n0CVflyX5WJKnAySZBxwJvKyqtqDr9XztRDupqiuBQ4H/rKotq+oHbdWGwPZ0vZrvm2Dz+wNfBl5UVZe24y8E/hr4c+CpwKuTPLnVfwzwsap6AvDY9n5rYEtgYUtCAV5ZVQuBRcAbkzykb6NIkiTNVlOWOFbVzcBCYD/gWuBzSfalS8iuqKrLWtVPAzuMu5Ol+3JV3V1VFwMbTFDnDrrh7VcNlG0PfKmqbmkxfhEY7cW8qqrObMvPbq9zgXOAzegSSeiSxfOAM4GNB8r/KMl+SUaSjFx77XKcnSRJ0pCZ0ifHVNVdwKnAqUkuAPahS8Qmcif3JLPzJtn97QPLEz2W5W7gpcC3k/xTVb13kn3eMmaf/1pVnxiskGRHYCdgm6q6Ncmp48VaVYcBhwEsWhQfCSFJkma9KetxTPLYJIM9cVsCVwE/BhYkeXQrfwXwvbZ8JV0vJcBLBra9CVh7eeKoqluBvwT2SvIq4AfAi5KsmeQBwK6tbKxvAK9MslY7n42SPBRYB/hdSxo3oxvuliRJmvOmco7jWsCnk1yc5Hzg8cBBVXUb3RzDz7deyLvp5jACHAx8KMkIcNfAvr4C7Drm5pjequq3wHOBdwAPp5tj+SPgLOCTVfUnvaBVdQrwWeCMFucJdMnr14HVk1xCN7fyzLHbSpIkzUWpmnwUNcl2VXXaZGUa36JFqZGRmY5C0nBzRouk4ZBkcVUtGm9d3x7Hj/QskyRJ0hy11Jtj2pd4bwusn+StA6seCKw2lYFJkiRpuEx2V/X96OYqrs69b065EZj0kX+SJEmaO5aaOFbV94DvJTmyz6P6NJGFgJMcJUnS7Nb3exzvn+QwYMHgNlX1zKkISpIkScOnb+L4ebqvzPkk9/6aHEmSJK0i+iaOd1bVx6c0EkmSJA21vl/H85Ukr0uyYZIHj76mNDJJkiQNlb49jvu0fw8YKCtg05UbjiRJkoZVr8Sxqh451YFIkiRpuPVKHJPsPV55VR21csORJEnSsOo7VP2UgeV5wLOAcwATR0mSpFVE36HqNwy+T7IucNxUBCRJkqTh1Peu6rFuAZz3KEmStArpO8fxK3R3UQOsBjwOOH6qgpIkSdLw6TvH8YMDy3cCV1XVz6cgHkmSJA2pXkPVVfU94FJgbeBBwP9NZVCSJEkaPr0SxyQvBX4E/BXwUuCsJLtNZWCSJEkaLn2Hqv8ZeEpV/QYgyfrAt4ATpiowSZIkDZe+d1XfZzRpbK5fhm0lSZI0B/Ttcfx6km8Ax7b3LwNOnpqQ5p5rFl/DwTl4psOQNMQOrANnOgRJmtRSE8ckjwY2qKoDkrwY2L6tOgM4ZqqDkyRJ0vCYrMfxv4C3A1TVF4EvAiTZoq17wRTGJkmSpCEy2TzFDarqgrGFrWzBlEQkSZKkoTRZ4rjuUtatsRLjkCRJ0pCbLHEcSfLqsYVJ/gZYvLwHTXJXkiVJLkzy+SRrJlmQ5MIJ6r8ryU5t+dQki9ryyUnWneRYVyZZb5zyFyb5x+U9B0mSpFXNZHMc3wx8Kcle3JMoLgLuB+y6Asf9Q1VtCZDkGOA1tPmT46mqd05Q/vzlDaCqTgROXN7tJUmSVjVL7XGsql9X1bbAwcCV7XVwVW1TVb9aSTH8AHh0W14tyeFJLkpySpI1AJIcOd6TakZ7E1tv5aVJjklySZITkqw5UPUNSc5JckGSzdq2+yY5ZGD/H05yepLLB4+V5IAkZyc5P+m+UyfJA5J8Ncl5rdf0ZSupLSRJkoZW32dVf7eqPtJe31lZB0+yOvA8YPQGnMcAH62qJwA3AC9Zht09FvhYVT0OuBF43cC666pqK+DjwNsm2H5Duq8b2hl4X4vv2S2mrYEtgYVJdgCeC1xTVU+qqs2Bry9DnJIkSbPSTD39ZY0kS4AR4GfAf7fyK6pqSVtezLLduX11VZ3Wlo/mnu+chHuGwZe2zy9X1d1VdTGwQSt7dnudC5wDbEaXSF4A/EWS9yd5WlX9fuzOkuyXZCTJyK3cugynIUmSNJz6PjlmZfvjHMdRSQBuHyi6i2W7c7uW8n50v3cx8TkPHjsD//5rVX1ibOUkWwHPB96d5NtV9a57HbzqMOAwgPmZPzY2SZKkWWcuPW/6EUm2act7Aj9cCfv8BvDKJGsBJNkoyUOTzAduraqjgQ8AW62EY0mSJA21mepxnAo/Bl6f5AjgYrr5jCukqk5J8jjgjNYjejPwcrqbeT6Q5G7gDuC1K3osSZKkYZeq2T+KmmQBcFK7UWXozM/82p/9ZzoMSUPswDpwpkOQJACSLK6qReOtm0tD1ZIkSZpCc2KouqquBIayt1GSJGmusMdRkiRJvcyJHsdhN3/hfA4ccf6SJEma3exxlCRJUi8mjpIkSerFxFGSJEm9mDhKkiSpFxNHSZIk9WLiKEmSpF5MHCVJktSLiaMkSZJ6MXGUJElSLyaOkiRJ6sXEUZIkSb2YOEqSJKkXE0dJkiT1YuIoSZKkXkwcJUmS1IuJoyRJknpZfaYDWCUsXgzJTEchaZhVzXQEkjQpexwlSZLUi4mjJEmSejFxlCRJUi8mjpIkSeplzieOSW6e6RgkSZLmgjmfOEqSJGnlWCUSxyRrJfl2knOSXJBkl1a+IMmlSY5JckmSE5Ks2da9M8nZSS5McljSfZ9OklOTvD/Jj5JcluRpM3lukiRJ02WVSByB24Bdq2or4BnAv48mgsBjgY9V1eOAG4HXtfJDquopVbU5sAaw88D+Vq+qrYE3AwdOxwlIkiTNtFUlcQzw3iTnA98CNgI2aOuurqrT2vLRwPZt+RlJzkpyAfBM4AkD+/ti+3cxsGDcAyb7JRlJMnLtyjsPSZKkGbOqPDlmL2B9YGFV3ZHkSmBeWzf2cQ2VZB7wMWBRVV2d5KCB+gC3t3/vYoI2rKrDgMMAFiU+EkKSJM16q0qP4zrAb1rS+Axgk4F1j0iyTVveE/gh9ySJ1yVZC9ht+kKVJEkaTnM6cUyyOl3v4DHAojbsvDdw6UC1HwOvT3IJ8CDg41V1A3A4cCHwDeDs6YxbkiRpGKVq7o6iJnkScHi7kWW89QuAk9oNMFNmUVIjU3kASbPfHP4sljS7JFlcVYvGWzdnexyTvAY4FnjHTMciSZI0F8zpHsdhYY+jpEn5WSxpSKySPY6SJElauVaVr+OZWQsXwoh9jpIkaXazx1GSJEm9mDhKkiSpFxNHSZIk9WLiKEmSpF5MHCVJktSLiaMkSZJ6MXGUJElSLyaOkiRJ6sXEUZIkSb2YOEqSJKkXE0dJkiT1YuIoSZKkXkwcJUmS1IuJoyRJknoxcZQkSVIvJo6SJEnqJVU10zHMeZmfYv+ZjkLSMKsD/SyWNBySLK6qReOts8dRkiRJvZg4SpIkqRcTR0mSJPVi4ihJkqRehipxTHLzMtbfMclJUxXPmGO9K8lO03EsSZKkYbT6TAcwW1TVO2c6BkmSpJk0VD2Oo1pP4qlJTkhyaZJjkqSte24rOwd48cA2D07y5STnJzkzyRNb+UFJjmj7uzzJGwe2eXmSHyVZkuQTSVZrryOTXJjkgiRvaXWPTLJbW35nkrNbncNGY5MkSZrLhjJxbJ4MvBl4PLApsF2SecDhwAuAhcDDBuofDJxbVU8E/gk4amDdZsBzgK2BA5PcN8njgJcB21XVlsBdwF7AlsBGVbV5VW0BfGqc2A6pqqdU1ebAGsDOK+WMJUmShtgwJ44/qqqfV9XdwBJgAV0CeEVV/W9131x+9ED97YHPAFTVd4CHJHlgW/fVqrq9qq4DfgNsADyLLvk8O8mS9n5T4HJg0yQfSfJc4MZxYntGkrOSXAA8E3jC2ApJ9ksykmSEW1eoHSRJkobCMM9xvH1g+S5WLNbx9hXg01X19rGVkzyJrofyNcBLgVcOrJsHfAxYVFVXJzkImDd2H1V1GHAYtCfHSJIkzXLD3OM4nkuBBUke1d7vMbDuB3RDzSTZEbiuqsbrLRz1bWC3JA9t2zw4ySZJ1gPuU1VfAN4BbDVmu9Ek8bokawG7rcD5SJIkzRrD3OP4J6rqtiT7AV9Ncitdsrh2W30QcESS84FbgX0m2dfFSd4BnJLkPsAdwOuBPwCfamUAbx+z3Q1JDgcuBH4FnL1STk6SJGnIpZsqqKmU+Sn2n+koJA2zOtDPYknDIcniqlo03rrZNlQtSZKkGWLiKEmSpF5MHCVJktTLrLo5ZrZaOH8hIweOzHQYkiRJK8QeR0mSJPVi4ihJkqReTBwlSZLUi4mjJEmSejFxlCRJUi8mjpIkSerFxFGSJEm9mDhKkiSpFxNHSZIk9WLiKEmSpF5MHCVJktSLiaMkSZJ6MXGUJElSLyaOkiRJ6sXEUZIkSb2YOEqSJKmX1Wc6gFXB4sWQzHQUkiRpNqua6QjscZQkSVJPJo6SJEnqxcRRkiRJvZg4SpIkqZdVJnFMcvMy1t8xyUlt+YVJ/nFqIpMkSZodvKu6h6o6EThxpuOQJEmaSatMj+Oo1pN4apITklya5Jik+7KcJM9tZecALx7YZt8kh7TlFyQ5K8m5Sb6VZIMZOhVJkqRptcoljs2TgTcDjwc2BbZLMg84HHgBsBB42ATb/hB4alU9GTgO+Pspj1aSJGkIrKpD1T+qqp8DJFkCLABuBq6oqv9t5UcD+42z7cOBzyXZELgfcMV4B0iy3z3bP2KlBi9JkjQTVtUex9sHlu9i2RLojwCHVNUWwP7AvPEqVdVhVbWoqhbB+ssfqSRJ0pBYVRPH8VwKLEjyqPZ+jwnqrQP8oi3vM+VRSZIkDQkTx6aqbqMbWv5quznmNxNUPQj4fJLFwHXTFJ4kSdKMSw3DE7PnuGRRwchMhyFJkmax6UrZkizuptr9KXscJUmS1IuJoyRJknoxcZQkSVIvq+r3OE6rhQthxCmOkiRplrPHUZIkSb2YOEqSJKkXE0dJkiT1YuIoSZKkXkwcJUmS1IuJoyRJknoxcZQkSVIvJo6SJEnqJTVdT8xehSW5CfjxTMcxJNYDrpvpIIaA7dCxHe5hW3Rsh3vYFh3b4R7T1RabVNX6463wyTHT48dVtWimgxgGSUZsC9thlO1wD9uiYzvcw7bo2A73GIa2cKhakiRJvZg4SpIkqRcTx+lx2EwHMERsi47t0LEd7mFbdGyHe9gWHdvhHjPeFt4cI0mSpF7scZQkSVIvJo4rKMlzk/w4yU+S/OM46++f5HNt/VlJFgyse3sr/3GS50xr4CtZj3Z4a5KLk5yf5NtJNhlYd1eSJe114vRGvnL1aId9k1w7cL5/M7BunyT/2177TG/kK1+PtvjPgXa4LMkNA+vm0jVxRJLfJLlwgvVJ8uHWTucn2Wpg3Zy5Jnq0w17t/C9IcnqSJw2su7KVL0kyMn1RT40ebbFjkt8P/A68c2DdUn+vZpMe7XDAQBtc2D4XHtzWzZlrIsnGSb7b/kZelORN49QZns+JqvK1nC9gNeCnwKbA/YDzgMePqfM64NC2vDvwubb8+Fb//sAj235Wm+lzmsJ2eAawZlt+7Wg7tPc3z/Q5TGM77AscMs62DwYub/8+qC0/aKbPaSrbYkz9NwBHzLVrop3LDsBWwIUTrH8+8DUgwFOBs+boNTFZO2w7en7A80bbob2/Elhvps9hGttiR+CkccqX6fdq2F+TtcOYui8AvjMXrwlgQ2Crtrw2cNk4fzuG5nPCHscVszXwk6q6vKr+DzgO2GVMnV2AT7flE4BnJUkrP66qbq+qK4CftP3NRpO2Q1V9t6pubW/PBB4+zTFOhz7Xw0SeA3yzqn5bVb8Dvgk8d4rinA7L2hZ7AMdOS2TTrKq+D/x2KVV2AY6qzpnAukk2ZI5dE5O1Q1Wd3s4T5u5nBNDrmpjIinzGDJ1lbIe5/Bnxy6o6py3fBFwCbDSm2tB8Tpg4rpiNgKsH3v+cP/1h/7FOVd0J/B54SM9tZ4tlPZdX0f3PadS8JCNJzkzyoimIb7r0bYeXtKGGE5JsvIzbzha9z6dNW3gk8J2B4rlyTfQxUVvNtWtiWYz9jCjglCSLk+w3QzFNt22SnJfka0me0MpWyWsiyZp0ydAXBorn5DWRbjrbk4Gzxqwams8JnxyjaZXk5cAi4OkDxZtU1S+SbAp8J8kFVfXTmYlwyn0FOLaqbk+yP11v9DNnOKaZtjtwQlXdNVC2Kl0TGpDkGXSJ4/YDxdu36+GhwDeTXNp6q+aqc+h+B25O8nzgy8BjZjakGfUC4LSqGuydnHPXRJK16JLjN1fVjTMdz0TscVwxvwA2Hnj/8FY2bp0kqwPrANf33Ha26HUuSXYC/hl4YVXdPlpeVb9o/14OnEr3v63ZaNJ2qKrrB879k8DCvtvOMstyPrszZghqDl0TfUzUVnPtmphUkifS/V7sUlXXj5YPXA+/Ab7E7J3W00tV3VhVN7flk4H7JlmPVfCaaJb2GTEnrokk96VLGo+pqi+OU2VoPidMHFfM2cBjkjwyyf3oLu6xd4CeCIze5bQb3eTeauW7p7vr+pF0/5v80TTFvbJN2g5Jngx8gi5p/M1A+YOS3L8trwdsB1w8bZGvXH3aYcOBty+km8sC8A3g2a09HgQ8u5XNVn1+N0iyGd2E7jMGyubSNdHHicDe7a7JpwK/r6pfMveuiaVK8gjgi8ArquqygfIHJFl7dJmuHca9C3euSPKwNheeJFvT/a2+np6/V3NJknXoRqj+Z6BsTl0T7Wf938AlVfUfE1Qbms8Jh6pXQFXdmeRv6X5Iq9HdFXpRkncBI1V1It3F8JkkP6GbBLx72/aiJMfT/UG8E3j9mKG6WaNnO3wAWAv4fPs8/FlVvRB4HPCJJHfTfTi+r6pmZZLQsx3emOSFdD/z39LdZU1V/TbJv9D9YQB415hhmVmlZ1tA9/twXPvP1Kg5c00AJDmW7i7Z9ZL8HDgQuC9AVR0KnEx3x+RPgFuBv27r5tQ10aMd3kk3//tj7TPizqpaBGwAfKmVrQ58tqq+Pu0nsBL1aIvdgNcmuRP4A7B7+x0Z9/dqBk5hpejRDgC7AqdU1S0Dm861a2I74BXABUmWtLJ/Ah4Bw/c54ZNjJEmS1ItD1ZIkSerFxFGSJEm9mDhKkiSpFxNHSZIk9WLiKEmSpF5MHCVphiSpJEcPvF89ybVJTlrG/ey4LNsk2TfJ/GU5hiSBiaMkzaRbgM2TrNHe/wXL+NSH9kSqZbUvYOIoaZmZOErSzDoZ+Mu2vAcDj1ZLsnWSM5Kcm+T0JI9t5fsmOTHJd4BvD+4syVNa/UclWZjke0kWJ/lGkg2T7Eb3vPhjkiwZSFolaVImjpI0s46je/zoPOCJwFkD6y4FnlZVT6Z7ssp7B9ZtBexWVU8fLUiyLXAosAvwM+Ajrc5C4AjgPVV1AjAC7FVVW1bVH6bu1CTNNT5yUJJmUFWdn2QBXW/jyWNWrwN8OsljgKI9jq355phHiz0OOAx4dlVdk2RzYHPgm+3RbKsBv5yas5C0qjBxlKSZdyLwQbrn9j5koPxfgO9W1a4tuTx1YN3gs3uhSwrnAU8GrgECXFRV20xNyJJWRSaOkjTzjgBuqKoLkuw4UL4O99wss+8k+7gBeBVdD+MtwOnA+km2qaozktwX+LOqugi4CVh75YUvaVXhHEdJmmFV9fOq+vA4q/4N+Nck59LjP/pV9WtgZ+CjdD2PuwHvT3IesATYtlU9EjjUm2MkLatU1UzHIEmSpFnAHkdJkiT1YuIoSZKkXkwcJUmS1IuJoyRJknoxcZQkSVIvJo6SJEnqxcRRkiRJvZg4SpIkqZf/Dya4W7zloq9+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4" descr="data:image/png;base64,iVBORw0KGgoAAAANSUhEUgAAAo4AAAFNCAYAAACOmu5nAAAAOXRFWHRTb2Z0d2FyZQBNYXRwbG90bGliIHZlcnNpb24zLjUuMSwgaHR0cHM6Ly9tYXRwbG90bGliLm9yZy/YYfK9AAAACXBIWXMAAAsTAAALEwEAmpwYAAAtGElEQVR4nO3deZglVX3/8fdHUAcEQQWRQWREjaigyIxEFhGVuAVFlCiLAtEILnGNJDHxJ2DUaDSLiopgEBEEEZcgouKGC5v0wLAjURZRXABFNiEs398fdVoubfd0zdLdt3ver+e5z9Q9darqW6erb3/nnFO3UlVIkiRJk7nPTAcgSZKk2cHEUZIkSb2YOEqSJKkXE0dJkiT1YuIoSZKkXkwcJUmS1IuJo6RxJVmQpJKsPtOxzFVJdk1ydZKbkzx5JexvxyQ/H3h/UZIdV3S/K8PKup6SfC3JPisrroH93pxk05W9X2muMXGUZrkkVyb5vyTrjSk/t/2hXjDN8UyaICQ5KMkd7Y/1DUlOT7LNdMY5JD4I/G1VrVVV545XIZ3Lk1w8zrpK8uiJdl5VT6iqU5cnsLbvW9rPaPT198uzr5Wpqp5XVZ+egv2uVVWXL+/2SdZqbfS1cdZdmeQPbf2vkxyZZK2B9fu29n7ZONv+WZLPJ7kuye+TnJ/krUlWW95YpRVh4ijNDVcAe4y+SbIFsOby7myaehk/V1VrAesDPwS+mCTjxDKX/0BuAlw0SZ0dgIcCmyZ5ytSHdC9PagnV6Ovfpvn4s8lLgNuBv0jysHHWv6Bd71sBi4B3DKzbB/gtsPfgBkkeBZwFXA1sUVXrAH/Vtl97pZ+B1IOJozQ3fIZ7/9HZBzhqsEKSv2y9kDe24dGDBtaN9hK+KsnPgO+MPUCSl7Sek82T3CfJPyb5aZLrkxyf5MGt6vfbvze0Hpal9iRW1R3Ap4GHAQ9pvTEfT3JykluAZySZn+QLSa5NckWSNw7EtXWSkXZev07yHwPrntp6M29Ict7gsG2SU5P8S5LTktyU5JTBXtsk2w9se3WSfVv5/ZN8MMnP2vEOTbLGeOfW2ukdSa5K8pskRyVZp+3jZmA14LwkP11KE+0D/A9wclse3fdoO5/X2nm83qork+zUltdobfu7JBcnOSADw9rLov1s/n3g/XFJjhg4zr+3c/59kh+O1z6DsbX3ByU5ui3PS3J0u7ZuSHJ2kg3aulOT/E1rwxuSbD6wj/XT9ew9tL3fOcmS3NOr/cSlnNMfe29bO300yVfbtXFWS+KWZh/gUOB84OUTVaqqXwBfAzZvx9oEeDqwH/CcMUnnwcDpVfXWqvpl2/7HVbVnVd0wSTzSlDBxlOaGM4EHJnlcuh663YGjx9S5hS65XBf4S+C1SV40ps7TgccBzxksTPLXwPuBnarqQuANwIta/fnA74CPtuo7tH/Xbb1UZywt8CT3B/YFrq6q61rxnsB76HpVTge+ApwHbAQ8C3hzktEYPwR8qKoeCDwKOL7tdyPgq8C7gQcDbwO+kGT9gcPvCfw1XY/e/Vqd0T/mXwM+QtcjuiWwpG3zPuDPWtmjW0zvnOD09m2vZwCbAmsBh1TV7a33CbpevXGTkiRrArsBx7TX7knuB1BVOwxsv1ZVfW6CGEYdSNc+j6L7+a7IPMFXAq9I8swkewFbA29q6z4ILAS2pWv3vwfuXsb97wOsA2wMPAR4DfCHwQpVdTvwRQZ62oGXAt+rqt+kmzN6BLB/28cngBPb9dbH7nSJ24OAn9Bdj+Nq18uO3PNz2nspdTcGng+MTk3YGxipqi8AlwB7DVTfCTihZ7zStDBxlOaO0V7Hv6D7A/SLwZVVdWpVXVBVd1fV+cCxdInfoIOq6paqGvwj/WbgAGDHqvpJK3sN8M9V9fP2B/wgYLcs2xD3S5PcQDcMtxDYdWDd/1TVaVV1N7AFsH5Vvauq/q/NQzuc7g87wB3Ao5OsV1U3V9WZrfzlwMlVdXI7528CI3R/tEd9qqoua+d7PF0yCF1C+a2qOraq7qiq66tqSZLQ9Qy9pap+W1U3Ae8diGWsvYD/qKrLq+pm4O10yV/fdnox3fDnKXRJ8H3pkv7l8VLgPS3uq4EP99jmnNZbN/p6DkBV/Qp4LV1P8YeAvavqpiT3oUsq31RVv6iqu6rq9HaNLIs76JK9R7d9LK6qG8ep91nu3fZ7tjLofk6fqKqz2j4+TdeWT+0Zw5eq6kdVdSddMrjlUuq+Aji/qi4GjgOekD+92enL7Xr/IfA9uusGut/Z0Zg/y72TzocAv+wZrzQtTBylueMzdH8492XMMDVAkj9P8t10w72/p0v+1htT7epx9nsA8NGqGhzW3AT40mhCQZeo3gVssAzxHl9V61bVQ6vqmVW1eII4NgHmDyYwwD8NHOtVdD2Al7YhzZ0HtvurMdttD2w4sO9fDSzfStcjCF1P13jDx+vTzR1dPLDPr7fy8cwHrhp4fxWwOv3baR+6drqzqm4DvsDy9xTO597tetVEFQds1X5Go69vDKz7Ct1Q+4+r6oetbD1gHuO33bL4DPAN4Lgk1yT5tyT3Hafed4E127W9gC65+1Jbtwnwd2N+/hvTtUMfE10b49mbLrkcHYr+Hn/6c3pRa8NNqup1VfWHJNsBj6RLNqFLHLdIsmV7fz33vl6lGWfiKM0RVXUV3U0yz6cbwhvrs8CJwMZtkv2hwNibUWqc7Z4NvCPJSwbKrgaeNyapmNf+aI63j2U1uI+rgSvGHGvtqno+QFX9b1XtQTfc/H7ghCQPaNt9Zsx2D6iq9/U4/tV0Q7pjXUc3ZPqEgX2uMzDsPNY1dAnMqEcAdwK/niyAJA8Hngm8PMmvkvyKbtj6+RlzB31Pv6RLnAZjWRHvofsPw4ZJRoeLrwNuY/y2G+sW7n0D1x/n9rVe3oOr6vF0Q947M87wb1XdRddTvEd7ndR6gaH7Gb5nzM9/zao6dpnOchJJtgUeA7x94Of058CePXqW96H7HVzStjtroBzgW3Q33UhDw8RRmlteBTyzqm4ZZ93awG+r6rYkW9P1TvZxEfBc4KNJXtjKDgXe0+Z2jd6UsEtbdy3dnLaV9Z14PwJuSvIP7caL1dLdoPOUduyXJ1m/DWvf0La5m26O5wuSPKdtMy/d9xw+vMcxjwF2SvLSJKsneUiSLdsxDgf+c+AGjI0G5luOdSzwliSPTPf1K++lu5v8zh4xvAK4DHgsXU/alnQ9qz/nnnl9v6Z/Ox9Pl9w8qLXBG3pu9yeS7EA3N3RvuiTnI0k2au1zBPAf6W5oWi3JNhPMK1xCN2x/3ySL6JLi0f0/I8kWbb7ujXRD1xPNk/ws8DK6aQGfHSg/HHhN641Mkgeku0FsZd+NvA/wTeDx3PNz2hxYA3jeRBslmUc3fWC/ge22pPu5jCadBwLbJvnA6E0zSR6d7sahdVfyeUi9mDhKc0hV/bSqRiZY/TrgXUluoruZ4/hl2O95dL0+hyd5Ht28thOBU9r+zqTrZaGqbqXrjTqtDRH2nVM20bHvasfekq5H9Trgk3Q3T0CX1F6U7i7lDwG7V9Uf2jy+XeiGta+l64E6gB6fe1X1M7qe27+j+5qUJcCT2up/oLtZ4swkN9L1Cj12gl0dQTfs+v0W+230T9j2AT5WVb8afNEl7aM9UgcBn27t/NJJ9ncw3fD0FXRzJj/TI4bzcu/vcfyvJA+kmwrxt20e4w+A/wY+1eaAvg24ADibru3ez/ht/v/oeiZ/12IbTPoeRndTyI10vZrfmyjeqjqLrvdyPt0NTaPlI8CrgUPaMX5CN41jpRlI/j4y5ud0RYt3adMKXkTXe33UmJ/vEXTTGZ5bVT8FtgEW0F3jv6ebrjAC3DTuXqUplqqVMaokSZpN0n010dFV1acHVpIAexwlSZLUk4mjJEmSenGoWpIkSb3Y4yhJkqReTBwlSZLUy7I8HkzLab311qsFCxbMdBiSJEmTWrx48XVVNe4TsUwcp8GCBQsYGZnoq/UkSZKGR5IJH0nqULUkSZJ6MXGUJElSLyaOkiRJ6sXEUZIkSb2YOEqSJKkXE0dJkiT14tfxTIPFiyGZ6SgkDTOf/ippNrDHUZIkSb2YOEqSJKkXE0dJkiT1YuIoSZKkXqY8cUxyV5IlSc5Lck6SbafgGDsmOWkZtzk1yaLlONaRSXZb1u0kSZJmu+m4q/oPVbUlQJLnAP8KPH0ajitJkqSVaLqHqh8I/A4gyVpJvt16IS9IsksrX5DkkiSHJ7koySlJ1mjrnpLk/NaD+YEkF449QJKtk5yR5Nwkpyd5bCtfI8lxbd9fAtYY2ObZbZtzknw+yVqt/H1JLm7H/ODAYXZo+77c3kdJkrSqmI4exzWSLAHmARsCz2zltwG7VtWNSdYDzkxyYlv3GGCPqnp1kuOBlwBHA58CXl1VZyR53wTHuxR4WlXdmWQn4L1t+9cCt1bV45I8ETgHoB37HcBOVXVLkn8A3prko8CuwGZVVUnWHTjGhsD2wGbAicAJK9RCkiRJs8B0D1VvAxyVZHMgwHuT7ADcDWwEbNC2uaKqlrTlxcCClritXVVntPLPAjuPc7x1gE8neQxQwH1b+Q7AhwGq6vwk57fypwKPB05L9y3d9wPOAH5Pl9z+d5s/OTiH8stVdTdwcZINGEeS/YD9unePmLh1JEmSZolpfXJM6ylcD1gfeH77d2FV3ZHkSrpeSYDbBza7i4Fh5R7+BfhuVe2aZAFw6iT1A3yzqvb4kxXJ1sCzgN2Av+We3tLB+MZ9JkxVHQYc1u1nkc+EkCRJs960znFMshmwGnA9Xc/gb1rS+Axgk6VtW1U3ADcl+fNWtPsEVdcBftGW9x0o/z6wZ4tjc+CJrfxMYLskj27rHpDkz9o8x3Wq6mTgLcCT+p6nJEnSXDSdcxyh653bp6ruSnIM8JUkFwAjdHMTJ/Mq4PAkdwPfoxtOHuvf6Iaq3wF8daD848CnklwCXEI3BE5VXZtkX+DYJPdvdd8B3AT8T5J5Le639j1hSZKkuShVs2cUNclaVXVzW/5HYMOqetMMhzWpbqh6ZKbDkDTEZtFHsaQ5Lsniqhr3u66ndY7jSvCXSd5OF/dV3HsoWpIkSVNoViWOVfU54HMzHYckSdKqyGdVS5IkqZdZ1eM4Wy1cCCNOcZQkSbOcPY6SJEnqxcRRkiRJvZg4SpIkqRcTR0mSJPVi4ihJkqReTBwlSZLUi4mjJEmSejFxlCRJUi8mjpIkSerFxFGSJEm9mDhKkiSpFxNHSZIk9WLiKEmSpF5MHCVJktSLiaMkSZJ6MXGUJElSL6vPdACrgmuuuYaDDz54psOQNMQOPPDAmQ5BkiZlj6MkSZJ6MXGUJElSLyaOkiRJ6sXEUZIkSb1MWeKYpJL8+8D7tyU5aKqOtyySXJlkvZW0r5tXxn4kSZKG3VT2ON4OvHhlJWiSJEmaWVOZON4JHAa8ZeyKJOsn+UKSs9tru1Z+QZJ107k+yd6t/Kgkf5Hkk0mWtNe1SQ5s6w9o+zk/ycEDx/lyksVJLkqy33hBTlQnyc1J3pPkvCRnJtmglT8yyRkt1nevzAaTJEkaZlM9x/GjwF5J1hlT/iHgP6vqKcBLgE+28tOA7YAnAJcDT2vl2wCnV9XfVNWWwC7AdcCRSZ4NPAbYGtgSWJhkh7bdK6tqIbAIeGOSh4wT40R1HgCcWVVPAr4PvHog9o9X1RbAL5e1QSRJkmarKU0cq+pG4CjgjWNW7QQckmQJcCLwwCRrAT8AdmivjwNbJNkI+F1V3QKQZB7weeANVXUV8Oz2Ohc4B9iMLpGELhE8DzgT2HigfNBEdf4POKktLwYWtOXtgGPb8mcmOvck+yUZSTJy6623TlRNkiRp1piOJ8f8F11C96mBsvsAT62q2wYrJvk+8HrgEcA/A7sCu9EllKMOBb5YVd8a3Qz416r6xJh97UiXoG5TVbcmORWYtwx17qiqast3ce+2KiZRVYfRDdUzf/78SetLkiQNuyn/Op6q+i1wPPCqgeJTgDeMvkmyZat7NbAe8Jiquhz4IfA2uqFikrweWLuq3jewr28Ar2w9liTZKMlDgXXoeipvTbIZ8NRxwutTZ6zTgN3b8l496kuSJM0J0/U9jv9OlxCOeiOwqN3McjHwmoF1ZwGXteUfABvRJZDQJZFbDNwg85qqOgX4LHBGkguAE4C1ga8Dqye5BHgf3VD0WH3qjPUm4PXtWBv1qC9JkjQn5J7RWE2V+fPn1/777z/TYUgaYgceeOBMhyBJACRZXFWLxlvnk2MkSZLUi4mjJEmSejFxlCRJUi/OcZwGixYtqpGRkZkOQ5IkaVLOcZQkSdIKM3GUJElSLyaOkiRJ6sXEUZIkSb2YOEqSJKkXE0dJkiT1YuIoSZKkXkwcJUmS1IuJoyRJknoxcZQkSVIvJo6SJEnqxcRRkiRJvZg4SpIkqRcTR0mSJPVi4ihJkqReTBwlSZLUy+ozHcAq4beL4bOZ6SgkDbM9a6YjkKRJ2eMoSZKkXkwcJUmS1IuJoyRJknoxcZQkSVIvQ584JnlRkkqy2Qps//jl2G7fJIe05dck2Xt5ji9JkjRXDH3iCOwB/LD9uzxeBIybOCbpdVd5VR1aVUct5/ElSZLmhKFOHJOsBWwPvArYvZXtmOSkgTqHJNm3Lb8vycVJzk/ywSTbAi8EPpBkSZJHJTk1yX8lGQHelOQFSc5Kcm6SbyXZYJw4Dkrytrb86iRnJzkvyReSrDnlDSFJkjQEhv17HHcBvl5VlyW5PsnCiSomeQiwK7BZVVWSdavqhiQnAidV1QmtHsD9qmpRe/8g4Kltm78B/h74u6XE9MWqOrxt+266pPYjK36qkiRJw22oexzphqePa8vHsfTh6t8DtwH/neTFwK1Lqfu5geWHA99IcgFwAPCESWLaPMkPWv29JqqfZL8kI0lGrr1pkj1KkiTNAkObOCZ5MPBM4JNJrqRL6l4K3MW9454HUFV3AlsDJwA7A19fyu5vGVj+CHBIVW0B7D+6v6U4EvjbVv/giepX1WFVtaiqFq2/9iR7lCRJmgWGNnEEdgM+U1WbVNWCqtoYuIIu5scnuX+SdYFnwR/nQ65TVScDbwGe1PZzE7C01G0d4BdteZ8eca0N/DLJfel6HCVJklYJw5w47gF8aUzZF+hukjkeuLD9e25btzZwUpLz6e7CfmsrPw44oN388qhxjnMQ8Pkki4HresT1/4CzgNOAS3ufjSRJ0iyXqprpGOa8RZumRt4901FIGmp7+lksaTgkWTx6E/FYw9zjKEmSpCFi4ihJkqReTBwlSZLUy7B/Afjc8OCFsOfITEchSZK0QuxxlCRJUi8mjpIkSerFxFGSJEm9mDhKkiSpFxNHSZIk9WLiKEmSpF5MHCVJktSLiaMkSZJ6MXGUJElSLyaOkiRJ6sXEUZIkSb2YOEqSJKkXE0dJkiT1YuIoSZKkXkwcJUmS1IuJoyRJknpZfaYDWDUsBjLTQUgaajXTAUjSpOxxlCRJUi8mjpIkSerFxFGSJEm9mDhKkiSplylNHJP8c5KLkpyfZEmSP1/O/eyYZNuB90cm2a3HdjcPLD8/yWVJNlmeGCRJklZ1U3ZXdZJtgJ2Brarq9iTrAfdbzt3tCNwMnL6csTwL+DDwnKq6qkf9AKmqu5fneJIkSXPRVPY4bghcV1W3A1TVdVV1DXSJXJJzk1yQ5Igk92/lV7YEkySLkpyaZAHwGuAtrdfyaW3/OyQ5PcnlS+t9TLIDcDiwc1X9tJW9NcmF7fXmVrYgyY+THAVcCGyc5IAkZ7ce04MH9vnlJItbb+p+K7PRJEmShtVUJo6n0CVflyX5WJKnAySZBxwJvKyqtqDr9XztRDupqiuBQ4H/rKotq+oHbdWGwPZ0vZrvm2Dz+wNfBl5UVZe24y8E/hr4c+CpwKuTPLnVfwzwsap6AvDY9n5rYEtgYUtCAV5ZVQuBRcAbkzykb6NIkiTNVlOWOFbVzcBCYD/gWuBzSfalS8iuqKrLWtVPAzuMu5Ol+3JV3V1VFwMbTFDnDrrh7VcNlG0PfKmqbmkxfhEY7cW8qqrObMvPbq9zgXOAzegSSeiSxfOAM4GNB8r/KMl+SUaSjFx77XKcnSRJ0pCZ0ifHVNVdwKnAqUkuAPahS8Qmcif3JLPzJtn97QPLEz2W5W7gpcC3k/xTVb13kn3eMmaf/1pVnxiskGRHYCdgm6q6Ncmp48VaVYcBhwEsWhQfCSFJkma9KetxTPLYJIM9cVsCVwE/BhYkeXQrfwXwvbZ8JV0vJcBLBra9CVh7eeKoqluBvwT2SvIq4AfAi5KsmeQBwK6tbKxvAK9MslY7n42SPBRYB/hdSxo3oxvuliRJmvOmco7jWsCnk1yc5Hzg8cBBVXUb3RzDz7deyLvp5jACHAx8KMkIcNfAvr4C7Drm5pjequq3wHOBdwAPp5tj+SPgLOCTVfUnvaBVdQrwWeCMFucJdMnr14HVk1xCN7fyzLHbSpIkzUWpmnwUNcl2VXXaZGUa36JFqZGRmY5C0nBzRouk4ZBkcVUtGm9d3x7Hj/QskyRJ0hy11Jtj2pd4bwusn+StA6seCKw2lYFJkiRpuEx2V/X96OYqrs69b065EZj0kX+SJEmaO5aaOFbV94DvJTmyz6P6NJGFgJMcJUnS7Nb3exzvn+QwYMHgNlX1zKkISpIkScOnb+L4ebqvzPkk9/6aHEmSJK0i+iaOd1bVx6c0EkmSJA21vl/H85Ukr0uyYZIHj76mNDJJkiQNlb49jvu0fw8YKCtg05UbjiRJkoZVr8Sxqh451YFIkiRpuPVKHJPsPV55VR21csORJEnSsOo7VP2UgeV5wLOAcwATR0mSpFVE36HqNwy+T7IucNxUBCRJkqTh1Peu6rFuAZz3KEmStArpO8fxK3R3UQOsBjwOOH6qgpIkSdLw6TvH8YMDy3cCV1XVz6cgHkmSJA2pXkPVVfU94FJgbeBBwP9NZVCSJEkaPr0SxyQvBX4E/BXwUuCsJLtNZWCSJEkaLn2Hqv8ZeEpV/QYgyfrAt4ATpiowSZIkDZe+d1XfZzRpbK5fhm0lSZI0B/Ttcfx6km8Ax7b3LwNOnpqQ5p5rFl/DwTl4psOQNMQOrANnOgRJmtRSE8ckjwY2qKoDkrwY2L6tOgM4ZqqDkyRJ0vCYrMfxv4C3A1TVF4EvAiTZoq17wRTGJkmSpCEy2TzFDarqgrGFrWzBlEQkSZKkoTRZ4rjuUtatsRLjkCRJ0pCbLHEcSfLqsYVJ/gZYvLwHTXJXkiVJLkzy+SRrJlmQ5MIJ6r8ryU5t+dQki9ryyUnWneRYVyZZb5zyFyb5x+U9B0mSpFXNZHMc3wx8Kcle3JMoLgLuB+y6Asf9Q1VtCZDkGOA1tPmT46mqd05Q/vzlDaCqTgROXN7tJUmSVjVL7XGsql9X1bbAwcCV7XVwVW1TVb9aSTH8AHh0W14tyeFJLkpySpI1AJIcOd6TakZ7E1tv5aVJjklySZITkqw5UPUNSc5JckGSzdq2+yY5ZGD/H05yepLLB4+V5IAkZyc5P+m+UyfJA5J8Ncl5rdf0ZSupLSRJkoZW32dVf7eqPtJe31lZB0+yOvA8YPQGnMcAH62qJwA3AC9Zht09FvhYVT0OuBF43cC666pqK+DjwNsm2H5Duq8b2hl4X4vv2S2mrYEtgYVJdgCeC1xTVU+qqs2Bry9DnJIkSbPSTD39ZY0kS4AR4GfAf7fyK6pqSVtezLLduX11VZ3Wlo/mnu+chHuGwZe2zy9X1d1VdTGwQSt7dnudC5wDbEaXSF4A/EWS9yd5WlX9fuzOkuyXZCTJyK3cugynIUmSNJz6PjlmZfvjHMdRSQBuHyi6i2W7c7uW8n50v3cx8TkPHjsD//5rVX1ibOUkWwHPB96d5NtV9a57HbzqMOAwgPmZPzY2SZKkWWcuPW/6EUm2act7Aj9cCfv8BvDKJGsBJNkoyUOTzAduraqjgQ8AW62EY0mSJA21mepxnAo/Bl6f5AjgYrr5jCukqk5J8jjgjNYjejPwcrqbeT6Q5G7gDuC1K3osSZKkYZeq2T+KmmQBcFK7UWXozM/82p/9ZzoMSUPswDpwpkOQJACSLK6qReOtm0tD1ZIkSZpCc2KouqquBIayt1GSJGmusMdRkiRJvcyJHsdhN3/hfA4ccf6SJEma3exxlCRJUi8mjpIkSerFxFGSJEm9mDhKkiSpFxNHSZIk9WLiKEmSpF5MHCVJktSLiaMkSZJ6MXGUJElSLyaOkiRJ6sXEUZIkSb2YOEqSJKkXE0dJkiT1YuIoSZKkXkwcJUmS1IuJoyRJknpZfaYDWCUsXgzJTEchaZhVzXQEkjQpexwlSZLUi4mjJEmSejFxlCRJUi8mjpIkSeplzieOSW6e6RgkSZLmgjmfOEqSJGnlWCUSxyRrJfl2knOSXJBkl1a+IMmlSY5JckmSE5Ks2da9M8nZSS5McljSfZ9OklOTvD/Jj5JcluRpM3lukiRJ02WVSByB24Bdq2or4BnAv48mgsBjgY9V1eOAG4HXtfJDquopVbU5sAaw88D+Vq+qrYE3AwdOxwlIkiTNtFUlcQzw3iTnA98CNgI2aOuurqrT2vLRwPZt+RlJzkpyAfBM4AkD+/ti+3cxsGDcAyb7JRlJMnLtyjsPSZKkGbOqPDlmL2B9YGFV3ZHkSmBeWzf2cQ2VZB7wMWBRVV2d5KCB+gC3t3/vYoI2rKrDgMMAFiU+EkKSJM16q0qP4zrAb1rS+Axgk4F1j0iyTVveE/gh9ySJ1yVZC9ht+kKVJEkaTnM6cUyyOl3v4DHAojbsvDdw6UC1HwOvT3IJ8CDg41V1A3A4cCHwDeDs6YxbkiRpGKVq7o6iJnkScHi7kWW89QuAk9oNMFNmUVIjU3kASbPfHP4sljS7JFlcVYvGWzdnexyTvAY4FnjHTMciSZI0F8zpHsdhYY+jpEn5WSxpSKySPY6SJElauVaVr+OZWQsXwoh9jpIkaXazx1GSJEm9mDhKkiSpFxNHSZIk9WLiKEmSpF5MHCVJktSLiaMkSZJ6MXGUJElSLyaOkiRJ6sXEUZIkSb2YOEqSJKkXE0dJkiT1YuIoSZKkXkwcJUmS1IuJoyRJknoxcZQkSVIvJo6SJEnqJVU10zHMeZmfYv+ZjkLSMKsD/SyWNBySLK6qReOts8dRkiRJvZg4SpIkqRcTR0mSJPVi4ihJkqRehipxTHLzMtbfMclJUxXPmGO9K8lO03EsSZKkYbT6TAcwW1TVO2c6BkmSpJk0VD2Oo1pP4qlJTkhyaZJjkqSte24rOwd48cA2D07y5STnJzkzyRNb+UFJjmj7uzzJGwe2eXmSHyVZkuQTSVZrryOTXJjkgiRvaXWPTLJbW35nkrNbncNGY5MkSZrLhjJxbJ4MvBl4PLApsF2SecDhwAuAhcDDBuofDJxbVU8E/gk4amDdZsBzgK2BA5PcN8njgJcB21XVlsBdwF7AlsBGVbV5VW0BfGqc2A6pqqdU1ebAGsDOK+WMJUmShtgwJ44/qqqfV9XdwBJgAV0CeEVV/W9131x+9ED97YHPAFTVd4CHJHlgW/fVqrq9qq4DfgNsADyLLvk8O8mS9n5T4HJg0yQfSfJc4MZxYntGkrOSXAA8E3jC2ApJ9ksykmSEW1eoHSRJkobCMM9xvH1g+S5WLNbx9hXg01X19rGVkzyJrofyNcBLgVcOrJsHfAxYVFVXJzkImDd2H1V1GHAYtCfHSJIkzXLD3OM4nkuBBUke1d7vMbDuB3RDzSTZEbiuqsbrLRz1bWC3JA9t2zw4ySZJ1gPuU1VfAN4BbDVmu9Ek8bokawG7rcD5SJIkzRrD3OP4J6rqtiT7AV9Ncitdsrh2W30QcESS84FbgX0m2dfFSd4BnJLkPsAdwOuBPwCfamUAbx+z3Q1JDgcuBH4FnL1STk6SJGnIpZsqqKmU+Sn2n+koJA2zOtDPYknDIcniqlo03rrZNlQtSZKkGWLiKEmSpF5MHCVJktTLrLo5ZrZaOH8hIweOzHQYkiRJK8QeR0mSJPVi4ihJkqReTBwlSZLUi4mjJEmSejFxlCRJUi8mjpIkSerFxFGSJEm9mDhKkiSpFxNHSZIk9WLiKEmSpF5MHCVJktSLiaMkSZJ6MXGUJElSLyaOkiRJ6sXEUZIkSb2YOEqSJKmX1Wc6gFXB4sWQzHQUkiRpNqua6QjscZQkSVJPJo6SJEnqxcRRkiRJvZg4SpIkqZdVJnFMcvMy1t8xyUlt+YVJ/nFqIpMkSZodvKu6h6o6EThxpuOQJEmaSatMj+Oo1pN4apITklya5Jik+7KcJM9tZecALx7YZt8kh7TlFyQ5K8m5Sb6VZIMZOhVJkqRptcoljs2TgTcDjwc2BbZLMg84HHgBsBB42ATb/hB4alU9GTgO+Pspj1aSJGkIrKpD1T+qqp8DJFkCLABuBq6oqv9t5UcD+42z7cOBzyXZELgfcMV4B0iy3z3bP2KlBi9JkjQTVtUex9sHlu9i2RLojwCHVNUWwP7AvPEqVdVhVbWoqhbB+ssfqSRJ0pBYVRPH8VwKLEjyqPZ+jwnqrQP8oi3vM+VRSZIkDQkTx6aqbqMbWv5quznmNxNUPQj4fJLFwHXTFJ4kSdKMSw3DE7PnuGRRwchMhyFJkmax6UrZkizuptr9KXscJUmS1IuJoyRJknoxcZQkSVIvq+r3OE6rhQthxCmOkiRplrPHUZIkSb2YOEqSJKkXE0dJkiT1YuIoSZKkXkwcJUmS1IuJoyRJknoxcZQkSVIvJo6SJEnqJTVdT8xehSW5CfjxTMcxJNYDrpvpIIaA7dCxHe5hW3Rsh3vYFh3b4R7T1RabVNX6463wyTHT48dVtWimgxgGSUZsC9thlO1wD9uiYzvcw7bo2A73GIa2cKhakiRJvZg4SpIkqRcTx+lx2EwHMERsi47t0LEd7mFbdGyHe9gWHdvhHjPeFt4cI0mSpF7scZQkSVIvJo4rKMlzk/w4yU+S/OM46++f5HNt/VlJFgyse3sr/3GS50xr4CtZj3Z4a5KLk5yf5NtJNhlYd1eSJe114vRGvnL1aId9k1w7cL5/M7BunyT/2177TG/kK1+PtvjPgXa4LMkNA+vm0jVxRJLfJLlwgvVJ8uHWTucn2Wpg3Zy5Jnq0w17t/C9IcnqSJw2su7KVL0kyMn1RT40ebbFjkt8P/A68c2DdUn+vZpMe7XDAQBtc2D4XHtzWzZlrIsnGSb7b/kZelORN49QZns+JqvK1nC9gNeCnwKbA/YDzgMePqfM64NC2vDvwubb8+Fb//sAj235Wm+lzmsJ2eAawZlt+7Wg7tPc3z/Q5TGM77AscMs62DwYub/8+qC0/aKbPaSrbYkz9NwBHzLVrop3LDsBWwIUTrH8+8DUgwFOBs+boNTFZO2w7en7A80bbob2/Elhvps9hGttiR+CkccqX6fdq2F+TtcOYui8AvjMXrwlgQ2Crtrw2cNk4fzuG5nPCHscVszXwk6q6vKr+DzgO2GVMnV2AT7flE4BnJUkrP66qbq+qK4CftP3NRpO2Q1V9t6pubW/PBB4+zTFOhz7Xw0SeA3yzqn5bVb8Dvgk8d4rinA7L2hZ7AMdOS2TTrKq+D/x2KVV2AY6qzpnAukk2ZI5dE5O1Q1Wd3s4T5u5nBNDrmpjIinzGDJ1lbIe5/Bnxy6o6py3fBFwCbDSm2tB8Tpg4rpiNgKsH3v+cP/1h/7FOVd0J/B54SM9tZ4tlPZdX0f3PadS8JCNJzkzyoimIb7r0bYeXtKGGE5JsvIzbzha9z6dNW3gk8J2B4rlyTfQxUVvNtWtiWYz9jCjglCSLk+w3QzFNt22SnJfka0me0MpWyWsiyZp0ydAXBorn5DWRbjrbk4Gzxqwams8JnxyjaZXk5cAi4OkDxZtU1S+SbAp8J8kFVfXTmYlwyn0FOLaqbk+yP11v9DNnOKaZtjtwQlXdNVC2Kl0TGpDkGXSJ4/YDxdu36+GhwDeTXNp6q+aqc+h+B25O8nzgy8BjZjakGfUC4LSqGuydnHPXRJK16JLjN1fVjTMdz0TscVwxvwA2Hnj/8FY2bp0kqwPrANf33Ha26HUuSXYC/hl4YVXdPlpeVb9o/14OnEr3v63ZaNJ2qKrrB879k8DCvtvOMstyPrszZghqDl0TfUzUVnPtmphUkifS/V7sUlXXj5YPXA+/Ab7E7J3W00tV3VhVN7flk4H7JlmPVfCaaJb2GTEnrokk96VLGo+pqi+OU2VoPidMHFfM2cBjkjwyyf3oLu6xd4CeCIze5bQb3eTeauW7p7vr+pF0/5v80TTFvbJN2g5Jngx8gi5p/M1A+YOS3L8trwdsB1w8bZGvXH3aYcOBty+km8sC8A3g2a09HgQ8u5XNVn1+N0iyGd2E7jMGyubSNdHHicDe7a7JpwK/r6pfMveuiaVK8gjgi8ArquqygfIHJFl7dJmuHca9C3euSPKwNheeJFvT/a2+np6/V3NJknXoRqj+Z6BsTl0T7Wf938AlVfUfE1Qbms8Jh6pXQFXdmeRv6X5Iq9HdFXpRkncBI1V1It3F8JkkP6GbBLx72/aiJMfT/UG8E3j9mKG6WaNnO3wAWAv4fPs8/FlVvRB4HPCJJHfTfTi+r6pmZZLQsx3emOSFdD/z39LdZU1V/TbJv9D9YQB415hhmVmlZ1tA9/twXPvP1Kg5c00AJDmW7i7Z9ZL8HDgQuC9AVR0KnEx3x+RPgFuBv27r5tQ10aMd3kk3//tj7TPizqpaBGwAfKmVrQ58tqq+Pu0nsBL1aIvdgNcmuRP4A7B7+x0Z9/dqBk5hpejRDgC7AqdU1S0Dm861a2I74BXABUmWtLJ/Ah4Bw/c54ZNjJEmS1ItD1ZIkSerFxFGSJEm9mDhKkiSpFxNHSZIk9WLiKEmSpF5MHCVphiSpJEcPvF89ybVJTlrG/ey4LNsk2TfJ/GU5hiSBiaMkzaRbgM2TrNHe/wXL+NSH9kSqZbUvYOIoaZmZOErSzDoZ+Mu2vAcDj1ZLsnWSM5Kcm+T0JI9t5fsmOTHJd4BvD+4syVNa/UclWZjke0kWJ/lGkg2T7Eb3vPhjkiwZSFolaVImjpI0s46je/zoPOCJwFkD6y4FnlZVT6Z7ssp7B9ZtBexWVU8fLUiyLXAosAvwM+Ajrc5C4AjgPVV1AjAC7FVVW1bVH6bu1CTNNT5yUJJmUFWdn2QBXW/jyWNWrwN8OsljgKI9jq355phHiz0OOAx4dlVdk2RzYHPgm+3RbKsBv5yas5C0qjBxlKSZdyLwQbrn9j5koPxfgO9W1a4tuTx1YN3gs3uhSwrnAU8GrgECXFRV20xNyJJWRSaOkjTzjgBuqKoLkuw4UL4O99wss+8k+7gBeBVdD+MtwOnA+km2qaozktwX+LOqugi4CVh75YUvaVXhHEdJmmFV9fOq+vA4q/4N+Nck59LjP/pV9WtgZ+CjdD2PuwHvT3IesATYtlU9EjjUm2MkLatU1UzHIEmSpFnAHkdJkiT1YuIoSZKkXkwcJUmS1IuJoyRJknoxcZQkSVIvJo6SJEnqxcRRkiRJvZg4SpIkqZf/Dya4W7zloq9+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AutoShape 8" descr="data:image/png;base64,iVBORw0KGgoAAAANSUhEUgAAAo4AAAFNCAYAAACOmu5nAAAAOXRFWHRTb2Z0d2FyZQBNYXRwbG90bGliIHZlcnNpb24zLjUuMSwgaHR0cHM6Ly9tYXRwbG90bGliLm9yZy/YYfK9AAAACXBIWXMAAAsTAAALEwEAmpwYAAAq0UlEQVR4nO3deZgdZZ238fsrqEFBUEAkiEQFZdVIIrIoouKGKKIMsjjAyAi4LyMzOvIacF9nRgHFoAjIJuIyEVFwA5VNOhBW0VEWQVxAZY0ghN/7R1XLoe1OKkl3n+7O/bmuc3Wdp56q+p2qDv3lqapTqSokSZKkJXlIvwuQJEnS5GBwlCRJUicGR0mSJHVicJQkSVInBkdJkiR1YnCUJElSJwZHScNKMiNJJVm537VMVUl2TXJDkjuTPGMU1rdDkht73l+ZZIflXe9oGK3fpyTfSbLvaNXVs947kzxptNcrTTUGR2mSS3Jdkr8lWWtI+yXtH+oZ41zPEgNCkkOT3Nv+sb41yXlJthnPOieITwJvrqpVq+qS4TqkcU2Sq4aZV0k2HGnlVbVZVZ29LIW1676rPUaDr39flnWNpqp6aVUdNwbrXbWqrlnW5ZOs2u6j7wwz77okf23n/yHJsUlW7Zm/X7u/XzPMsk9J8tUktyS5LcllSd6ZZKVlrVVaHgZHaWq4Fthz8E2SLYBHLOvKxmmU8StVtSqwNvBT4OtJMkwtU/kP5AbAlUvosz3wWOBJSZ459iU9yNPbQDX4+vg4b38yeTVwD/DCJI8bZv7L29/3LYHZwCE98/YF/gzs07tAkicDFwI3AFtU1erAP7XLrzbqn0DqwOAoTQ1f5sF/dPYFju/tkORl7Sjk7e3p0UN75g2OEu6f5DfAD4duIMmr25GTzZM8JMm7k/w6yZ+SnJrkMW3XH7c/b21HWBY7klhV9wLHAY8D1mxHYz6X5IwkdwHPSzI9ydeS3Jzk2iRv7alrqyQD7ef6Q5L/6pm3dTuaeWuSS3tP2yY5O8kHkpyb5I4kZ/WO2iZ5ds+yNyTZr21/eJJPJvlNu72jkqwy3Gdr99MhSa5P8sckxydZvV3HncBKwKVJfr2YXbQv8L/AGe304LoH9/Ol7X4ebrTquiQ7ttOrtPv2L0muSnJwek5rL4322Hyq5/0pSY7p2c6n2s98W5KfDrd/emtr3x+a5IR2elqSE9rfrVuTXJRknXbe2Un+td2HtybZvGcda6cZ2Xts+37nJAvywKj20xbzmf4+etvupyOTfLv93biwDXGLsy9wFHAZ8NqROlXVb4HvAJu329oAeC5wAPDiIaHzMOC8qnpnVf2uXf4XVbVXVd26hHqkMWFwlKaGC4BHJdkkzQjdHsAJQ/rcRRMu1wBeBrwhySuH9HkusAnw4t7GJP8CfAzYsaquAN4CvLLtPx34C3Bk23379uca7SjV+YsrPMnDgf2AG6rqlrZ5L+BDNKMq5wHfAi4F1gNeALw9yWCNnwY+XVWPAp4MnNqudz3g28AHgccA7wK+lmTtns3vBfwLzYjew9o+g3/MvwMcTjMiOhNY0C7zUeApbduGbU3vG+Hj7de+ngc8CVgVOKKq7mlHn6AZ1Rs2lCR5BLAbcGL72iPJwwCqavue5Vetqq+MUMOgOTT758k0x3d5rhN8HfDPSZ6fZG9gK+Bt7bxPArOAbWn2+78D9y/l+vcFVgfWB9YEDgL+2tuhqu4Bvk7PSDuwO3BOVf0xzTWjxwAHtuv4PDCv/X3rYg+a4PZo4Fc0v4/Dan9fduCB47TPYvquD+wEDF6asA8wUFVfA34O7N3TfUfgtI71SuPC4ChNHYOjji+k+QP0296ZVXV2VV1eVfdX1WXAyTTBr9ehVXVXVfX+kX47cDCwQ1X9qm07CHhvVd3Y/gE/FNgtS3eKe/ckt9KchpsF7Noz73+r6tyquh/YAli7qt5fVX9rr0M7muYPO8C9wIZJ1qqqO6vqgrb9tcAZVXVG+5m/BwzQ/NEe9KWq+mX7eU+lCYPQBMrvV9XJVXVvVf2pqhYkCc3I0Duq6s9VdQfw4Z5ahtob+K+quqaq7gTeQxP+uu6nV9Gc/jyLJgQ/lCb0L4vdgQ+1dd8AfKbDMhe3o3WDrxcDVNXvgTfQjBR/Gtinqu5I8hCaUPm2qvptVS2qqvPa35GlcS9N2NuwXcf8qrp9mH4n8eB9v1fbBs1x+nxVXdiu4ziafbl1xxq+UVU/q6r7aMLgzMX0/Wfgsqq6CjgF2Cz/eLPTN9vf958C59D83kDzb3aw5pN4cOhcE/hdx3qlcWFwlKaOL9P84dyPIaepAZI8K8mP0pzuvY0m/K01pNsNw6z3YODIquo9rbkB8I3BQEETVBcB6yxFvadW1RpV9diqen5VzR+hjg2A6b0BBvjPnm3tTzMCeHV7SnPnnuX+achyzwbW7Vn373umF9KMCEIz0jXc6eO1aa4dnd+zzu+27cOZDlzf8/56YGW676d9afbTfVV1N/A1ln2kcDoP3q/Xj9Sxx5btMRp8ndkz71s0p9p/UVU/bdvWAqYx/L5bGl8GzgROSXJTko8neegw/X4EPKL93Z5BE+6+0c7bAPi3Icd/fZr90MVIvxvD2YcmXA6eij6HfzxOr2z34QZV9caq+muS7YAn0oRNaILjFklmtu//xIN/X6W+MzhKU0RVXU9zk8xONKfwhjoJmAes315kfxQw9GaUGma5FwGHJHl1T9sNwEuHhIpp7R/N4daxtHrXcQNw7ZBtrVZVOwFU1f9V1Z40p5s/BpyW5JHtcl8estwjq+qjHbZ/A80p3aFuoTllulnPOlfvOe081E00AWbQE4D7gD8sqYAkjweeD7w2ye+T/J7mtPVOGXIHfUe/owlOvbUsjw/R/A/DukkGTxffAtzN8PtuqLt48A1cf7+2rx3lPayqNqU55b0zw5z+rapFNCPFe7av09tRYGiO4YeGHP9HVNXJS/UplyDJtsBGwHt6jtOzgL06jCzvS/NvcEG73IU97QDfp7npRpowDI7S1LI/8PyqumuYeasBf66qu5NsRTM62cWVwEuAI5O8om07CvhQe23X4E0Ju7Tzbqa5pm20vhPvZ8AdSf6jvfFipTQ36Dyz3fZrk6zdnta+tV3mfpprPF+e5MXtMtPSfM/h4zts80RgxyS7J1k5yZpJZrbbOBr4754bMNbrud5yqJOBdyR5YpqvX/kwzd3k93Wo4Z+BXwJPpRlJm0kzsnojD1zX9we67+dTacLNo9t98JaOy/2DJNvTXBu6D03IOTzJeu3+OQb4rzQ3NK2UZJsRritcQHPa/qFJZtOE4sH1Py/JFu31urfTnLoe6TrJk4DX0FwWcFJP+9HAQe1oZJI8Ms0NYqN9N/K+wPeATXngOG0OrAK8dKSFkkyjuXzggJ7lZtIcl8HQOQfYNsknBm+aSbJhmhuH1hjlzyF1YnCUppCq+nVVDYww+43A+5PcQXMzx6lLsd5LaUZ9jk7yUprr2uYBZ7Xru4BmlIWqWkgzGnVue4qw6zVlI217UbvtmTQjqrcAX6C5eQKaUHtlmruUPw3sUVV/ba/j24XmtPbNNCNQB9Phv3tV9Ruakdt/o/malAXA09vZ/0Fzs8QFSW6nGRV66girOobmtOuP29rvpntg2xf4bFX9vvdFE9oHR6QOBY5r9/PuS1jfYTSnp6+luWbyyx1quDQP/h7H/0nyKJpLId7cXsf4E+CLwJfaa0DfBVwOXESz7z7G8Pv8/9GMTP6lra039D2O5qaQ22lGNc8Zqd6qupBm9HI6zQ1Ng+0DwOuBI9pt/IrmMo5R0xP+Dh9ynK5t613cZQWvpBm9Pn7I8T2G5nKGl1TVr4FtgBk0v+O30VyuMADcMexapTGWqtE4qyRJmkzSfDXRCVXVZQRWkgBHHCVJktSRwVGSJEmdeKpakiRJnTjiKEmSpE4MjpIkSepkaR4PpmW01lpr1YwZM/pdhiRJ0hLNnz//lqoa9olYBsdxMGPGDAYGRvpqPUmSpIkjyYiPJPVUtSRJkjoxOEqSJKkTg6MkSZI6MThKkiSpE4OjJEmSOjE4SpIkqRO/jmcczJ8PSb+rkCRJk9lEeEq0I46SJEnqxOAoSZKkTgyOkiRJ6sTgKEmSpE7GPDgmWZRkQZJLk1ycZNsx2MYOSU5fymXOTjJ7GbZ1bJLdlnY5SZKkyW487qr+a1XNBEjyYuAjwHPHYbuSJEkaReN9qvpRwF8Akqya5AftKOTlSXZp22ck+XmSo5NcmeSsJKu0856Z5LJ2BPMTSa4YuoEkWyU5P8klSc5L8tS2fZUkp7Tr/gawSs8yL2qXuTjJV5Os2rZ/NMlV7TY/2bOZ7dt1X+PooyRJWlGMx4jjKkkWANOAdYHnt+13A7tW1e1J1gIuSDKvnbcRsGdVvT7JqcCrgROALwGvr6rzk3x0hO1dDTynqu5LsiPw4Xb5NwALq2qTJE8DLgZot30IsGNV3ZXkP4B3JjkS2BXYuKoqyRo921gXeDawMTAPOG259pAkSdIkMN6nqrcBjk+yORDgw0m2B+4H1gPWaZe5tqoWtNPzgRltcFutqs5v208Cdh5me6sDxyXZCCjgoW379sBnAKrqsiSXte1bA5sC56b5lu6HAecDt9GE2y+210/2XkP5zaq6H7gqyToMI8kBwAHNuyeMvHckSZImiXF9ckw7UrgWsDawU/tzVlXdm+Q6mlFJgHt6FltEz2nlDj4A/Kiqdk0yAzh7Cf0DfK+q9vyHGclWwAuA3YA388BoaW99wz4TpqrmAnOb9cyeAN/1LkmStHzG9RrHJBsDKwF/ohkZ/GMbGp8HbLC4ZavqVuCOJM9qm/YYoevqwG/b6f162n8M7NXWsTnwtLb9AmC7JBu28x6Z5CntdY6rV9UZwDuAp3f9nJIkSVPReF7jCM3o3L5VtSjJicC3klwODNBcm7gk+wNHJ7kfOIfmdPJQH6c5VX0I8O2e9s8BX0ryc+DnNKfAqaqbk+wHnJzk4W3fQ4A7gP9NMq2t+51dP7AkSdJUlJoIT8zuKMmqVXVnO/1uYN2qelufy1qi5lT1QL/LkCRJk9h4RbYk86tq2O+6HtdrHEfBy5K8h6bu63nwqWhJkiSNoUkVHKvqK8BX+l2HJEnSishnVUuSJKmTSTXiOFnNmgUDXuIoSZImOUccJUmS1InBUZIkSZ0YHCVJktSJwVGSJEmdGBwlSZLUicFRkiRJnRgcJUmS1InBUZIkSZ0YHCVJktSJwVGSJEmdGBwlSZLUicFRkiRJnRgcJUmS1InBUZIkSZ0YHCVJktSJwVGSJEmdrNzvAlYEN910E4cddli/y5AkSZPYnDlz+l2CI46SJEnqxuAoSZKkTgyOkiRJ6sTgKEmSpE7GLDgmqSSf6nn/riSHjtX2lkaS65KsNUrrunM01iNJkjTRjeWI4z3Aq0YroEmSJKm/xjI43gfMBd4xdEaStZN8LclF7Wu7tv3yJGuk8ack+7Ttxyd5YZIvJFnQvm5OMqedf3C7nsuSHNaznW8mmZ/kyiQHDFfkSH2S3JnkQ0kuTXJBknXa9icmOb+t9YOjucMkSZImsrG+xvFIYO8kqw9p/zTw31X1TODVwBfa9nOB7YDNgGuA57Tt2wDnVdW/VtVMYBfgFuDYJC8CNgK2AmYCs5Js3y73uqqaBcwG3ppkzWFqHKnPI4ELqurpwI+B1/fU/rmq2gL43dLuEEmSpMlqTINjVd0OHA+8dcisHYEjkiwA5gGPSrIq8BNg+/b1OWCLJOsBf6mquwCSTAO+Crylqq4HXtS+LgEuBjamCZLQBMFLgQuA9Xvae43U52/A6e30fGBGO70dcHI7/eWRPnuSA5IMJBlYuHDhSN0kSZImjfF4csz/0AS6L/W0PQTYuqru7u2Y5MfAm4AnAO8FdgV2owmUg44Cvl5V3x9cDPhIVX1+yLp2oAmo21TVwiRnA9OWos+9VVXt9CIevK+KJaiquTSn6pk+ffoS+0uSJE10Y/51PFX1Z+BUYP+e5rOAtwy+STKz7XsDsBawUVVdA/wUeBfNqWKSvAlYrao+2rOuM4HXtSOWJFkvyWOB1WlGKhcm2RjYepjyuvQZ6lxgj3Z67w79JUmSpoTx+h7HT9EEwkFvBWa3N7NcBRzUM+9C4Jft9E+A9WgCJDQhcoueG2QOqqqzgJOA85NcDpwGrAZ8F1g5yc+Bj9Kcih6qS5+h3ga8qd3Weh36S5IkTQl54Gysxsr06dPrwAMP7HcZkiRpEpszZ864bCfJ/KqaPdw8nxwjSZKkTgyOkiRJ6sTgKEmSpE68xnEczJ49uwYGBvpdhiRJ0hJ5jaMkSZKWm8FRkiRJnRgcJUmS1InBUZIkSZ0YHCVJktSJwVGSJEmdGBwlSZLUicFRkiRJnRgcJUmS1InBUZIkSZ0YHCVJktSJwVGSJEmdGBwlSZLUicFRkiRJnRgcJUmS1InBUZIkSZ2s3O8CVgh/ng8npd9VSJKkyWyv6ncFjjhKkiSpG4OjJEmSOjE4SpIkqRODoyRJkjqZ8MExySuTVJKNl2P5TZdhuf2SHNFOH5Rkn2XZviRJ0lQx4YMjsCfw0/bnsnglMGxwTNLprvKqOqqqjl/G7UuSJE0JEzo4JlkVeDawP7BH27ZDktN7+hyRZL92+qNJrkpyWZJPJtkWeAXwiSQLkjw5ydlJ/ifJAPC2JC9PcmGSS5J8P8k6w9RxaJJ3tdOvT3JRkkuTfC3JI8Z8R0iSJE0AE/17HHcBvltVv0zypySzRuqYZE1gV2Djqqoka1TVrUnmAadX1WltP4CHVdXs9v2jga3bZf4V+Hfg3xZT09er6uh22Q/ShNrDl/+jSpIkTWwTesSR5vT0Ke30KSz+dPVtwN3AF5O8Cli4mL5f6Zl+PHBmksuBg4HNllDT5kl+0vbfe6T+SQ5IMpBk4OY7lrBGSZKkSWDCBsckjwGeD3whyXU0oW53YBEPrnsaQFXdB2wFnAbsDHx3Mau/q2f6cOCIqtoCOHBwfYtxLPDmtv9hI/WvqrlVNbuqZq+92hLWKEmSNAlM2OAI7AZ8uao2qKoZVbU+cC1NzZsmeXiSNYAXwN+vh1y9qs4A3gE8vV3PHcDiotvqwG/b6X071LUa8LskD6UZcZQkSVohTOTguCfwjSFtX6O5SeZU4Ir25yXtvNWA05NcRnMX9jvb9lOAg9ubX548zHYOBb6aZD5wS4e6/h9wIXAucHXnTyNJkjTJpar/D8ye6mY/KTXwwX5XIUmSJrW9xiezJZk/eBPxUBN5xFGSJEkTiMFRkiRJnRgcJUmS1MlE/wLwqeExs2CvgX5XIUmStFwccZQkSVInBkdJkiR1YnCUJElSJwZHSZIkdWJwlCRJUicGR0mSJHVicJQkSVInBkdJkiR1YnCUJElSJwZHSZIkdWJwlCRJUicGR0mSJHVicJQkSVInBkdJkiR1YnCUJElSJwZHSZIkdbJyvwtYMcwH0u8iJEnSpFb9LsARR0mSJHVjcJQkSVInBkdJkiR1YnCUJElSJ2MaHJO8N8mVSS5LsiDJs5ZxPTsk2bbn/bFJduuw3J090zsl+WWSDZalBkmSpBXdmN1VnWQbYGdgy6q6J8lawMOWcXU7AHcC5y1jLS8APgO8uKqu79A/QKrq/mXZniRJ0lQ0liOO6wK3VNU9AFV1S1XdBE2QS3JJksuTHJPk4W37dW3AJMnsJGcnmQEcBLyjHbV8Trv+7ZOcl+SaxY0+JtkeOBrYuap+3ba9M8kV7evtbduMJL9IcjxwBbB+koOTXNSOmB7Ws85vJpnfjqYeMJo7TZIkaaIay+B4Fk34+mWSzyZ5LkCSacCxwGuqaguaUc83jLSSqroOOAr476qaWVU/aWetCzybZlTzoyMs/nDgm8Arq+rqdvuzgH8BngVsDbw+yTPa/hsBn62qzYCntu+3AmYCs9oQCvC6qpoFzAbemmTNrjtFkiRpshqz4FhVdwKzgAOAm4GvJNmPJpBdW1W/bLseB2w/7EoW75tVdX9VXQWsM0Kfe2lOb+/f0/Zs4BtVdVdb49eBwVHM66vqgnb6Re3rEuBiYGOaIAlNWLwUuABYv6f975IckGQgycDNNy/Dp5MkSZpgxvTJMVW1CDgbODvJ5cC+NEFsJPfxQJidtoTV39MzPdJjWe4Hdgd+kOQ/q+rDS1jnXUPW+ZGq+nxvhyQ7ADsC21TVwiRnD1drVc0F5gLMnp3+f9W7JEnSchqzEcckT03SOxI3E7ge+AUwI8mGbfs/A+e009fRjFICvLpn2TuA1ZaljqpaCLwM2DvJ/sBPgFcmeUSSRwK7tm1DnQm8Lsmq7edZL8ljgdWBv7ShcWOa092SJElT3lhe47gqcFySq5JcBmwKHFpVd9NcY/jVdhTyfpprGAEOAz6dZABY1LOubwG7Drk5prOq+jPwEuAQ4PE011j+DLgQ+EJV/cMoaFWdBZwEnN/WeRpNeP0usHKSn9NcW3nB0GUlSZKmolQt+Sxqku2q6twltWl4s2enBgb6XYUkSZrcxufKtyTzq2r2cPO6jjge3rFNkiRJU9Rib45pv8R7W2DtJO/smfUoYKWxLEySJEkTy5Luqn4YzbWKK/Pgm1NuB5b4yD9JkiRNHYsNjlV1DnBOkmO7PKpPI5kFeJGjJEma3Lp+j+PDk8wFZvQuU1XPH4uiJEmSNPF0DY5fpfnKnC/w4K/JkSRJ0gqia3C8r6o+N6aVSJIkaULr+nU830ryxiTrJnnM4GtMK5MkSdKE0nXEcd/258E9bQU8aXTLkSRJ0kTVKThW1RPHuhBJkiRNbJ2CY5J9hmuvquNHtxxJkiRNVF1PVT+zZ3oa8ALgYsDgKEmStILoeqr6Lb3vk6wBnDIWBUmSJGli6npX9VB3AV73KEmStALpeo3jt2juogZYCdgEOHWsipIkSdLE0/Uax0/2TN8HXF9VN45BPZIkSZqgOp2qrqpzgKuB1YBHA38by6IkSZI08XQKjkl2B34G/BOwO3Bhkt3GsjBJkiRNLF1PVb8XeGZV/REgydrA94HTxqowSZIkTSxd76p+yGBobP1pKZaVJEnSFNB1xPG7Sc4ETm7fvwY4Y2xKmnpumn8Th+WwfpchSZImsTk1p98lLD44JtkQWKeqDk7yKuDZ7azzgRPHujhJkiRNHEsacfwf4D0AVfV14OsASbZo5718DGuTJEnSBLKk6xTXqarLhza2bTPGpCJJkiRNSEsKjmssZt4qo1iHJEmSJrglBceBJK8f2pjkX4H5y7rRJIuSLEhyRZKvJnlEkhlJrhih//uT7NhOn51kdjt9RpI1lrCt65KsNUz7K5K8e1k/gyRJ0opmSdc4vh34RpK9eSAozgYeBuy6HNv9a1XNBEhyInAQ7fWTw6mq943QvtOyFlBV84B5y7q8JEnSimaxI45V9Yeq2hY4DLiufR1WVdtU1e9HqYafABu20yslOTrJlUnOSrIKQJJjh3tSzeBoYjtaeXWSE5P8PMlpSR7R0/UtSS5OcnmSjdtl90tyRM/6P5PkvCTX9G4rycFJLkpyWdJ8p06SRyb5dpJL21HT14zSvpAkSZqwuj6r+kdVdXj7+uFobTzJysBLgcEbcDYCjqyqzYBbgVcvxeqeCny2qjYBbgfe2DPvlqraEvgc8K4Rll+X5uuGdgY+2tb3oramrYCZwKwk2wMvAW6qqqdX1ebAd5eiTkmSpEmpX09/WSXJAmAA+A3wxbb92qpa0E7PZ+nu3L6hqs5tp0/gge+chAdOgy9und+sqvur6ipgnbbtRe3rEuBiYGOaIHk58MIkH0vynKq6bejKkhyQZCDJwEIWLsXHkCRJmpi6PjlmtP39GsdBSQDu6WlaxNLduV2LeT+43kWM/Jl7t52enx+pqs8P7ZxkS2An4INJflBV73/QxqvmAnMBpmf60NokSZImnan0vOknJNmmnd4L+OkorPNM4HVJVgVIsl6SxyaZDiysqhOATwBbjsK2JEmSJrR+jTiOhV8Ab0pyDHAVzfWMy6WqzkqyCXB+OyJ6J/Bampt5PpHkfuBe4A3Luy1JkqSJLlWT/yxqkhnA6e2NKhPO9EyvAzmw32VIkqRJbE7NGZftJJlfVbOHmzeVTlVLkiRpDE2JU9VVdR0wIUcbJUmSpgpHHCVJktTJlBhxnOimz5rOnIHxuS5BkiRprDjiKEmSpE4MjpIkSerE4ChJkqRODI6SJEnqxOAoSZKkTgyOkiRJ6sTgKEmSpE4MjpIkSerE4ChJkqRODI6SJEnqxOAoSZKkTgyOkiRJ6sTgKEmSpE4MjpIkSerE4ChJkqRODI6SJEnqZOV+F7BCmD8fkn5XIUmSJrOqflfgiKMkSZK6MThKkiSpE4OjJEmSOjE4SpIkqZMpHxyT3NnvGiRJkqaCKR8cJUmSNDpWiOCYZNUkP0hycZLLk+zSts9IcnWSE5P8PMlpSR7RzntfkouSXJFkbtJ8n06Ss5N8LMnPkvwyyXP6+dkkSZLGywoRHIG7gV2rakvgecCnBoMg8FTgs1W1CXA78Ma2/YiqemZVbQ6sAuzcs76Vq2or4O3AnPH4AJIkSf22ogTHAB9OchnwfWA9YJ123g1VdW47fQLw7Hb6eUkuTHI58Hxgs571fb39OR+YMewGkwOSDCQZuHn0PockSVLfrChPjtkbWBuYVVX3JrkOmNbOG/o17JVkGvBZYHZV3ZDk0J7+APe0Pxcxwj6sqrnAXIDZSf+/6l2SJGk5rSgjjqsDf2xD4/OADXrmPSHJNu30XsBPeSAk3pJkVWC38StVkiRpYprSwTHJyjSjgycCs9vTzvsAV/d0+wXwpiQ/Bx4NfK6qbgWOBq4AzgQuGs+6JUmSJqLUBHhg9lhJ8nTg6PZGluHmzwBOb2+AGTOzkxoYyw1IkqSpb5wyW5L5VTV7uHlTdsQxyUHAycAh/a5FkiRpKpjSI44ThSOOkiRpuTniKEmSpMliRfk6nv6aNQsGHHOUJEmTmyOOkiRJ6sTgKEmSpE4MjpIkSerE4ChJkqRODI6SJEnqxOAoSZKkTgyOkiRJ6sTgKEmSpE4MjpIkSerE4ChJkqRODI6SJEnqxOAoSZKkTgyOkiRJ6sTgKEmSpE4MjpIkSerE4ChJkqROUlX9rmHKy/QUB/a7CkmSNJnVnPHJbEnmV9Xs4eY54ihJkqRODI6SJEnqxOAoSZKkTgyOkiRJ6mRCBcckdy5l/x2SnD5W9QzZ1vuT7Dge25IkSZqIVu53AZNFVb2v3zVIkiT104QacRzUjiSeneS0JFcnOTFJ2nkvadsuBl7Vs8xjknwzyWVJLkjytLb90CTHtOu7Jslbe5Z5bZKfJVmQ5PNJVmpfxya5IsnlSd7R9j02yW7t9PuSXNT2mTtYmyRJ0lQ2IYNj6xnA24FNgScB2yWZBhwNvByYBTyup/9hwCVV9TTgP4Hje+ZtDLwY2AqYk+ShSTYBXgNsV1UzgUXA3sBMYL2q2ryqtgC+NExtR1TVM6tqc2AVYOdR+cSSJEkT2EQOjj+rqhur6n5gATCDJgBeW1X/V803l5/Q0//ZwJcBquqHwJpJHtXO+3ZV3VNVtwB/BNYBXkATPi9KsqB9/yTgGuBJSQ5P8hLg9mFqe16SC5NcDjwf2GxohyQHJBlIMsDC5doPkiRJE8JEvsbxnp7pRSxfrcOtK8BxVfWeoZ2TPJ1mhPIgYHfgdT3zpgGfBWZX1Q1JDgWmDV1HVc0F5kL75BhJkqRJbiKPOA7namBGkie37/fsmfcTmlPNJNkBuKWqhhstHPQDYLckj22XeUySDZKsBTykqr4GHAJsOWS5wZB4S5JVgd2W4/NIkiRNGhN5xPEfVNXdSQ4Avp1kIU1YXK2dfShwTJLLgIXAvktY11VJDgHOSvIQ4F7gTcBfgS+1bQDvGbLcrUmOBq4Afg9cNCofTpIkaYJLc6mgxlKmpziw31VIkqTJrOaMT2ZLMr+qZg83b7KdqpYkSVKfGBwlSZLUicFRkiRJnUyqm2Mmq1nTZzEwZ6DfZUiSJC0XRxwlSZLUicFRkiRJnRgcJUmS1InBUZIkSZ0YHCVJktSJwVGSJEmdGBwlSZLUicFRkiRJnRgcJUmS1InBUZIkSZ0YHCVJktSJwVGSJEmdGBwlSZLUicFRkiRJnRgcJUmS1InBUZIkSZ2s3O8CVgTz50PS7yokSdJkVtXvChxxlCRJUkcGR0mSJHVicJQkSVInBkdJkiR1ssIExyR3LmX/HZKc3k6/Ism7x6YySZKkycG7qjuoqnnAvH7XIUmS1E8rzIjjoHYk8ewkpyW5OsmJSfNlOUle0rZdDLyqZ5n9khzRTr88yYVJLkny/STr9OmjSJIkjasVLji2ngG8HdgUeBKwXZJpwNHAy4FZwONGWPanwNZV9QzgFODfx7xaSZKkCWBFPVX9s6q6ESDJAmAGcCdwbVX9X9t+AnDAMMs+HvhKknWBhwHXDreBJAc8sPwTRrV4SZKkflhRRxzv6ZlexNIF6MOBI6pqC+BAYNpwnapqblXNrqrZsPayVypJkjRBrKjBcThXAzOSPLl9v+cI/VYHfttO7zvmVUmSJE0QBsdWVd1Nc2r52+3NMX8coeuhwFeTzAduGafyJEmS+i41EZ6YPcUlswsG+l2GJEmaxMYrsiWZ31xq948ccZQkSVInBkdJkiR1YnCUJElSJyvq9ziOq1mzYMBLHCVJ0iTniKMkSZI6MThKkiSpE4OjJEmSOjE4SpIkqRODoyRJkjoxOEqSJKkTg6MkSZI6MThKkiSpk9R4PTF7BZbkDuAX/a5DS7QWcEu/i1AnHqvJweM0OXicJo/xOlYbVNXaw83wyTHj4xdVNbvfRWjxkgx4nCYHj9Xk4HGaHDxOk8dEOFaeqpYkSVInBkdJkiR1YnAcH3P7XYA68ThNHh6rycHjNDl4nCaPvh8rb46RJElSJ444SpIkqROD4yhK8pIkv0jyqyTvHmb+w5N8pZ1/YZIZfShzhdfhOL0zyVVJLkvygyQb9KPOFd2SjlNPv1cnqSTeFdonXY5Vkt3bf1dXJjlpvGtUp//2PSHJj5Jc0v73b6d+1LmiS3JMkj8muWKE+UnymfY4XpZky/Gsz+A4SpKsBBwJvBTYFNgzyaZDuu0P/KWqNgT+G/jY+FapjsfpEmB2VT0NOA34+PhWqY7HiSSrAW8DLhzfCjWoy7FKshHwHmC7qtoMePt417mi6/hv6hDg1Kp6BrAH8NnxrVKtY4GXLGb+S4GN2tcBwOfGoaa/MziOnq2AX1XVNVX1N+AUYJchfXYBjmunTwNekCTjWKM6HKeq+lFVLWzfXgA8fpxrVLd/TwAfoPkfsLvHszg9SJdj9XrgyKr6C0BV/XGca1S341TAo9rp1YGbxrE+tarqx8CfF9NlF+D4alwArJFk3fGpzuA4mtYDbuh5f2PbNmyfqroPuA1Yc1yq06Aux6nX/sB3xrQiDWeJx6k9PbN+VX17PAvTP+jyb+opwFOSnJvkgiSLG03R2OhynA4FXpvkRuAM4C3jU5qW0tL+HRtVPjlGGkGS1wKzgef2uxY9WJKHAP8F7NfnUtTNyjSn1XagGcH/cZItqurWfhalf7AncGxVfSrJNsCXk2xeVff3uzBNHI44jp7fAuv3vH982zZsnyQr05wK+NO4VKdBXY4TSXYE3gu8oqruGafa9IAlHafVgM2Bs5NcB2wNzPMGmb7o8m/qRmBeVd1bVdcCv6QJkho/XY7T/sCpAFV1PjCN5tnImlg6/R0bKwbH0XMRsFGSJyZ5GM2FxfOG9JkH7NtO7wb8sPwizfG2xOOU5BnA52lCo9di9cdij1NV3VZVa1XVjKqaQXMt6iuqaqA/5a7Quvy375s0o40kWYvm1PU141ijuh2n3wAvAEiyCU1wvHlcq1QX84B92rurtwZuq6rfjdfGPVU9SqrqviRvBs4EVgKOqaork7wfGKiqecAXaYb+f0Vz4ese/at4xdTxOH0CWBX4anvv0m+q6hV9K3oF1PE4aQLoeKzOBF6U5CpgEXBwVXm2ZRx1PE7/Bhyd5B00N8rs5+DG+EtyMs3/aK3VXm86B3goQFUdRXP96U7Ar4CFwL+Ma33+TkiSJKkLT1VLkiSpE4OjJEmSOjE4SpIkqRODoyRJkjoxOEqSJKkTg6Mk9UmSSnJCz/uVk9yc5PSlXM8OS7NMkv2STF+abUgSGBwlqZ/uAjZPskr7/oUs5RMg2qdQLa39AIOjpKVmcJSk/joDeFk7vSdw8uCMJFslOT/JJUnOS/LUtn2/JPOS/BD4Qe/Kkjyz7f/kJLOSnJNkfpIzk6ybZDeaZ7CfmGRBT2iVpCUyOEpSf50C7JFkGvA04MKeeVcDz6mqZwDvAz7cM29LYLeqeu5gQ5JtgaOAXWgeH3d422cWcAzwoao6DRgA9q6qmVX117H7aJKmGh85KEl9VFWXJZlBM9p4xpDZqwPHJdmI5hFwD+2Z972q+nPP+02AucCLquqmJJsDmwPfax+duRIwbs+zlTQ1GRwlqf/mAZ+keT7tmj3tHwB+VFW7tuHy7J55dw1Zx++AacAzgJuAAFdW1TZjU7KkFZHBUZL67xjg1qq6PMkOPe2r88DNMvstYR23AvvTjDDeBZwHrJ1km6o6P8lDgadU1ZXAHcBqo1e+pBWF1zhKUp9V1Y1V9ZlhZn0c+EiSS+jwP/pV9QdgZ+BImpHH3YCPJbkUWABs23Y9FjjKm2MkLa1UVb9rkCRJ0iTgiKMkSZI6MThKkiSpE4OjJEmSOjE4SpIkqRODoyRJkjoxOEqSJKkTg6MkSZI6MThKkiSpk/8PDS59yYhIk80AAAAASUVORK5CYII="/>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 name="AutoShape 10" descr="data:image/png;base64,iVBORw0KGgoAAAANSUhEUgAAAo4AAAFNCAYAAACOmu5nAAAAOXRFWHRTb2Z0d2FyZQBNYXRwbG90bGliIHZlcnNpb24zLjUuMSwgaHR0cHM6Ly9tYXRwbG90bGliLm9yZy/YYfK9AAAACXBIWXMAAAsTAAALEwEAmpwYAAAq0UlEQVR4nO3deZgdZZ238fsrqEFBUEAkiEQFZdVIIrIoouKGKKIMsjjAyAi4LyMzOvIacF9nRgHFoAjIJuIyEVFwA5VNOhBW0VEWQVxAZY0ghN/7R1XLoe1OKkl3n+7O/bmuc3Wdp56q+p2qDv3lqapTqSokSZKkJXlIvwuQJEnS5GBwlCRJUicGR0mSJHVicJQkSVInBkdJkiR1YnCUJElSJwZHScNKMiNJJVm537VMVUl2TXJDkjuTPGMU1rdDkht73l+ZZIflXe9oGK3fpyTfSbLvaNXVs947kzxptNcrTTUGR2mSS3Jdkr8lWWtI+yXtH+oZ41zPEgNCkkOT3Nv+sb41yXlJthnPOieITwJvrqpVq+qS4TqkcU2Sq4aZV0k2HGnlVbVZVZ29LIW1676rPUaDr39flnWNpqp6aVUdNwbrXbWqrlnW5ZOs2u6j7wwz77okf23n/yHJsUlW7Zm/X7u/XzPMsk9J8tUktyS5LcllSd6ZZKVlrVVaHgZHaWq4Fthz8E2SLYBHLOvKxmmU8StVtSqwNvBT4OtJMkwtU/kP5AbAlUvosz3wWOBJSZ459iU9yNPbQDX4+vg4b38yeTVwD/DCJI8bZv7L29/3LYHZwCE98/YF/gzs07tAkicDFwI3AFtU1erAP7XLrzbqn0DqwOAoTQ1f5sF/dPYFju/tkORl7Sjk7e3p0UN75g2OEu6f5DfAD4duIMmr25GTzZM8JMm7k/w6yZ+SnJrkMW3XH7c/b21HWBY7klhV9wLHAY8D1mxHYz6X5IwkdwHPSzI9ydeS3Jzk2iRv7alrqyQD7ef6Q5L/6pm3dTuaeWuSS3tP2yY5O8kHkpyb5I4kZ/WO2iZ5ds+yNyTZr21/eJJPJvlNu72jkqwy3Gdr99MhSa5P8sckxydZvV3HncBKwKVJfr2YXbQv8L/AGe304LoH9/Ol7X4ebrTquiQ7ttOrtPv2L0muSnJwek5rL4322Hyq5/0pSY7p2c6n2s98W5KfDrd/emtr3x+a5IR2elqSE9rfrVuTXJRknXbe2Un+td2HtybZvGcda6cZ2Xts+37nJAvywKj20xbzmf4+etvupyOTfLv93biwDXGLsy9wFHAZ8NqROlXVb4HvAJu329oAeC5wAPDiIaHzMOC8qnpnVf2uXf4XVbVXVd26hHqkMWFwlKaGC4BHJdkkzQjdHsAJQ/rcRRMu1wBeBrwhySuH9HkusAnw4t7GJP8CfAzYsaquAN4CvLLtPx34C3Bk23379uca7SjV+YsrPMnDgf2AG6rqlrZ5L+BDNKMq5wHfAi4F1gNeALw9yWCNnwY+XVWPAp4MnNqudz3g28AHgccA7wK+lmTtns3vBfwLzYjew9o+g3/MvwMcTjMiOhNY0C7zUeApbduGbU3vG+Hj7de+ngc8CVgVOKKq7mlHn6AZ1Rs2lCR5BLAbcGL72iPJwwCqavue5Vetqq+MUMOgOTT758k0x3d5rhN8HfDPSZ6fZG9gK+Bt7bxPArOAbWn2+78D9y/l+vcFVgfWB9YEDgL+2tuhqu4Bvk7PSDuwO3BOVf0xzTWjxwAHtuv4PDCv/X3rYg+a4PZo4Fc0v4/Dan9fduCB47TPYvquD+wEDF6asA8wUFVfA34O7N3TfUfgtI71SuPC4ChNHYOjji+k+QP0296ZVXV2VV1eVfdX1WXAyTTBr9ehVXVXVfX+kX47cDCwQ1X9qm07CHhvVd3Y/gE/FNgtS3eKe/ckt9KchpsF7Noz73+r6tyquh/YAli7qt5fVX9rr0M7muYPO8C9wIZJ1qqqO6vqgrb9tcAZVXVG+5m/BwzQ/NEe9KWq+mX7eU+lCYPQBMrvV9XJVXVvVf2pqhYkCc3I0Duq6s9VdQfw4Z5ahtob+K+quqaq7gTeQxP+uu6nV9Gc/jyLJgQ/lCb0L4vdgQ+1dd8AfKbDMhe3o3WDrxcDVNXvgTfQjBR/Gtinqu5I8hCaUPm2qvptVS2qqvPa35GlcS9N2NuwXcf8qrp9mH4n8eB9v1fbBs1x+nxVXdiu4ziafbl1xxq+UVU/q6r7aMLgzMX0/Wfgsqq6CjgF2Cz/eLPTN9vf958C59D83kDzb3aw5pN4cOhcE/hdx3qlcWFwlKaOL9P84dyPIaepAZI8K8mP0pzuvY0m/K01pNsNw6z3YODIquo9rbkB8I3BQEETVBcB6yxFvadW1RpV9diqen5VzR+hjg2A6b0BBvjPnm3tTzMCeHV7SnPnnuX+achyzwbW7Vn373umF9KMCEIz0jXc6eO1aa4dnd+zzu+27cOZDlzf8/56YGW676d9afbTfVV1N/A1ln2kcDoP3q/Xj9Sxx5btMRp8ndkz71s0p9p/UVU/bdvWAqYx/L5bGl8GzgROSXJTko8neegw/X4EPKL93Z5BE+6+0c7bAPi3Icd/fZr90MVIvxvD2YcmXA6eij6HfzxOr2z34QZV9caq+muS7YAn0oRNaILjFklmtu//xIN/X6W+MzhKU0RVXU9zk8xONKfwhjoJmAes315kfxQw9GaUGma5FwGHJHl1T9sNwEuHhIpp7R/N4daxtHrXcQNw7ZBtrVZVOwFU1f9V1Z40p5s/BpyW5JHtcl8estwjq+qjHbZ/A80p3aFuoTllulnPOlfvOe081E00AWbQE4D7gD8sqYAkjweeD7w2ye+T/J7mtPVOGXIHfUe/owlOvbUsjw/R/A/DukkGTxffAtzN8PtuqLt48A1cf7+2rx3lPayqNqU55b0zw5z+rapFNCPFe7av09tRYGiO4YeGHP9HVNXJS/UplyDJtsBGwHt6jtOzgL06jCzvS/NvcEG73IU97QDfp7npRpowDI7S1LI/8PyqumuYeasBf66qu5NsRTM62cWVwEuAI5O8om07CvhQe23X4E0Ju7Tzbqa5pm20vhPvZ8AdSf6jvfFipTQ36Dyz3fZrk6zdnta+tV3mfpprPF+e5MXtMtPSfM/h4zts80RgxyS7J1k5yZpJZrbbOBr4754bMNbrud5yqJOBdyR5YpqvX/kwzd3k93Wo4Z+BXwJPpRlJm0kzsnojD1zX9we67+dTacLNo9t98JaOy/2DJNvTXBu6D03IOTzJeu3+OQb4rzQ3NK2UZJsRritcQHPa/qFJZtOE4sH1Py/JFu31urfTnLoe6TrJk4DX0FwWcFJP+9HAQe1oZJI8Ms0NYqN9N/K+wPeATXngOG0OrAK8dKSFkkyjuXzggJ7lZtIcl8HQOQfYNsknBm+aSbJhmhuH1hjlzyF1YnCUppCq+nVVDYww+43A+5PcQXMzx6lLsd5LaUZ9jk7yUprr2uYBZ7Xru4BmlIWqWkgzGnVue4qw6zVlI217UbvtmTQjqrcAX6C5eQKaUHtlmruUPw3sUVV/ba/j24XmtPbNNCNQB9Phv3tV9Ruakdt/o/malAXA09vZ/0Fzs8QFSW6nGRV66girOobmtOuP29rvpntg2xf4bFX9vvdFE9oHR6QOBY5r9/PuS1jfYTSnp6+luWbyyx1quDQP/h7H/0nyKJpLId7cXsf4E+CLwJfaa0DfBVwOXESz7z7G8Pv8/9GMTP6lra039D2O5qaQ22lGNc8Zqd6qupBm9HI6zQ1Ng+0DwOuBI9pt/IrmMo5R0xP+Dh9ynK5t613cZQWvpBm9Pn7I8T2G5nKGl1TVr4FtgBk0v+O30VyuMADcMexapTGWqtE4qyRJmkzSfDXRCVXVZQRWkgBHHCVJktSRwVGSJEmdeKpakiRJnTjiKEmSpE4MjpIkSepkaR4PpmW01lpr1YwZM/pdhiRJ0hLNnz//lqoa9olYBsdxMGPGDAYGRvpqPUmSpIkjyYiPJPVUtSRJkjoxOEqSJKkTg6MkSZI6MThKkiSpE4OjJEmSOjE4SpIkqRO/jmcczJ8PSb+rkCRJk9lEeEq0I46SJEnqxOAoSZKkTgyOkiRJ6sTgKEmSpE7GPDgmWZRkQZJLk1ycZNsx2MYOSU5fymXOTjJ7GbZ1bJLdlnY5SZKkyW487qr+a1XNBEjyYuAjwHPHYbuSJEkaReN9qvpRwF8Akqya5AftKOTlSXZp22ck+XmSo5NcmeSsJKu0856Z5LJ2BPMTSa4YuoEkWyU5P8klSc5L8tS2fZUkp7Tr/gawSs8yL2qXuTjJV5Os2rZ/NMlV7TY/2bOZ7dt1X+PooyRJWlGMx4jjKkkWANOAdYHnt+13A7tW1e1J1gIuSDKvnbcRsGdVvT7JqcCrgROALwGvr6rzk3x0hO1dDTynqu5LsiPw4Xb5NwALq2qTJE8DLgZot30IsGNV3ZXkP4B3JjkS2BXYuKoqyRo921gXeDawMTAPOG259pAkSdIkMN6nqrcBjk+yORDgw0m2B+4H1gPWaZe5tqoWtNPzgRltcFutqs5v208Cdh5me6sDxyXZCCjgoW379sBnAKrqsiSXte1bA5sC56b5lu6HAecDt9GE2y+210/2XkP5zaq6H7gqyToMI8kBwAHNuyeMvHckSZImiXF9ckw7UrgWsDawU/tzVlXdm+Q6mlFJgHt6FltEz2nlDj4A/Kiqdk0yAzh7Cf0DfK+q9vyHGclWwAuA3YA388BoaW99wz4TpqrmAnOb9cyeAN/1LkmStHzG9RrHJBsDKwF/ohkZ/GMbGp8HbLC4ZavqVuCOJM9qm/YYoevqwG/b6f162n8M7NXWsTnwtLb9AmC7JBu28x6Z5CntdY6rV9UZwDuAp3f9nJIkSVPReF7jCM3o3L5VtSjJicC3klwODNBcm7gk+wNHJ7kfOIfmdPJQH6c5VX0I8O2e9s8BX0ryc+DnNKfAqaqbk+wHnJzk4W3fQ4A7gP9NMq2t+51dP7AkSdJUlJoIT8zuKMmqVXVnO/1uYN2qelufy1qi5lT1QL/LkCRJk9h4RbYk86tq2O+6HtdrHEfBy5K8h6bu63nwqWhJkiSNoUkVHKvqK8BX+l2HJEnSishnVUuSJKmTSTXiOFnNmgUDXuIoSZImOUccJUmS1InBUZIkSZ0YHCVJktSJwVGSJEmdGBwlSZLUicFRkiRJnRgcJUmS1InBUZIkSZ0YHCVJktSJwVGSJEmdGBwlSZLUicFRkiRJnRgcJUmS1InBUZIkSZ0YHCVJktSJwVGSJEmdrNzvAlYEN910E4cddli/y5AkSZPYnDlz+l2CI46SJEnqxuAoSZKkTgyOkiRJ6sTgKEmSpE7GLDgmqSSf6nn/riSHjtX2lkaS65KsNUrrunM01iNJkjTRjeWI4z3Aq0YroEmSJKm/xjI43gfMBd4xdEaStZN8LclF7Wu7tv3yJGuk8ack+7Ttxyd5YZIvJFnQvm5OMqedf3C7nsuSHNaznW8mmZ/kyiQHDFfkSH2S3JnkQ0kuTXJBknXa9icmOb+t9YOjucMkSZImsrG+xvFIYO8kqw9p/zTw31X1TODVwBfa9nOB7YDNgGuA57Tt2wDnVdW/VtVMYBfgFuDYJC8CNgK2AmYCs5Js3y73uqqaBcwG3ppkzWFqHKnPI4ELqurpwI+B1/fU/rmq2gL43dLuEEmSpMlqTINjVd0OHA+8dcisHYEjkiwA5gGPSrIq8BNg+/b1OWCLJOsBf6mquwCSTAO+Crylqq4HXtS+LgEuBjamCZLQBMFLgQuA9Xvae43U52/A6e30fGBGO70dcHI7/eWRPnuSA5IMJBlYuHDhSN0kSZImjfF4csz/0AS6L/W0PQTYuqru7u2Y5MfAm4AnAO8FdgV2owmUg44Cvl5V3x9cDPhIVX1+yLp2oAmo21TVwiRnA9OWos+9VVXt9CIevK+KJaiquTSn6pk+ffoS+0uSJE10Y/51PFX1Z+BUYP+e5rOAtwy+STKz7XsDsBawUVVdA/wUeBfNqWKSvAlYrao+2rOuM4HXtSOWJFkvyWOB1WlGKhcm2RjYepjyuvQZ6lxgj3Z67w79JUmSpoTx+h7HT9EEwkFvBWa3N7NcBRzUM+9C4Jft9E+A9WgCJDQhcoueG2QOqqqzgJOA85NcDpwGrAZ8F1g5yc+Bj9Kcih6qS5+h3ga8qd3Weh36S5IkTQl54Gysxsr06dPrwAMP7HcZkiRpEpszZ864bCfJ/KqaPdw8nxwjSZKkTgyOkiRJ6sTgKEmSpE68xnEczJ49uwYGBvpdhiRJ0hJ5jaMkSZKWm8FRkiRJnRgcJUmS1InBUZIkSZ0YHCVJktSJwVGSJEmdGBwlSZLUicFRkiRJnRgcJUmS1InBUZIkSZ0YHCVJktSJwVGSJEmdGBwlSZLUicFRkiRJnRgcJUmS1InBUZIkSZ2s3O8CVgh/ng8npd9VSJKkyWyv6ncFjjhKkiSpG4OjJEmSOjE4SpIkqRODoyRJkjqZ8MExySuTVJKNl2P5TZdhuf2SHNFOH5Rkn2XZviRJ0lQx4YMjsCfw0/bnsnglMGxwTNLprvKqOqqqjl/G7UuSJE0JEzo4JlkVeDawP7BH27ZDktN7+hyRZL92+qNJrkpyWZJPJtkWeAXwiSQLkjw5ydlJ/ifJAPC2JC9PcmGSS5J8P8k6w9RxaJJ3tdOvT3JRkkuTfC3JI8Z8R0iSJE0AE/17HHcBvltVv0zypySzRuqYZE1gV2Djqqoka1TVrUnmAadX1WltP4CHVdXs9v2jga3bZf4V+Hfg3xZT09er6uh22Q/ShNrDl/+jSpIkTWwTesSR5vT0Ke30KSz+dPVtwN3AF5O8Cli4mL5f6Zl+PHBmksuBg4HNllDT5kl+0vbfe6T+SQ5IMpBk4OY7lrBGSZKkSWDCBsckjwGeD3whyXU0oW53YBEPrnsaQFXdB2wFnAbsDHx3Mau/q2f6cOCIqtoCOHBwfYtxLPDmtv9hI/WvqrlVNbuqZq+92hLWKEmSNAlM2OAI7AZ8uao2qKoZVbU+cC1NzZsmeXiSNYAXwN+vh1y9qs4A3gE8vV3PHcDiotvqwG/b6X071LUa8LskD6UZcZQkSVohTOTguCfwjSFtX6O5SeZU4Ir25yXtvNWA05NcRnMX9jvb9lOAg9ubX548zHYOBb6aZD5wS4e6/h9wIXAucHXnTyNJkjTJpar/D8ye6mY/KTXwwX5XIUmSJrW9xiezJZk/eBPxUBN5xFGSJEkTiMFRkiRJnRgcJUmS1MlE/wLwqeExs2CvgX5XIUmStFwccZQkSVInBkdJkiR1YnCUJElSJwZHSZIkdWJwlCRJUicGR0mSJHVicJQkSVInBkdJkiR1YnCUJElSJwZHSZIkdWJwlCRJUicGR0mSJHVicJQkSVInBkdJkiR1YnCUJElSJwZHSZIkdbJyvwtYMcwH0u8iJEnSpFb9LsARR0mSJHVjcJQkSVInBkdJkiR1YnCUJElSJ2MaHJO8N8mVSS5LsiDJs5ZxPTsk2bbn/bFJduuw3J090zsl+WWSDZalBkmSpBXdmN1VnWQbYGdgy6q6J8lawMOWcXU7AHcC5y1jLS8APgO8uKqu79A/QKrq/mXZniRJ0lQ0liOO6wK3VNU9AFV1S1XdBE2QS3JJksuTHJPk4W37dW3AJMnsJGcnmQEcBLyjHbV8Trv+7ZOcl+SaxY0+JtkeOBrYuap+3ba9M8kV7evtbduMJL9IcjxwBbB+koOTXNSOmB7Ws85vJpnfjqYeMJo7TZIkaaIay+B4Fk34+mWSzyZ5LkCSacCxwGuqaguaUc83jLSSqroOOAr476qaWVU/aWetCzybZlTzoyMs/nDgm8Arq+rqdvuzgH8BngVsDbw+yTPa/hsBn62qzYCntu+3AmYCs9oQCvC6qpoFzAbemmTNrjtFkiRpshqz4FhVdwKzgAOAm4GvJNmPJpBdW1W/bLseB2w/7EoW75tVdX9VXQWsM0Kfe2lOb+/f0/Zs4BtVdVdb49eBwVHM66vqgnb6Re3rEuBiYGOaIAlNWLwUuABYv6f975IckGQgycDNNy/Dp5MkSZpgxvTJMVW1CDgbODvJ5cC+NEFsJPfxQJidtoTV39MzPdJjWe4Hdgd+kOQ/q+rDS1jnXUPW+ZGq+nxvhyQ7ADsC21TVwiRnD1drVc0F5gLMnp3+f9W7JEnSchqzEcckT03SOxI3E7ge+AUwI8mGbfs/A+e009fRjFICvLpn2TuA1ZaljqpaCLwM2DvJ/sBPgFcmeUSSRwK7tm1DnQm8Lsmq7edZL8ljgdWBv7ShcWOa092SJElT3lhe47gqcFySq5JcBmwKHFpVd9NcY/jVdhTyfpprGAEOAz6dZABY1LOubwG7Drk5prOq+jPwEuAQ4PE011j+DLgQ+EJV/cMoaFWdBZwEnN/WeRpNeP0usHKSn9NcW3nB0GUlSZKmolQt+Sxqku2q6twltWl4s2enBgb6XYUkSZrcxufKtyTzq2r2cPO6jjge3rFNkiRJU9Rib45pv8R7W2DtJO/smfUoYKWxLEySJEkTy5Luqn4YzbWKK/Pgm1NuB5b4yD9JkiRNHYsNjlV1DnBOkmO7PKpPI5kFeJGjJEma3Lp+j+PDk8wFZvQuU1XPH4uiJEmSNPF0DY5fpfnKnC/w4K/JkSRJ0gqia3C8r6o+N6aVSJIkaULr+nU830ryxiTrJnnM4GtMK5MkSdKE0nXEcd/258E9bQU8aXTLkSRJ0kTVKThW1RPHuhBJkiRNbJ2CY5J9hmuvquNHtxxJkiRNVF1PVT+zZ3oa8ALgYsDgKEmStILoeqr6Lb3vk6wBnDIWBUmSJGli6npX9VB3AV73KEmStALpeo3jt2juogZYCdgEOHWsipIkSdLE0/Uax0/2TN8HXF9VN45BPZIkSZqgOp2qrqpzgKuB1YBHA38by6IkSZI08XQKjkl2B34G/BOwO3Bhkt3GsjBJkiRNLF1PVb8XeGZV/REgydrA94HTxqowSZIkTSxd76p+yGBobP1pKZaVJEnSFNB1xPG7Sc4ETm7fvwY4Y2xKmnpumn8Th+WwfpchSZImsTk1p98lLD44JtkQWKeqDk7yKuDZ7azzgRPHujhJkiRNHEsacfwf4D0AVfV14OsASbZo5718DGuTJEnSBLKk6xTXqarLhza2bTPGpCJJkiRNSEsKjmssZt4qo1iHJEmSJrglBceBJK8f2pjkX4H5y7rRJIuSLEhyRZKvJnlEkhlJrhih//uT7NhOn51kdjt9RpI1lrCt65KsNUz7K5K8e1k/gyRJ0opmSdc4vh34RpK9eSAozgYeBuy6HNv9a1XNBEhyInAQ7fWTw6mq943QvtOyFlBV84B5y7q8JEnSimaxI45V9Yeq2hY4DLiufR1WVdtU1e9HqYafABu20yslOTrJlUnOSrIKQJJjh3tSzeBoYjtaeXWSE5P8PMlpSR7R0/UtSS5OcnmSjdtl90tyRM/6P5PkvCTX9G4rycFJLkpyWdJ8p06SRyb5dpJL21HT14zSvpAkSZqwuj6r+kdVdXj7+uFobTzJysBLgcEbcDYCjqyqzYBbgVcvxeqeCny2qjYBbgfe2DPvlqraEvgc8K4Rll+X5uuGdgY+2tb3oramrYCZwKwk2wMvAW6qqqdX1ebAd5eiTkmSpEmpX09/WSXJAmAA+A3wxbb92qpa0E7PZ+nu3L6hqs5tp0/gge+chAdOgy9und+sqvur6ipgnbbtRe3rEuBiYGOaIHk58MIkH0vynKq6bejKkhyQZCDJwEIWLsXHkCRJmpi6PjlmtP39GsdBSQDu6WlaxNLduV2LeT+43kWM/Jl7t52enx+pqs8P7ZxkS2An4INJflBV73/QxqvmAnMBpmf60NokSZImnan0vOknJNmmnd4L+OkorPNM4HVJVgVIsl6SxyaZDiysqhOATwBbjsK2JEmSJrR+jTiOhV8Ab0pyDHAVzfWMy6WqzkqyCXB+OyJ6J/Bampt5PpHkfuBe4A3Luy1JkqSJLlWT/yxqkhnA6e2NKhPO9EyvAzmw32VIkqRJbE7NGZftJJlfVbOHmzeVTlVLkiRpDE2JU9VVdR0wIUcbJUmSpgpHHCVJktTJlBhxnOimz5rOnIHxuS5BkiRprDjiKEmSpE4MjpIkSerE4ChJkqRODI6SJEnqxOAoSZKkTgyOkiRJ6sTgKEmSpE4MjpIkSerE4ChJkqRODI6SJEnqxOAoSZKkTgyOkiRJ6sTgKEmSpE4MjpIkSerE4ChJkqRODI6SJEnqZOV+F7BCmD8fkn5XIUmSJrOqflfgiKMkSZK6MThKkiSpE4OjJEmSOjE4SpIkqZMpHxyT3NnvGiRJkqaCKR8cJUmSNDpWiOCYZNUkP0hycZLLk+zSts9IcnWSE5P8PMlpSR7RzntfkouSXJFkbtJ8n06Ss5N8LMnPkvwyyXP6+dkkSZLGywoRHIG7gV2rakvgecCnBoMg8FTgs1W1CXA78Ma2/YiqemZVbQ6sAuzcs76Vq2or4O3AnPH4AJIkSf22ogTHAB9OchnwfWA9YJ123g1VdW47fQLw7Hb6eUkuTHI58Hxgs571fb39OR+YMewGkwOSDCQZuHn0PockSVLfrChPjtkbWBuYVVX3JrkOmNbOG/o17JVkGvBZYHZV3ZDk0J7+APe0Pxcxwj6sqrnAXIDZSf+/6l2SJGk5rSgjjqsDf2xD4/OADXrmPSHJNu30XsBPeSAk3pJkVWC38StVkiRpYprSwTHJyjSjgycCs9vTzvsAV/d0+wXwpiQ/Bx4NfK6qbgWOBq4AzgQuGs+6JUmSJqLUBHhg9lhJ8nTg6PZGluHmzwBOb2+AGTOzkxoYyw1IkqSpb5wyW5L5VTV7uHlTdsQxyUHAycAh/a5FkiRpKpjSI44ThSOOkiRpuTniKEmSpMliRfk6nv6aNQsGHHOUJEmTmyOOkiRJ6sTgKEmSpE4MjpIkSerE4ChJkqRODI6SJEnqxOAoSZKkTgyOkiRJ6sTgKEmSpE4MjpIkSerE4ChJkqRODI6SJEnqxOAoSZKkTgyOkiRJ6sTgKEmSpE4MjpIkSerE4ChJkqROUlX9rmHKy/QUB/a7CkmSNJnVnPHJbEnmV9Xs4eY54ihJkqRODI6SJEnqxOAoSZKkTgyOkiRJ6mRCBcckdy5l/x2SnD5W9QzZ1vuT7Dge25IkSZqIVu53AZNFVb2v3zVIkiT104QacRzUjiSeneS0JFcnOTFJ2nkvadsuBl7Vs8xjknwzyWVJLkjytLb90CTHtOu7Jslbe5Z5bZKfJVmQ5PNJVmpfxya5IsnlSd7R9j02yW7t9PuSXNT2mTtYmyRJ0lQ2IYNj6xnA24FNgScB2yWZBhwNvByYBTyup/9hwCVV9TTgP4Hje+ZtDLwY2AqYk+ShSTYBXgNsV1UzgUXA3sBMYL2q2ryqtgC+NExtR1TVM6tqc2AVYOdR+cSSJEkT2EQOjj+rqhur6n5gATCDJgBeW1X/V803l5/Q0//ZwJcBquqHwJpJHtXO+3ZV3VNVtwB/BNYBXkATPi9KsqB9/yTgGuBJSQ5P8hLg9mFqe16SC5NcDjwf2GxohyQHJBlIMsDC5doPkiRJE8JEvsbxnp7pRSxfrcOtK8BxVfWeoZ2TPJ1mhPIgYHfgdT3zpgGfBWZX1Q1JDgWmDV1HVc0F5kL75BhJkqRJbiKPOA7namBGkie37/fsmfcTmlPNJNkBuKWqhhstHPQDYLckj22XeUySDZKsBTykqr4GHAJsOWS5wZB4S5JVgd2W4/NIkiRNGhN5xPEfVNXdSQ4Avp1kIU1YXK2dfShwTJLLgIXAvktY11VJDgHOSvIQ4F7gTcBfgS+1bQDvGbLcrUmOBq4Afg9cNCofTpIkaYJLc6mgxlKmpziw31VIkqTJrOaMT2ZLMr+qZg83b7KdqpYkSVKfGBwlSZLUicFRkiRJnUyqm2Mmq1nTZzEwZ6DfZUiSJC0XRxwlSZLUicFRkiRJnRgcJUmS1InBUZIkSZ0YHCVJktSJwVGSJEmdGBwlSZLUicFRkiRJnRgcJUmS1InBUZIkSZ0YHCVJktSJwVGSJEmdGBwlSZLUicFRkiRJnRgcJUmS1InBUZIkSZ2s3O8CVgTz50PS7yokSdJkVtXvChxxlCRJUkcGR0mSJHVicJQkSVInBkdJkiR1ssIExyR3LmX/HZKc3k6/Ism7x6YySZKkycG7qjuoqnnAvH7XIUmS1E8rzIjjoHYk8ewkpyW5OsmJSfNlOUle0rZdDLyqZ5n9khzRTr88yYVJLkny/STr9OmjSJIkjasVLji2ngG8HdgUeBKwXZJpwNHAy4FZwONGWPanwNZV9QzgFODfx7xaSZKkCWBFPVX9s6q6ESDJAmAGcCdwbVX9X9t+AnDAMMs+HvhKknWBhwHXDreBJAc8sPwTRrV4SZKkflhRRxzv6ZlexNIF6MOBI6pqC+BAYNpwnapqblXNrqrZsPayVypJkjRBrKjBcThXAzOSPLl9v+cI/VYHfttO7zvmVUmSJE0QBsdWVd1Nc2r52+3NMX8coeuhwFeTzAduGafyJEmS+i41EZ6YPcUlswsG+l2GJEmaxMYrsiWZ31xq948ccZQkSVInBkdJkiR1YnCUJElSJyvq9ziOq1mzYMBLHCVJ0iTniKMkSZI6MThKkiSpE4OjJEmSOjE4SpIkqRODoyRJkjoxOEqSJKkTg6MkSZI6MThKkiSpk9R4PTF7BZbkDuAX/a5DS7QWcEu/i1AnHqvJweM0OXicJo/xOlYbVNXaw83wyTHj4xdVNbvfRWjxkgx4nCYHj9Xk4HGaHDxOk8dEOFaeqpYkSVInBkdJkiR1YnAcH3P7XYA68ThNHh6rycHjNDl4nCaPvh8rb46RJElSJ444SpIkqROD4yhK8pIkv0jyqyTvHmb+w5N8pZ1/YZIZfShzhdfhOL0zyVVJLkvygyQb9KPOFd2SjlNPv1cnqSTeFdonXY5Vkt3bf1dXJjlpvGtUp//2PSHJj5Jc0v73b6d+1LmiS3JMkj8muWKE+UnymfY4XpZky/Gsz+A4SpKsBBwJvBTYFNgzyaZDuu0P/KWqNgT+G/jY+FapjsfpEmB2VT0NOA34+PhWqY7HiSSrAW8DLhzfCjWoy7FKshHwHmC7qtoMePt417mi6/hv6hDg1Kp6BrAH8NnxrVKtY4GXLGb+S4GN2tcBwOfGoaa/MziOnq2AX1XVNVX1N+AUYJchfXYBjmunTwNekCTjWKM6HKeq+lFVLWzfXgA8fpxrVLd/TwAfoPkfsLvHszg9SJdj9XrgyKr6C0BV/XGca1S341TAo9rp1YGbxrE+tarqx8CfF9NlF+D4alwArJFk3fGpzuA4mtYDbuh5f2PbNmyfqroPuA1Yc1yq06Aux6nX/sB3xrQiDWeJx6k9PbN+VX17PAvTP+jyb+opwFOSnJvkgiSLG03R2OhynA4FXpvkRuAM4C3jU5qW0tL+HRtVPjlGGkGS1wKzgef2uxY9WJKHAP8F7NfnUtTNyjSn1XagGcH/cZItqurWfhalf7AncGxVfSrJNsCXk2xeVff3uzBNHI44jp7fAuv3vH982zZsnyQr05wK+NO4VKdBXY4TSXYE3gu8oqruGafa9IAlHafVgM2Bs5NcB2wNzPMGmb7o8m/qRmBeVd1bVdcCv6QJkho/XY7T/sCpAFV1PjCN5tnImlg6/R0bKwbH0XMRsFGSJyZ5GM2FxfOG9JkH7NtO7wb8sPwizfG2xOOU5BnA52lCo9di9cdij1NV3VZVa1XVjKqaQXMt6iuqaqA/5a7Quvy375s0o40kWYvm1PU141ijuh2n3wAvAEiyCU1wvHlcq1QX84B92rurtwZuq6rfjdfGPVU9SqrqviRvBs4EVgKOqaork7wfGKiqecAXaYb+f0Vz4ese/at4xdTxOH0CWBX4anvv0m+q6hV9K3oF1PE4aQLoeKzOBF6U5CpgEXBwVXm2ZRx1PE7/Bhyd5B00N8rs5+DG+EtyMs3/aK3VXm86B3goQFUdRXP96U7Ar4CFwL+Ma33+TkiSJKkLT1VLkiSpE4OjJEmSOjE4SpIkqRODoyRJkjoxOEqSJKkTg6Mk9UmSSnJCz/uVk9yc5PSlXM8OS7NMkv2STF+abUgSGBwlqZ/uAjZPskr7/oUs5RMg2qdQLa39AIOjpKVmcJSk/joDeFk7vSdw8uCMJFslOT/JJUnOS/LUtn2/JPOS/BD4Qe/Kkjyz7f/kJLOSnJNkfpIzk6ybZDeaZ7CfmGRBT2iVpCUyOEpSf50C7JFkGvA04MKeeVcDz6mqZwDvAz7cM29LYLeqeu5gQ5JtgaOAXWgeH3d422cWcAzwoao6DRgA9q6qmVX117H7aJKmGh85KEl9VFWXJZlBM9p4xpDZqwPHJdmI5hFwD+2Z972q+nPP+02AucCLquqmJJsDmwPfax+duRIwbs+zlTQ1GRwlqf/mAZ+keT7tmj3tHwB+VFW7tuHy7J55dw1Zx++AacAzgJuAAFdW1TZjU7KkFZHBUZL67xjg1qq6PMkOPe2r88DNMvstYR23AvvTjDDeBZwHrJ1km6o6P8lDgadU1ZXAHcBqo1e+pBWF1zhKUp9V1Y1V9ZlhZn0c+EiSS+jwP/pV9QdgZ+BImpHH3YCPJbkUWABs23Y9FjjKm2MkLa1UVb9rkCRJ0iTgiKMkSZI6MThKkiSpE4OjJEmSOjE4SpIkqRODoyRJkjoxOEqSJKkTg6MkSZI6MThKkiSpk/8PDS59yYhIk80AAAAASUVORK5CYII="/>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TextBox 2"/>
          <p:cNvSpPr txBox="1"/>
          <p:nvPr/>
        </p:nvSpPr>
        <p:spPr>
          <a:xfrm>
            <a:off x="2267744" y="2564903"/>
            <a:ext cx="6192688" cy="1200329"/>
          </a:xfrm>
          <a:prstGeom prst="rect">
            <a:avLst/>
          </a:prstGeom>
          <a:noFill/>
        </p:spPr>
        <p:txBody>
          <a:bodyPr wrap="square" rtlCol="0">
            <a:spAutoFit/>
          </a:bodyPr>
          <a:lstStyle/>
          <a:p>
            <a:r>
              <a:rPr lang="en-IN" sz="7200" b="1" i="1" dirty="0" smtClean="0"/>
              <a:t>Thank You!</a:t>
            </a:r>
            <a:endParaRPr lang="en-IN" sz="7200" b="1" i="1" dirty="0"/>
          </a:p>
        </p:txBody>
      </p:sp>
    </p:spTree>
    <p:extLst>
      <p:ext uri="{BB962C8B-B14F-4D97-AF65-F5344CB8AC3E}">
        <p14:creationId xmlns:p14="http://schemas.microsoft.com/office/powerpoint/2010/main" val="15734976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1772816"/>
            <a:ext cx="8496944" cy="830997"/>
          </a:xfrm>
          <a:prstGeom prst="rect">
            <a:avLst/>
          </a:prstGeom>
        </p:spPr>
        <p:txBody>
          <a:bodyPr wrap="square">
            <a:spAutoFit/>
          </a:bodyPr>
          <a:lstStyle/>
          <a:p>
            <a:r>
              <a:rPr lang="en-IN" i="1" dirty="0" smtClean="0"/>
              <a:t> </a:t>
            </a:r>
            <a:r>
              <a:rPr lang="en-IN" sz="2400" i="1" dirty="0"/>
              <a:t>Provide the list of markets in which customer "</a:t>
            </a:r>
            <a:r>
              <a:rPr lang="en-IN" sz="2400" i="1" dirty="0" err="1"/>
              <a:t>Atliq</a:t>
            </a:r>
            <a:r>
              <a:rPr lang="en-IN" sz="2400" i="1" dirty="0"/>
              <a:t> Exclusive" operates its business in the APAC region</a:t>
            </a:r>
            <a:r>
              <a:rPr lang="en-IN" sz="2400" dirty="0"/>
              <a:t>.</a:t>
            </a:r>
          </a:p>
        </p:txBody>
      </p:sp>
      <p:sp>
        <p:nvSpPr>
          <p:cNvPr id="3" name="Flowchart: Terminator 2"/>
          <p:cNvSpPr/>
          <p:nvPr/>
        </p:nvSpPr>
        <p:spPr>
          <a:xfrm>
            <a:off x="610918" y="1207096"/>
            <a:ext cx="3240360" cy="504056"/>
          </a:xfrm>
          <a:prstGeom prst="flowChartTerminator">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latin typeface="Arial Rounded MT Bold" pitchFamily="34" charset="0"/>
              </a:rPr>
              <a:t>Question 1.</a:t>
            </a:r>
            <a:endParaRPr lang="en-IN" sz="1400" dirty="0">
              <a:latin typeface="Arial Rounded MT Bold" pitchFamily="34" charset="0"/>
            </a:endParaRPr>
          </a:p>
        </p:txBody>
      </p:sp>
      <p:sp>
        <p:nvSpPr>
          <p:cNvPr id="4" name="Rectangle 3"/>
          <p:cNvSpPr/>
          <p:nvPr/>
        </p:nvSpPr>
        <p:spPr>
          <a:xfrm>
            <a:off x="611560" y="188640"/>
            <a:ext cx="7920880" cy="720080"/>
          </a:xfrm>
          <a:prstGeom prst="rect">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err="1">
                <a:latin typeface="Tw Cen MT Condensed Extra Bold" pitchFamily="34" charset="0"/>
              </a:rPr>
              <a:t>Atliq</a:t>
            </a:r>
            <a:r>
              <a:rPr lang="en-IN" sz="3200" dirty="0">
                <a:latin typeface="Tw Cen MT Condensed Extra Bold" pitchFamily="34" charset="0"/>
              </a:rPr>
              <a:t> Exclusive APAC Market Presence</a:t>
            </a:r>
          </a:p>
        </p:txBody>
      </p:sp>
      <p:pic>
        <p:nvPicPr>
          <p:cNvPr id="5" name="Picture 4"/>
          <p:cNvPicPr/>
          <p:nvPr/>
        </p:nvPicPr>
        <p:blipFill>
          <a:blip r:embed="rId2"/>
          <a:stretch>
            <a:fillRect/>
          </a:stretch>
        </p:blipFill>
        <p:spPr>
          <a:xfrm>
            <a:off x="3275856" y="3429000"/>
            <a:ext cx="1998169" cy="3317045"/>
          </a:xfrm>
          <a:prstGeom prst="rect">
            <a:avLst/>
          </a:prstGeom>
        </p:spPr>
      </p:pic>
      <p:sp>
        <p:nvSpPr>
          <p:cNvPr id="6" name="Rounded Rectangle 5"/>
          <p:cNvSpPr/>
          <p:nvPr/>
        </p:nvSpPr>
        <p:spPr>
          <a:xfrm>
            <a:off x="709703" y="2789807"/>
            <a:ext cx="237626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output</a:t>
            </a:r>
            <a:endParaRPr lang="en-IN" dirty="0"/>
          </a:p>
        </p:txBody>
      </p:sp>
    </p:spTree>
    <p:extLst>
      <p:ext uri="{BB962C8B-B14F-4D97-AF65-F5344CB8AC3E}">
        <p14:creationId xmlns:p14="http://schemas.microsoft.com/office/powerpoint/2010/main" val="8598716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2" descr="data:image/png;base64,iVBORw0KGgoAAAANSUhEUgAAAo4AAAFNCAYAAACOmu5nAAAAOXRFWHRTb2Z0d2FyZQBNYXRwbG90bGliIHZlcnNpb24zLjUuMSwgaHR0cHM6Ly9tYXRwbG90bGliLm9yZy/YYfK9AAAACXBIWXMAAAsTAAALEwEAmpwYAAAtGElEQVR4nO3deZglVX3/8fdHUAcEQQWRQWREjaigyIxEFhGVuAVFlCiLAtEILnGNJDHxJ2DUaDSLiopgEBEEEZcgouKGC5v0wLAjURZRXABFNiEs398fdVoubfd0zdLdt3ver+e5z9Q9darqW6erb3/nnFO3UlVIkiRJk7nPTAcgSZKk2cHEUZIkSb2YOEqSJKkXE0dJkiT1YuIoSZKkXkwcJUmS1IuJo6RxJVmQpJKsPtOxzFVJdk1ydZKbkzx5JexvxyQ/H3h/UZIdV3S/K8PKup6SfC3JPisrroH93pxk05W9X2muMXGUZrkkVyb5vyTrjSk/t/2hXjDN8UyaICQ5KMkd7Y/1DUlOT7LNdMY5JD4I/G1VrVVV545XIZ3Lk1w8zrpK8uiJdl5VT6iqU5cnsLbvW9rPaPT198uzr5Wpqp5XVZ+egv2uVVWXL+/2SdZqbfS1cdZdmeQPbf2vkxyZZK2B9fu29n7ZONv+WZLPJ7kuye+TnJ/krUlWW95YpRVh4ijNDVcAe4y+SbIFsOby7myaehk/V1VrAesDPwS+mCTjxDKX/0BuAlw0SZ0dgIcCmyZ5ytSHdC9PagnV6Ovfpvn4s8lLgNuBv0jysHHWv6Bd71sBi4B3DKzbB/gtsPfgBkkeBZwFXA1sUVXrAH/Vtl97pZ+B1IOJozQ3fIZ7/9HZBzhqsEKSv2y9kDe24dGDBtaN9hK+KsnPgO+MPUCSl7Sek82T3CfJPyb5aZLrkxyf5MGt6vfbvze0Hpal9iRW1R3Ap4GHAQ9pvTEfT3JykluAZySZn+QLSa5NckWSNw7EtXWSkXZev07yHwPrntp6M29Ict7gsG2SU5P8S5LTktyU5JTBXtsk2w9se3WSfVv5/ZN8MMnP2vEOTbLGeOfW2ukdSa5K8pskRyVZp+3jZmA14LwkP11KE+0D/A9wclse3fdoO5/X2nm83qork+zUltdobfu7JBcnOSADw9rLov1s/n3g/XFJjhg4zr+3c/59kh+O1z6DsbX3ByU5ui3PS3J0u7ZuSHJ2kg3aulOT/E1rwxuSbD6wj/XT9ew9tL3fOcmS3NOr/cSlnNMfe29bO300yVfbtXFWS+KWZh/gUOB84OUTVaqqXwBfAzZvx9oEeDqwH/CcMUnnwcDpVfXWqvpl2/7HVbVnVd0wSTzSlDBxlOaGM4EHJnlcuh663YGjx9S5hS65XBf4S+C1SV40ps7TgccBzxksTPLXwPuBnarqQuANwIta/fnA74CPtuo7tH/Xbb1UZywt8CT3B/YFrq6q61rxnsB76HpVTge+ApwHbAQ8C3hzktEYPwR8qKoeCDwKOL7tdyPgq8C7gQcDbwO+kGT9gcPvCfw1XY/e/Vqd0T/mXwM+QtcjuiWwpG3zPuDPWtmjW0zvnOD09m2vZwCbAmsBh1TV7a33CbpevXGTkiRrArsBx7TX7knuB1BVOwxsv1ZVfW6CGEYdSNc+j6L7+a7IPMFXAq9I8swkewFbA29q6z4ILAS2pWv3vwfuXsb97wOsA2wMPAR4DfCHwQpVdTvwRQZ62oGXAt+rqt+kmzN6BLB/28cngBPb9dbH7nSJ24OAn9Bdj+Nq18uO3PNz2nspdTcGng+MTk3YGxipqi8AlwB7DVTfCTihZ7zStDBxlOaO0V7Hv6D7A/SLwZVVdWpVXVBVd1fV+cCxdInfoIOq6paqGvwj/WbgAGDHqvpJK3sN8M9V9fP2B/wgYLcs2xD3S5PcQDcMtxDYdWDd/1TVaVV1N7AFsH5Vvauq/q/NQzuc7g87wB3Ao5OsV1U3V9WZrfzlwMlVdXI7528CI3R/tEd9qqoua+d7PF0yCF1C+a2qOraq7qiq66tqSZLQ9Qy9pap+W1U3Ae8diGWsvYD/qKrLq+pm4O10yV/fdnox3fDnKXRJ8H3pkv7l8VLgPS3uq4EP99jmnNZbN/p6DkBV/Qp4LV1P8YeAvavqpiT3oUsq31RVv6iqu6rq9HaNLIs76JK9R7d9LK6qG8ep91nu3fZ7tjLofk6fqKqz2j4+TdeWT+0Zw5eq6kdVdSddMrjlUuq+Aji/qi4GjgOekD+92enL7Xr/IfA9uusGut/Z0Zg/y72TzocAv+wZrzQtTBylueMzdH8492XMMDVAkj9P8t10w72/p0v+1htT7epx9nsA8NGqGhzW3AT40mhCQZeo3gVssAzxHl9V61bVQ6vqmVW1eII4NgHmDyYwwD8NHOtVdD2Al7YhzZ0HtvurMdttD2w4sO9fDSzfStcjCF1P13jDx+vTzR1dPLDPr7fy8cwHrhp4fxWwOv3baR+6drqzqm4DvsDy9xTO597tetVEFQds1X5Go69vDKz7Ct1Q+4+r6oetbD1gHuO33bL4DPAN4Lgk1yT5tyT3Hafed4E127W9gC65+1Jbtwnwd2N+/hvTtUMfE10b49mbLrkcHYr+Hn/6c3pRa8NNqup1VfWHJNsBj6RLNqFLHLdIsmV7fz33vl6lGWfiKM0RVXUV3U0yz6cbwhvrs8CJwMZtkv2hwNibUWqc7Z4NvCPJSwbKrgaeNyapmNf+aI63j2U1uI+rgSvGHGvtqno+QFX9b1XtQTfc/H7ghCQPaNt9Zsx2D6iq9/U4/tV0Q7pjXUc3ZPqEgX2uMzDsPNY1dAnMqEcAdwK/niyAJA8Hngm8PMmvkvyKbtj6+RlzB31Pv6RLnAZjWRHvofsPw4ZJRoeLrwNuY/y2G+sW7n0D1x/n9rVe3oOr6vF0Q947M87wb1XdRddTvEd7ndR6gaH7Gb5nzM9/zao6dpnOchJJtgUeA7x94Of058CePXqW96H7HVzStjtroBzgW3Q33UhDw8RRmlteBTyzqm4ZZ93awG+r6rYkW9P1TvZxEfBc4KNJXtjKDgXe0+Z2jd6UsEtbdy3dnLaV9Z14PwJuSvIP7caL1dLdoPOUduyXJ1m/DWvf0La5m26O5wuSPKdtMy/d9xw+vMcxjwF2SvLSJKsneUiSLdsxDgf+c+AGjI0G5luOdSzwliSPTPf1K++lu5v8zh4xvAK4DHgsXU/alnQ9qz/nnnl9v6Z/Ox9Pl9w8qLXBG3pu9yeS7EA3N3RvuiTnI0k2au1zBPAf6W5oWi3JNhPMK1xCN2x/3ySL6JLi0f0/I8kWbb7ujXRD1xPNk/ws8DK6aQGfHSg/HHhN641Mkgeku0FsZd+NvA/wTeDx3PNz2hxYA3jeRBslmUc3fWC/ge22pPu5jCadBwLbJvnA6E0zSR6d7sahdVfyeUi9mDhKc0hV/bSqRiZY/TrgXUluoruZ4/hl2O95dL0+hyd5Ht28thOBU9r+zqTrZaGqbqXrjTqtDRH2nVM20bHvasfekq5H9Trgk3Q3T0CX1F6U7i7lDwG7V9Uf2jy+XeiGta+l64E6gB6fe1X1M7qe27+j+5qUJcCT2up/oLtZ4swkN9L1Cj12gl0dQTfs+v0W+230T9j2AT5WVb8afNEl7aM9UgcBn27t/NJJ9ncw3fD0FXRzJj/TI4bzcu/vcfyvJA+kmwrxt20e4w+A/wY+1eaAvg24ADibru3ez/ht/v/oeiZ/12IbTPoeRndTyI10vZrfmyjeqjqLrvdyPt0NTaPlI8CrgUPaMX5CN41jpRlI/j4y5ud0RYt3adMKXkTXe33UmJ/vEXTTGZ5bVT8FtgEW0F3jv6ebrjAC3DTuXqUplqqVMaokSZpN0n010dFV1acHVpIAexwlSZLUk4mjJEmSenGoWpIkSb3Y4yhJkqReTBwlSZLUy7I8HkzLab311qsFCxbMdBiSJEmTWrx48XVVNe4TsUwcp8GCBQsYGZnoq/UkSZKGR5IJH0nqULUkSZJ6MXGUJElSLyaOkiRJ6sXEUZIkSb2YOEqSJKkXE0dJkiT14tfxTIPFiyGZ6SgkDTOf/ippNrDHUZIkSb2YOEqSJKkXE0dJkiT1YuIoSZKkXqY8cUxyV5IlSc5Lck6SbafgGDsmOWkZtzk1yaLlONaRSXZb1u0kSZJmu+m4q/oPVbUlQJLnAP8KPH0ajitJkqSVaLqHqh8I/A4gyVpJvt16IS9IsksrX5DkkiSHJ7koySlJ1mjrnpLk/NaD+YEkF449QJKtk5yR5Nwkpyd5bCtfI8lxbd9fAtYY2ObZbZtzknw+yVqt/H1JLm7H/ODAYXZo+77c3kdJkrSqmI4exzWSLAHmARsCz2zltwG7VtWNSdYDzkxyYlv3GGCPqnp1kuOBlwBHA58CXl1VZyR53wTHuxR4WlXdmWQn4L1t+9cCt1bV45I8ETgHoB37HcBOVXVLkn8A3prko8CuwGZVVUnWHTjGhsD2wGbAicAJK9RCkiRJs8B0D1VvAxyVZHMgwHuT7ADcDWwEbNC2uaKqlrTlxcCClritXVVntPLPAjuPc7x1gE8neQxQwH1b+Q7AhwGq6vwk57fypwKPB05L9y3d9wPOAH5Pl9z+d5s/OTiH8stVdTdwcZINGEeS/YD9unePmLh1JEmSZolpfXJM6ylcD1gfeH77d2FV3ZHkSrpeSYDbBza7i4Fh5R7+BfhuVe2aZAFw6iT1A3yzqvb4kxXJ1sCzgN2Av+We3tLB+MZ9JkxVHQYc1u1nkc+EkCRJs960znFMshmwGnA9Xc/gb1rS+Axgk6VtW1U3ADcl+fNWtPsEVdcBftGW9x0o/z6wZ4tjc+CJrfxMYLskj27rHpDkz9o8x3Wq6mTgLcCT+p6nJEnSXDSdcxyh653bp6ruSnIM8JUkFwAjdHMTJ/Mq4PAkdwPfoxtOHuvf6Iaq3wF8daD848CnklwCXEI3BE5VXZtkX+DYJPdvdd8B3AT8T5J5Le639j1hSZKkuShVs2cUNclaVXVzW/5HYMOqetMMhzWpbqh6ZKbDkDTEZtFHsaQ5Lsniqhr3u66ndY7jSvCXSd5OF/dV3HsoWpIkSVNoViWOVfU54HMzHYckSdKqyGdVS5IkqZdZ1eM4Wy1cCCNOcZQkSbOcPY6SJEnqxcRRkiRJvZg4SpIkqRcTR0mSJPVi4ihJkqReTBwlSZLUi4mjJEmSejFxlCRJUi8mjpIkSerFxFGSJEm9mDhKkiSpFxNHSZIk9WLiKEmSpF5MHCVJktSLiaMkSZJ6MXGUJElSL6vPdACrgmuuuYaDDz54psOQNMQOPPDAmQ5BkiZlj6MkSZJ6MXGUJElSLyaOkiRJ6sXEUZIkSb1MWeKYpJL8+8D7tyU5aKqOtyySXJlkvZW0r5tXxn4kSZKG3VT2ON4OvHhlJWiSJEmaWVOZON4JHAa8ZeyKJOsn+UKSs9tru1Z+QZJ107k+yd6t/Kgkf5Hkk0mWtNe1SQ5s6w9o+zk/ycEDx/lyksVJLkqy33hBTlQnyc1J3pPkvCRnJtmglT8yyRkt1nevzAaTJEkaZlM9x/GjwF5J1hlT/iHgP6vqKcBLgE+28tOA7YAnAJcDT2vl2wCnV9XfVNWWwC7AdcCRSZ4NPAbYGtgSWJhkh7bdK6tqIbAIeGOSh4wT40R1HgCcWVVPAr4PvHog9o9X1RbAL5e1QSRJkmarKU0cq+pG4CjgjWNW7QQckmQJcCLwwCRrAT8AdmivjwNbJNkI+F1V3QKQZB7weeANVXUV8Oz2Ohc4B9iMLpGELhE8DzgT2HigfNBEdf4POKktLwYWtOXtgGPb8mcmOvck+yUZSTJy6623TlRNkiRp1piOJ8f8F11C96mBsvsAT62q2wYrJvk+8HrgEcA/A7sCu9EllKMOBb5YVd8a3Qz416r6xJh97UiXoG5TVbcmORWYtwx17qiqast3ce+2KiZRVYfRDdUzf/78SetLkiQNuyn/Op6q+i1wPPCqgeJTgDeMvkmyZat7NbAe8Jiquhz4IfA2uqFikrweWLuq3jewr28Ar2w9liTZKMlDgXXoeipvTbIZ8NRxwutTZ6zTgN3b8l496kuSJM0J0/U9jv9OlxCOeiOwqN3McjHwmoF1ZwGXteUfABvRJZDQJZFbDNwg85qqOgX4LHBGkguAE4C1ga8Dqye5BHgf3VD0WH3qjPUm4PXtWBv1qC9JkjQn5J7RWE2V+fPn1/777z/TYUgaYgceeOBMhyBJACRZXFWLxlvnk2MkSZLUi4mjJEmSejFxlCRJUi/OcZwGixYtqpGRkZkOQ5IkaVLOcZQkSdIKM3GUJElSLyaOkiRJ6sXEUZIkSb2YOEqSJKkXE0dJkiT1YuIoSZKkXkwcJUmS1IuJoyRJknoxcZQkSVIvJo6SJEnqxcRRkiRJvZg4SpIkqRcTR0mSJPVi4ihJkqReTBwlSZLUy+ozHcAq4beL4bOZ6SgkDbM9a6YjkKRJ2eMoSZKkXkwcJUmS1IuJoyRJknoxcZQkSVIvQ584JnlRkkqy2Qps//jl2G7fJIe05dck2Xt5ji9JkjRXDH3iCOwB/LD9uzxeBIybOCbpdVd5VR1aVUct5/ElSZLmhKFOHJOsBWwPvArYvZXtmOSkgTqHJNm3Lb8vycVJzk/ywSTbAi8EPpBkSZJHJTk1yX8lGQHelOQFSc5Kcm6SbyXZYJw4Dkrytrb86iRnJzkvyReSrDnlDSFJkjQEhv17HHcBvl5VlyW5PsnCiSomeQiwK7BZVVWSdavqhiQnAidV1QmtHsD9qmpRe/8g4Kltm78B/h74u6XE9MWqOrxt+266pPYjK36qkiRJw22oexzphqePa8vHsfTh6t8DtwH/neTFwK1Lqfu5geWHA99IcgFwAPCESWLaPMkPWv29JqqfZL8kI0lGrr1pkj1KkiTNAkObOCZ5MPBM4JNJrqRL6l4K3MW9454HUFV3AlsDJwA7A19fyu5vGVj+CHBIVW0B7D+6v6U4EvjbVv/giepX1WFVtaiqFq2/9iR7lCRJmgWGNnEEdgM+U1WbVNWCqtoYuIIu5scnuX+SdYFnwR/nQ65TVScDbwGe1PZzE7C01G0d4BdteZ8eca0N/DLJfel6HCVJklYJw5w47gF8aUzZF+hukjkeuLD9e25btzZwUpLz6e7CfmsrPw44oN388qhxjnMQ8Pkki4HresT1/4CzgNOAS3ufjSRJ0iyXqprpGOa8RZumRt4901FIGmp7+lksaTgkWTx6E/FYw9zjKEmSpCFi4ihJkqReTBwlSZLUy7B/Afjc8OCFsOfITEchSZK0QuxxlCRJUi8mjpIkSerFxFGSJEm9mDhKkiSpFxNHSZIk9WLiKEmSpF5MHCVJktSLiaMkSZJ6MXGUJElSLyaOkiRJ6sXEUZIkSb2YOEqSJKkXE0dJkiT1YuIoSZKkXkwcJUmS1IuJoyRJknpZfaYDWDUsBjLTQUgaajXTAUjSpOxxlCRJUi8mjpIkSerFxFGSJEm9mDhKkiSplylNHJP8c5KLkpyfZEmSP1/O/eyYZNuB90cm2a3HdjcPLD8/yWVJNlmeGCRJklZ1U3ZXdZJtgJ2Brarq9iTrAfdbzt3tCNwMnL6csTwL+DDwnKq6qkf9AKmqu5fneJIkSXPRVPY4bghcV1W3A1TVdVV1DXSJXJJzk1yQ5Igk92/lV7YEkySLkpyaZAHwGuAtrdfyaW3/OyQ5PcnlS+t9TLIDcDiwc1X9tJW9NcmF7fXmVrYgyY+THAVcCGyc5IAkZ7ce04MH9vnlJItbb+p+K7PRJEmShtVUJo6n0CVflyX5WJKnAySZBxwJvKyqtqDr9XztRDupqiuBQ4H/rKotq+oHbdWGwPZ0vZrvm2Dz+wNfBl5UVZe24y8E/hr4c+CpwKuTPLnVfwzwsap6AvDY9n5rYEtgYUtCAV5ZVQuBRcAbkzykb6NIkiTNVlOWOFbVzcBCYD/gWuBzSfalS8iuqKrLWtVPAzuMu5Ol+3JV3V1VFwMbTFDnDrrh7VcNlG0PfKmqbmkxfhEY7cW8qqrObMvPbq9zgXOAzegSSeiSxfOAM4GNB8r/KMl+SUaSjFx77XKcnSRJ0pCZ0ifHVNVdwKnAqUkuAPahS8Qmcif3JLPzJtn97QPLEz2W5W7gpcC3k/xTVb13kn3eMmaf/1pVnxiskGRHYCdgm6q6Ncmp48VaVYcBhwEsWhQfCSFJkma9KetxTPLYJIM9cVsCVwE/BhYkeXQrfwXwvbZ8JV0vJcBLBra9CVh7eeKoqluBvwT2SvIq4AfAi5KsmeQBwK6tbKxvAK9MslY7n42SPBRYB/hdSxo3oxvuliRJmvOmco7jWsCnk1yc5Hzg8cBBVXUb3RzDz7deyLvp5jACHAx8KMkIcNfAvr4C7Drm5pjequq3wHOBdwAPp5tj+SPgLOCTVfUnvaBVdQrwWeCMFucJdMnr14HVk1xCN7fyzLHbSpIkzUWpmnwUNcl2VXXaZGUa36JFqZGRmY5C0nBzRouk4ZBkcVUtGm9d3x7Hj/QskyRJ0hy11Jtj2pd4bwusn+StA6seCKw2lYFJkiRpuEx2V/X96OYqrs69b065EZj0kX+SJEmaO5aaOFbV94DvJTmyz6P6NJGFgJMcJUnS7Nb3exzvn+QwYMHgNlX1zKkISpIkScOnb+L4ebqvzPkk9/6aHEmSJK0i+iaOd1bVx6c0EkmSJA21vl/H85Ukr0uyYZIHj76mNDJJkiQNlb49jvu0fw8YKCtg05UbjiRJkoZVr8Sxqh451YFIkiRpuPVKHJPsPV55VR21csORJEnSsOo7VP2UgeV5wLOAcwATR0mSpFVE36HqNwy+T7IucNxUBCRJkqTh1Peu6rFuAZz3KEmStArpO8fxK3R3UQOsBjwOOH6qgpIkSdLw6TvH8YMDy3cCV1XVz6cgHkmSJA2pXkPVVfU94FJgbeBBwP9NZVCSJEkaPr0SxyQvBX4E/BXwUuCsJLtNZWCSJEkaLn2Hqv8ZeEpV/QYgyfrAt4ATpiowSZIkDZe+d1XfZzRpbK5fhm0lSZI0B/Ttcfx6km8Ax7b3LwNOnpqQ5p5rFl/DwTl4psOQNMQOrANnOgRJmtRSE8ckjwY2qKoDkrwY2L6tOgM4ZqqDkyRJ0vCYrMfxv4C3A1TVF4EvAiTZoq17wRTGJkmSpCEy2TzFDarqgrGFrWzBlEQkSZKkoTRZ4rjuUtatsRLjkCRJ0pCbLHEcSfLqsYVJ/gZYvLwHTXJXkiVJLkzy+SRrJlmQ5MIJ6r8ryU5t+dQki9ryyUnWneRYVyZZb5zyFyb5x+U9B0mSpFXNZHMc3wx8Kcle3JMoLgLuB+y6Asf9Q1VtCZDkGOA1tPmT46mqd05Q/vzlDaCqTgROXN7tJUmSVjVL7XGsql9X1bbAwcCV7XVwVW1TVb9aSTH8AHh0W14tyeFJLkpySpI1AJIcOd6TakZ7E1tv5aVJjklySZITkqw5UPUNSc5JckGSzdq2+yY5ZGD/H05yepLLB4+V5IAkZyc5P+m+UyfJA5J8Ncl5rdf0ZSupLSRJkoZW32dVf7eqPtJe31lZB0+yOvA8YPQGnMcAH62qJwA3AC9Zht09FvhYVT0OuBF43cC666pqK+DjwNsm2H5Duq8b2hl4X4vv2S2mrYEtgYVJdgCeC1xTVU+qqs2Bry9DnJIkSbPSTD39ZY0kS4AR4GfAf7fyK6pqSVtezLLduX11VZ3Wlo/mnu+chHuGwZe2zy9X1d1VdTGwQSt7dnudC5wDbEaXSF4A/EWS9yd5WlX9fuzOkuyXZCTJyK3cugynIUmSNJz6PjlmZfvjHMdRSQBuHyi6i2W7c7uW8n50v3cx8TkPHjsD//5rVX1ibOUkWwHPB96d5NtV9a57HbzqMOAwgPmZPzY2SZKkWWcuPW/6EUm2act7Aj9cCfv8BvDKJGsBJNkoyUOTzAduraqjgQ8AW62EY0mSJA21mepxnAo/Bl6f5AjgYrr5jCukqk5J8jjgjNYjejPwcrqbeT6Q5G7gDuC1K3osSZKkYZeq2T+KmmQBcFK7UWXozM/82p/9ZzoMSUPswDpwpkOQJACSLK6qReOtm0tD1ZIkSZpCc2KouqquBIayt1GSJGmusMdRkiRJvcyJHsdhN3/hfA4ccf6SJEma3exxlCRJUi8mjpIkSerFxFGSJEm9mDhKkiSpFxNHSZIk9WLiKEmSpF5MHCVJktSLiaMkSZJ6MXGUJElSLyaOkiRJ6sXEUZIkSb2YOEqSJKkXE0dJkiT1YuIoSZKkXkwcJUmS1IuJoyRJknpZfaYDWCUsXgzJTEchaZhVzXQEkjQpexwlSZLUi4mjJEmSejFxlCRJUi8mjpIkSeplzieOSW6e6RgkSZLmgjmfOEqSJGnlWCUSxyRrJfl2knOSXJBkl1a+IMmlSY5JckmSE5Ks2da9M8nZSS5McljSfZ9OklOTvD/Jj5JcluRpM3lukiRJ02WVSByB24Bdq2or4BnAv48mgsBjgY9V1eOAG4HXtfJDquopVbU5sAaw88D+Vq+qrYE3AwdOxwlIkiTNtFUlcQzw3iTnA98CNgI2aOuurqrT2vLRwPZt+RlJzkpyAfBM4AkD+/ti+3cxsGDcAyb7JRlJMnLtyjsPSZKkGbOqPDlmL2B9YGFV3ZHkSmBeWzf2cQ2VZB7wMWBRVV2d5KCB+gC3t3/vYoI2rKrDgMMAFiU+EkKSJM16q0qP4zrAb1rS+Axgk4F1j0iyTVveE/gh9ySJ1yVZC9ht+kKVJEkaTnM6cUyyOl3v4DHAojbsvDdw6UC1HwOvT3IJ8CDg41V1A3A4cCHwDeDs6YxbkiRpGKVq7o6iJnkScHi7kWW89QuAk9oNMFNmUVIjU3kASbPfHP4sljS7JFlcVYvGWzdnexyTvAY4FnjHTMciSZI0F8zpHsdhYY+jpEn5WSxpSKySPY6SJElauVaVr+OZWQsXwoh9jpIkaXazx1GSJEm9mDhKkiSpFxNHSZIk9WLiKEmSpF5MHCVJktSLiaMkSZJ6MXGUJElSLyaOkiRJ6sXEUZIkSb2YOEqSJKkXE0dJkiT1YuIoSZKkXkwcJUmS1IuJoyRJknoxcZQkSVIvJo6SJEnqJVU10zHMeZmfYv+ZjkLSMKsD/SyWNBySLK6qReOts8dRkiRJvZg4SpIkqRcTR0mSJPVi4ihJkqRehipxTHLzMtbfMclJUxXPmGO9K8lO03EsSZKkYbT6TAcwW1TVO2c6BkmSpJk0VD2Oo1pP4qlJTkhyaZJjkqSte24rOwd48cA2D07y5STnJzkzyRNb+UFJjmj7uzzJGwe2eXmSHyVZkuQTSVZrryOTXJjkgiRvaXWPTLJbW35nkrNbncNGY5MkSZrLhjJxbJ4MvBl4PLApsF2SecDhwAuAhcDDBuofDJxbVU8E/gk4amDdZsBzgK2BA5PcN8njgJcB21XVlsBdwF7AlsBGVbV5VW0BfGqc2A6pqqdU1ebAGsDOK+WMJUmShtgwJ44/qqqfV9XdwBJgAV0CeEVV/W9131x+9ED97YHPAFTVd4CHJHlgW/fVqrq9qq4DfgNsADyLLvk8O8mS9n5T4HJg0yQfSfJc4MZxYntGkrOSXAA8E3jC2ApJ9ksykmSEW1eoHSRJkobCMM9xvH1g+S5WLNbx9hXg01X19rGVkzyJrofyNcBLgVcOrJsHfAxYVFVXJzkImDd2H1V1GHAYtCfHSJIkzXLD3OM4nkuBBUke1d7vMbDuB3RDzSTZEbiuqsbrLRz1bWC3JA9t2zw4ySZJ1gPuU1VfAN4BbDVmu9Ek8bokawG7rcD5SJIkzRrD3OP4J6rqtiT7AV9Ncitdsrh2W30QcESS84FbgX0m2dfFSd4BnJLkPsAdwOuBPwCfamUAbx+z3Q1JDgcuBH4FnL1STk6SJGnIpZsqqKmU+Sn2n+koJA2zOtDPYknDIcniqlo03rrZNlQtSZKkGWLiKEmSpF5MHCVJktTLrLo5ZrZaOH8hIweOzHQYkiRJK8QeR0mSJPVi4ihJkqReTBwlSZLUi4mjJEmSejFxlCRJUi8mjpIkSerFxFGSJEm9mDhKkiSpFxNHSZIk9WLiKEmSpF5MHCVJktSLiaMkSZJ6MXGUJElSLyaOkiRJ6sXEUZIkSb2YOEqSJKmX1Wc6gFXB4sWQzHQUkiRpNqua6QjscZQkSVJPJo6SJEnqxcRRkiRJvZg4SpIkqZdVJnFMcvMy1t8xyUlt+YVJ/nFqIpMkSZodvKu6h6o6EThxpuOQJEmaSatMj+Oo1pN4apITklya5Jik+7KcJM9tZecALx7YZt8kh7TlFyQ5K8m5Sb6VZIMZOhVJkqRptcoljs2TgTcDjwc2BbZLMg84HHgBsBB42ATb/hB4alU9GTgO+Pspj1aSJGkIrKpD1T+qqp8DJFkCLABuBq6oqv9t5UcD+42z7cOBzyXZELgfcMV4B0iy3z3bP2KlBi9JkjQTVtUex9sHlu9i2RLojwCHVNUWwP7AvPEqVdVhVbWoqhbB+ssfqSRJ0pBYVRPH8VwKLEjyqPZ+jwnqrQP8oi3vM+VRSZIkDQkTx6aqbqMbWv5quznmNxNUPQj4fJLFwHXTFJ4kSdKMSw3DE7PnuGRRwchMhyFJkmax6UrZkizuptr9KXscJUmS1IuJoyRJknoxcZQkSVIvq+r3OE6rhQthxCmOkiRplrPHUZIkSb2YOEqSJKkXE0dJkiT1YuIoSZKkXkwcJUmS1IuJoyRJknoxcZQkSVIvJo6SJEnqJTVdT8xehSW5CfjxTMcxJNYDrpvpIIaA7dCxHe5hW3Rsh3vYFh3b4R7T1RabVNX6463wyTHT48dVtWimgxgGSUZsC9thlO1wD9uiYzvcw7bo2A73GIa2cKhakiRJvZg4SpIkqRcTx+lx2EwHMERsi47t0LEd7mFbdGyHe9gWHdvhHjPeFt4cI0mSpF7scZQkSVIvJo4rKMlzk/w4yU+S/OM46++f5HNt/VlJFgyse3sr/3GS50xr4CtZj3Z4a5KLk5yf5NtJNhlYd1eSJe114vRGvnL1aId9k1w7cL5/M7BunyT/2177TG/kK1+PtvjPgXa4LMkNA+vm0jVxRJLfJLlwgvVJ8uHWTucn2Wpg3Zy5Jnq0w17t/C9IcnqSJw2su7KVL0kyMn1RT40ebbFjkt8P/A68c2DdUn+vZpMe7XDAQBtc2D4XHtzWzZlrIsnGSb7b/kZelORN49QZns+JqvK1nC9gNeCnwKbA/YDzgMePqfM64NC2vDvwubb8+Fb//sAj235Wm+lzmsJ2eAawZlt+7Wg7tPc3z/Q5TGM77AscMs62DwYub/8+qC0/aKbPaSrbYkz9NwBHzLVrop3LDsBWwIUTrH8+8DUgwFOBs+boNTFZO2w7en7A80bbob2/Elhvps9hGttiR+CkccqX6fdq2F+TtcOYui8AvjMXrwlgQ2Crtrw2cNk4fzuG5nPCHscVszXwk6q6vKr+DzgO2GVMnV2AT7flE4BnJUkrP66qbq+qK4CftP3NRpO2Q1V9t6pubW/PBB4+zTFOhz7Xw0SeA3yzqn5bVb8Dvgk8d4rinA7L2hZ7AMdOS2TTrKq+D/x2KVV2AY6qzpnAukk2ZI5dE5O1Q1Wd3s4T5u5nBNDrmpjIinzGDJ1lbIe5/Bnxy6o6py3fBFwCbDSm2tB8Tpg4rpiNgKsH3v+cP/1h/7FOVd0J/B54SM9tZ4tlPZdX0f3PadS8JCNJzkzyoimIb7r0bYeXtKGGE5JsvIzbzha9z6dNW3gk8J2B4rlyTfQxUVvNtWtiWYz9jCjglCSLk+w3QzFNt22SnJfka0me0MpWyWsiyZp0ydAXBorn5DWRbjrbk4Gzxqwams8JnxyjaZXk5cAi4OkDxZtU1S+SbAp8J8kFVfXTmYlwyn0FOLaqbk+yP11v9DNnOKaZtjtwQlXdNVC2Kl0TGpDkGXSJ4/YDxdu36+GhwDeTXNp6q+aqc+h+B25O8nzgy8BjZjakGfUC4LSqGuydnHPXRJK16JLjN1fVjTMdz0TscVwxvwA2Hnj/8FY2bp0kqwPrANf33Ha26HUuSXYC/hl4YVXdPlpeVb9o/14OnEr3v63ZaNJ2qKrrB879k8DCvtvOMstyPrszZghqDl0TfUzUVnPtmphUkifS/V7sUlXXj5YPXA+/Ab7E7J3W00tV3VhVN7flk4H7JlmPVfCaaJb2GTEnrokk96VLGo+pqi+OU2VoPidMHFfM2cBjkjwyyf3oLu6xd4CeCIze5bQb3eTeauW7p7vr+pF0/5v80TTFvbJN2g5Jngx8gi5p/M1A+YOS3L8trwdsB1w8bZGvXH3aYcOBty+km8sC8A3g2a09HgQ8u5XNVn1+N0iyGd2E7jMGyubSNdHHicDe7a7JpwK/r6pfMveuiaVK8gjgi8ArquqygfIHJFl7dJmuHca9C3euSPKwNheeJFvT/a2+np6/V3NJknXoRqj+Z6BsTl0T7Wf938AlVfUfE1Qbms8Jh6pXQFXdmeRv6X5Iq9HdFXpRkncBI1V1It3F8JkkP6GbBLx72/aiJMfT/UG8E3j9mKG6WaNnO3wAWAv4fPs8/FlVvRB4HPCJJHfTfTi+r6pmZZLQsx3emOSFdD/z39LdZU1V/TbJv9D9YQB415hhmVmlZ1tA9/twXPvP1Kg5c00AJDmW7i7Z9ZL8HDgQuC9AVR0KnEx3x+RPgFuBv27r5tQ10aMd3kk3//tj7TPizqpaBGwAfKmVrQ58tqq+Pu0nsBL1aIvdgNcmuRP4A7B7+x0Z9/dqBk5hpejRDgC7AqdU1S0Dm861a2I74BXABUmWtLJ/Ah4Bw/c54ZNjJEmS1ItD1ZIkSerFxFGSJEm9mDhKkiSpFxNHSZIk9WLiKEmSpF5MHCVphiSpJEcPvF89ybVJTlrG/ey4LNsk2TfJ/GU5hiSBiaMkzaRbgM2TrNHe/wXL+NSH9kSqZbUvYOIoaZmZOErSzDoZ+Mu2vAcDj1ZLsnWSM5Kcm+T0JI9t5fsmOTHJd4BvD+4syVNa/UclWZjke0kWJ/lGkg2T7Eb3vPhjkiwZSFolaVImjpI0s46je/zoPOCJwFkD6y4FnlZVT6Z7ssp7B9ZtBexWVU8fLUiyLXAosAvwM+Ajrc5C4AjgPVV1AjAC7FVVW1bVH6bu1CTNNT5yUJJmUFWdn2QBXW/jyWNWrwN8OsljgKI9jq355phHiz0OOAx4dlVdk2RzYHPgm+3RbKsBv5yas5C0qjBxlKSZdyLwQbrn9j5koPxfgO9W1a4tuTx1YN3gs3uhSwrnAU8GrgECXFRV20xNyJJWRSaOkjTzjgBuqKoLkuw4UL4O99wss+8k+7gBeBVdD+MtwOnA+km2qaozktwX+LOqugi4CVh75YUvaVXhHEdJmmFV9fOq+vA4q/4N+Nck59LjP/pV9WtgZ+CjdD2PuwHvT3IesATYtlU9EjjUm2MkLatU1UzHIEmSpFnAHkdJkiT1YuIoSZKkXkwcJUmS1IuJoyRJknoxcZQkSVIvJo6SJEnqxcRRkiRJvZg4SpIkqZf/Dya4W7zloq9+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4" descr="data:image/png;base64,iVBORw0KGgoAAAANSUhEUgAAAo4AAAFNCAYAAACOmu5nAAAAOXRFWHRTb2Z0d2FyZQBNYXRwbG90bGliIHZlcnNpb24zLjUuMSwgaHR0cHM6Ly9tYXRwbG90bGliLm9yZy/YYfK9AAAACXBIWXMAAAsTAAALEwEAmpwYAAAtGElEQVR4nO3deZglVX3/8fdHUAcEQQWRQWREjaigyIxEFhGVuAVFlCiLAtEILnGNJDHxJ2DUaDSLiopgEBEEEZcgouKGC5v0wLAjURZRXABFNiEs398fdVoubfd0zdLdt3ver+e5z9Q9darqW6erb3/nnFO3UlVIkiRJk7nPTAcgSZKk2cHEUZIkSb2YOEqSJKkXE0dJkiT1YuIoSZKkXkwcJUmS1IuJo6RxJVmQpJKsPtOxzFVJdk1ydZKbkzx5JexvxyQ/H3h/UZIdV3S/K8PKup6SfC3JPisrroH93pxk05W9X2muMXGUZrkkVyb5vyTrjSk/t/2hXjDN8UyaICQ5KMkd7Y/1DUlOT7LNdMY5JD4I/G1VrVVV545XIZ3Lk1w8zrpK8uiJdl5VT6iqU5cnsLbvW9rPaPT198uzr5Wpqp5XVZ+egv2uVVWXL+/2SdZqbfS1cdZdmeQPbf2vkxyZZK2B9fu29n7ZONv+WZLPJ7kuye+TnJ/krUlWW95YpRVh4ijNDVcAe4y+SbIFsOby7myaehk/V1VrAesDPwS+mCTjxDKX/0BuAlw0SZ0dgIcCmyZ5ytSHdC9PagnV6Ovfpvn4s8lLgNuBv0jysHHWv6Bd71sBi4B3DKzbB/gtsPfgBkkeBZwFXA1sUVXrAH/Vtl97pZ+B1IOJozQ3fIZ7/9HZBzhqsEKSv2y9kDe24dGDBtaN9hK+KsnPgO+MPUCSl7Sek82T3CfJPyb5aZLrkxyf5MGt6vfbvze0Hpal9iRW1R3Ap4GHAQ9pvTEfT3JykluAZySZn+QLSa5NckWSNw7EtXWSkXZev07yHwPrntp6M29Ict7gsG2SU5P8S5LTktyU5JTBXtsk2w9se3WSfVv5/ZN8MMnP2vEOTbLGeOfW2ukdSa5K8pskRyVZp+3jZmA14LwkP11KE+0D/A9wclse3fdoO5/X2nm83qork+zUltdobfu7JBcnOSADw9rLov1s/n3g/XFJjhg4zr+3c/59kh+O1z6DsbX3ByU5ui3PS3J0u7ZuSHJ2kg3aulOT/E1rwxuSbD6wj/XT9ew9tL3fOcmS3NOr/cSlnNMfe29bO300yVfbtXFWS+KWZh/gUOB84OUTVaqqXwBfAzZvx9oEeDqwH/CcMUnnwcDpVfXWqvpl2/7HVbVnVd0wSTzSlDBxlOaGM4EHJnlcuh663YGjx9S5hS65XBf4S+C1SV40ps7TgccBzxksTPLXwPuBnarqQuANwIta/fnA74CPtuo7tH/Xbb1UZywt8CT3B/YFrq6q61rxnsB76HpVTge+ApwHbAQ8C3hzktEYPwR8qKoeCDwKOL7tdyPgq8C7gQcDbwO+kGT9gcPvCfw1XY/e/Vqd0T/mXwM+QtcjuiWwpG3zPuDPWtmjW0zvnOD09m2vZwCbAmsBh1TV7a33CbpevXGTkiRrArsBx7TX7knuB1BVOwxsv1ZVfW6CGEYdSNc+j6L7+a7IPMFXAq9I8swkewFbA29q6z4ILAS2pWv3vwfuXsb97wOsA2wMPAR4DfCHwQpVdTvwRQZ62oGXAt+rqt+kmzN6BLB/28cngBPb9dbH7nSJ24OAn9Bdj+Nq18uO3PNz2nspdTcGng+MTk3YGxipqi8AlwB7DVTfCTihZ7zStDBxlOaO0V7Hv6D7A/SLwZVVdWpVXVBVd1fV+cCxdInfoIOq6paqGvwj/WbgAGDHqvpJK3sN8M9V9fP2B/wgYLcs2xD3S5PcQDcMtxDYdWDd/1TVaVV1N7AFsH5Vvauq/q/NQzuc7g87wB3Ao5OsV1U3V9WZrfzlwMlVdXI7528CI3R/tEd9qqoua+d7PF0yCF1C+a2qOraq7qiq66tqSZLQ9Qy9pap+W1U3Ae8diGWsvYD/qKrLq+pm4O10yV/fdnox3fDnKXRJ8H3pkv7l8VLgPS3uq4EP99jmnNZbN/p6DkBV/Qp4LV1P8YeAvavqpiT3oUsq31RVv6iqu6rq9HaNLIs76JK9R7d9LK6qG8ep91nu3fZ7tjLofk6fqKqz2j4+TdeWT+0Zw5eq6kdVdSddMrjlUuq+Aji/qi4GjgOekD+92enL7Xr/IfA9uusGut/Z0Zg/y72TzocAv+wZrzQtTBylueMzdH8492XMMDVAkj9P8t10w72/p0v+1htT7epx9nsA8NGqGhzW3AT40mhCQZeo3gVssAzxHl9V61bVQ6vqmVW1eII4NgHmDyYwwD8NHOtVdD2Al7YhzZ0HtvurMdttD2w4sO9fDSzfStcjCF1P13jDx+vTzR1dPLDPr7fy8cwHrhp4fxWwOv3baR+6drqzqm4DvsDy9xTO597tetVEFQds1X5Go69vDKz7Ct1Q+4+r6oetbD1gHuO33bL4DPAN4Lgk1yT5tyT3Hafed4E127W9gC65+1Jbtwnwd2N+/hvTtUMfE10b49mbLrkcHYr+Hn/6c3pRa8NNqup1VfWHJNsBj6RLNqFLHLdIsmV7fz33vl6lGWfiKM0RVXUV3U0yz6cbwhvrs8CJwMZtkv2hwNibUWqc7Z4NvCPJSwbKrgaeNyapmNf+aI63j2U1uI+rgSvGHGvtqno+QFX9b1XtQTfc/H7ghCQPaNt9Zsx2D6iq9/U4/tV0Q7pjXUc3ZPqEgX2uMzDsPNY1dAnMqEcAdwK/niyAJA8Hngm8PMmvkvyKbtj6+RlzB31Pv6RLnAZjWRHvofsPw4ZJRoeLrwNuY/y2G+sW7n0D1x/n9rVe3oOr6vF0Q947M87wb1XdRddTvEd7ndR6gaH7Gb5nzM9/zao6dpnOchJJtgUeA7x94Of058CePXqW96H7HVzStjtroBzgW3Q33UhDw8RRmlteBTyzqm4ZZ93awG+r6rYkW9P1TvZxEfBc4KNJXtjKDgXe0+Z2jd6UsEtbdy3dnLaV9Z14PwJuSvIP7caL1dLdoPOUduyXJ1m/DWvf0La5m26O5wuSPKdtMy/d9xw+vMcxjwF2SvLSJKsneUiSLdsxDgf+c+AGjI0G5luOdSzwliSPTPf1K++lu5v8zh4xvAK4DHgsXU/alnQ9qz/nnnl9v6Z/Ox9Pl9w8qLXBG3pu9yeS7EA3N3RvuiTnI0k2au1zBPAf6W5oWi3JNhPMK1xCN2x/3ySL6JLi0f0/I8kWbb7ujXRD1xPNk/ws8DK6aQGfHSg/HHhN641Mkgeku0FsZd+NvA/wTeDx3PNz2hxYA3jeRBslmUc3fWC/ge22pPu5jCadBwLbJvnA6E0zSR6d7sahdVfyeUi9mDhKc0hV/bSqRiZY/TrgXUluoruZ4/hl2O95dL0+hyd5Ht28thOBU9r+zqTrZaGqbqXrjTqtDRH2nVM20bHvasfekq5H9Trgk3Q3T0CX1F6U7i7lDwG7V9Uf2jy+XeiGta+l64E6gB6fe1X1M7qe27+j+5qUJcCT2up/oLtZ4swkN9L1Cj12gl0dQTfs+v0W+230T9j2AT5WVb8afNEl7aM9UgcBn27t/NJJ9ncw3fD0FXRzJj/TI4bzcu/vcfyvJA+kmwrxt20e4w+A/wY+1eaAvg24ADibru3ez/ht/v/oeiZ/12IbTPoeRndTyI10vZrfmyjeqjqLrvdyPt0NTaPlI8CrgUPaMX5CN41jpRlI/j4y5ud0RYt3adMKXkTXe33UmJ/vEXTTGZ5bVT8FtgEW0F3jv6ebrjAC3DTuXqUplqqVMaokSZpN0n010dFV1acHVpIAexwlSZLUk4mjJEmSenGoWpIkSb3Y4yhJkqReTBwlSZLUy7I8HkzLab311qsFCxbMdBiSJEmTWrx48XVVNe4TsUwcp8GCBQsYGZnoq/UkSZKGR5IJH0nqULUkSZJ6MXGUJElSLyaOkiRJ6sXEUZIkSb2YOEqSJKkXE0dJkiT14tfxTIPFiyGZ6SgkDTOf/ippNrDHUZIkSb2YOEqSJKkXE0dJkiT1YuIoSZKkXqY8cUxyV5IlSc5Lck6SbafgGDsmOWkZtzk1yaLlONaRSXZb1u0kSZJmu+m4q/oPVbUlQJLnAP8KPH0ajitJkqSVaLqHqh8I/A4gyVpJvt16IS9IsksrX5DkkiSHJ7koySlJ1mjrnpLk/NaD+YEkF449QJKtk5yR5Nwkpyd5bCtfI8lxbd9fAtYY2ObZbZtzknw+yVqt/H1JLm7H/ODAYXZo+77c3kdJkrSqmI4exzWSLAHmARsCz2zltwG7VtWNSdYDzkxyYlv3GGCPqnp1kuOBlwBHA58CXl1VZyR53wTHuxR4WlXdmWQn4L1t+9cCt1bV45I8ETgHoB37HcBOVXVLkn8A3prko8CuwGZVVUnWHTjGhsD2wGbAicAJK9RCkiRJs8B0D1VvAxyVZHMgwHuT7ADcDWwEbNC2uaKqlrTlxcCClritXVVntPLPAjuPc7x1gE8neQxQwH1b+Q7AhwGq6vwk57fypwKPB05L9y3d9wPOAH5Pl9z+d5s/OTiH8stVdTdwcZINGEeS/YD9unePmLh1JEmSZolpfXJM6ylcD1gfeH77d2FV3ZHkSrpeSYDbBza7i4Fh5R7+BfhuVe2aZAFw6iT1A3yzqvb4kxXJ1sCzgN2Av+We3tLB+MZ9JkxVHQYc1u1nkc+EkCRJs960znFMshmwGnA9Xc/gb1rS+Axgk6VtW1U3ADcl+fNWtPsEVdcBftGW9x0o/z6wZ4tjc+CJrfxMYLskj27rHpDkz9o8x3Wq6mTgLcCT+p6nJEnSXDSdcxyh653bp6ruSnIM8JUkFwAjdHMTJ/Mq4PAkdwPfoxtOHuvf6Iaq3wF8daD848CnklwCXEI3BE5VXZtkX+DYJPdvdd8B3AT8T5J5Le639j1hSZKkuShVs2cUNclaVXVzW/5HYMOqetMMhzWpbqh6ZKbDkDTEZtFHsaQ5Lsniqhr3u66ndY7jSvCXSd5OF/dV3HsoWpIkSVNoViWOVfU54HMzHYckSdKqyGdVS5IkqZdZ1eM4Wy1cCCNOcZQkSbOcPY6SJEnqxcRRkiRJvZg4SpIkqRcTR0mSJPVi4ihJkqReTBwlSZLUi4mjJEmSejFxlCRJUi8mjpIkSerFxFGSJEm9mDhKkiSpFxNHSZIk9WLiKEmSpF5MHCVJktSLiaMkSZJ6MXGUJElSL6vPdACrgmuuuYaDDz54psOQNMQOPPDAmQ5BkiZlj6MkSZJ6MXGUJElSLyaOkiRJ6sXEUZIkSb1MWeKYpJL8+8D7tyU5aKqOtyySXJlkvZW0r5tXxn4kSZKG3VT2ON4OvHhlJWiSJEmaWVOZON4JHAa8ZeyKJOsn+UKSs9tru1Z+QZJ107k+yd6t/Kgkf5Hkk0mWtNe1SQ5s6w9o+zk/ycEDx/lyksVJLkqy33hBTlQnyc1J3pPkvCRnJtmglT8yyRkt1nevzAaTJEkaZlM9x/GjwF5J1hlT/iHgP6vqKcBLgE+28tOA7YAnAJcDT2vl2wCnV9XfVNWWwC7AdcCRSZ4NPAbYGtgSWJhkh7bdK6tqIbAIeGOSh4wT40R1HgCcWVVPAr4PvHog9o9X1RbAL5e1QSRJkmarKU0cq+pG4CjgjWNW7QQckmQJcCLwwCRrAT8AdmivjwNbJNkI+F1V3QKQZB7weeANVXUV8Oz2Ohc4B9iMLpGELhE8DzgT2HigfNBEdf4POKktLwYWtOXtgGPb8mcmOvck+yUZSTJy6623TlRNkiRp1piOJ8f8F11C96mBsvsAT62q2wYrJvk+8HrgEcA/A7sCu9EllKMOBb5YVd8a3Qz416r6xJh97UiXoG5TVbcmORWYtwx17qiqast3ce+2KiZRVYfRDdUzf/78SetLkiQNuyn/Op6q+i1wPPCqgeJTgDeMvkmyZat7NbAe8Jiquhz4IfA2uqFikrweWLuq3jewr28Ar2w9liTZKMlDgXXoeipvTbIZ8NRxwutTZ6zTgN3b8l496kuSJM0J0/U9jv9OlxCOeiOwqN3McjHwmoF1ZwGXteUfABvRJZDQJZFbDNwg85qqOgX4LHBGkguAE4C1ga8Dqye5BHgf3VD0WH3qjPUm4PXtWBv1qC9JkjQn5J7RWE2V+fPn1/777z/TYUgaYgceeOBMhyBJACRZXFWLxlvnk2MkSZLUi4mjJEmSejFxlCRJUi/OcZwGixYtqpGRkZkOQ5IkaVLOcZQkSdIKM3GUJElSLyaOkiRJ6sXEUZIkSb2YOEqSJKkXE0dJkiT1YuIoSZKkXkwcJUmS1IuJoyRJknoxcZQkSVIvJo6SJEnqxcRRkiRJvZg4SpIkqRcTR0mSJPVi4ihJkqReTBwlSZLUy+ozHcAq4beL4bOZ6SgkDbM9a6YjkKRJ2eMoSZKkXkwcJUmS1IuJoyRJknoxcZQkSVIvQ584JnlRkkqy2Qps//jl2G7fJIe05dck2Xt5ji9JkjRXDH3iCOwB/LD9uzxeBIybOCbpdVd5VR1aVUct5/ElSZLmhKFOHJOsBWwPvArYvZXtmOSkgTqHJNm3Lb8vycVJzk/ywSTbAi8EPpBkSZJHJTk1yX8lGQHelOQFSc5Kcm6SbyXZYJw4Dkrytrb86iRnJzkvyReSrDnlDSFJkjQEhv17HHcBvl5VlyW5PsnCiSomeQiwK7BZVVWSdavqhiQnAidV1QmtHsD9qmpRe/8g4Kltm78B/h74u6XE9MWqOrxt+266pPYjK36qkiRJw22oexzphqePa8vHsfTh6t8DtwH/neTFwK1Lqfu5geWHA99IcgFwAPCESWLaPMkPWv29JqqfZL8kI0lGrr1pkj1KkiTNAkObOCZ5MPBM4JNJrqRL6l4K3MW9454HUFV3AlsDJwA7A19fyu5vGVj+CHBIVW0B7D+6v6U4EvjbVv/giepX1WFVtaiqFq2/9iR7lCRJmgWGNnEEdgM+U1WbVNWCqtoYuIIu5scnuX+SdYFnwR/nQ65TVScDbwGe1PZzE7C01G0d4BdteZ8eca0N/DLJfel6HCVJklYJw5w47gF8aUzZF+hukjkeuLD9e25btzZwUpLz6e7CfmsrPw44oN388qhxjnMQ8Pkki4HresT1/4CzgNOAS3ufjSRJ0iyXqprpGOa8RZumRt4901FIGmp7+lksaTgkWTx6E/FYw9zjKEmSpCFi4ihJkqReTBwlSZLUy7B/Afjc8OCFsOfITEchSZK0QuxxlCRJUi8mjpIkSerFxFGSJEm9mDhKkiSpFxNHSZIk9WLiKEmSpF5MHCVJktSLiaMkSZJ6MXGUJElSLyaOkiRJ6sXEUZIkSb2YOEqSJKkXE0dJkiT1YuIoSZKkXkwcJUmS1IuJoyRJknpZfaYDWDUsBjLTQUgaajXTAUjSpOxxlCRJUi8mjpIkSerFxFGSJEm9mDhKkiSplylNHJP8c5KLkpyfZEmSP1/O/eyYZNuB90cm2a3HdjcPLD8/yWVJNlmeGCRJklZ1U3ZXdZJtgJ2Brarq9iTrAfdbzt3tCNwMnL6csTwL+DDwnKq6qkf9AKmqu5fneJIkSXPRVPY4bghcV1W3A1TVdVV1DXSJXJJzk1yQ5Igk92/lV7YEkySLkpyaZAHwGuAtrdfyaW3/OyQ5PcnlS+t9TLIDcDiwc1X9tJW9NcmF7fXmVrYgyY+THAVcCGyc5IAkZ7ce04MH9vnlJItbb+p+K7PRJEmShtVUJo6n0CVflyX5WJKnAySZBxwJvKyqtqDr9XztRDupqiuBQ4H/rKotq+oHbdWGwPZ0vZrvm2Dz+wNfBl5UVZe24y8E/hr4c+CpwKuTPLnVfwzwsap6AvDY9n5rYEtgYUtCAV5ZVQuBRcAbkzykb6NIkiTNVlOWOFbVzcBCYD/gWuBzSfalS8iuqKrLWtVPAzuMu5Ol+3JV3V1VFwMbTFDnDrrh7VcNlG0PfKmqbmkxfhEY7cW8qqrObMvPbq9zgXOAzegSSeiSxfOAM4GNB8r/KMl+SUaSjFx77XKcnSRJ0pCZ0ifHVNVdwKnAqUkuAPahS8Qmcif3JLPzJtn97QPLEz2W5W7gpcC3k/xTVb13kn3eMmaf/1pVnxiskGRHYCdgm6q6Ncmp48VaVYcBhwEsWhQfCSFJkma9KetxTPLYJIM9cVsCVwE/BhYkeXQrfwXwvbZ8JV0vJcBLBra9CVh7eeKoqluBvwT2SvIq4AfAi5KsmeQBwK6tbKxvAK9MslY7n42SPBRYB/hdSxo3oxvuliRJmvOmco7jWsCnk1yc5Hzg8cBBVXUb3RzDz7deyLvp5jACHAx8KMkIcNfAvr4C7Drm5pjequq3wHOBdwAPp5tj+SPgLOCTVfUnvaBVdQrwWeCMFucJdMnr14HVk1xCN7fyzLHbSpIkzUWpmnwUNcl2VXXaZGUa36JFqZGRmY5C0nBzRouk4ZBkcVUtGm9d3x7Hj/QskyRJ0hy11Jtj2pd4bwusn+StA6seCKw2lYFJkiRpuEx2V/X96OYqrs69b065EZj0kX+SJEmaO5aaOFbV94DvJTmyz6P6NJGFgJMcJUnS7Nb3exzvn+QwYMHgNlX1zKkISpIkScOnb+L4ebqvzPkk9/6aHEmSJK0i+iaOd1bVx6c0EkmSJA21vl/H85Ukr0uyYZIHj76mNDJJkiQNlb49jvu0fw8YKCtg05UbjiRJkoZVr8Sxqh451YFIkiRpuPVKHJPsPV55VR21csORJEnSsOo7VP2UgeV5wLOAcwATR0mSpFVE36HqNwy+T7IucNxUBCRJkqTh1Peu6rFuAZz3KEmStArpO8fxK3R3UQOsBjwOOH6qgpIkSdLw6TvH8YMDy3cCV1XVz6cgHkmSJA2pXkPVVfU94FJgbeBBwP9NZVCSJEkaPr0SxyQvBX4E/BXwUuCsJLtNZWCSJEkaLn2Hqv8ZeEpV/QYgyfrAt4ATpiowSZIkDZe+d1XfZzRpbK5fhm0lSZI0B/Ttcfx6km8Ax7b3LwNOnpqQ5p5rFl/DwTl4psOQNMQOrANnOgRJmtRSE8ckjwY2qKoDkrwY2L6tOgM4ZqqDkyRJ0vCYrMfxv4C3A1TVF4EvAiTZoq17wRTGJkmSpCEy2TzFDarqgrGFrWzBlEQkSZKkoTRZ4rjuUtatsRLjkCRJ0pCbLHEcSfLqsYVJ/gZYvLwHTXJXkiVJLkzy+SRrJlmQ5MIJ6r8ryU5t+dQki9ryyUnWneRYVyZZb5zyFyb5x+U9B0mSpFXNZHMc3wx8Kcle3JMoLgLuB+y6Asf9Q1VtCZDkGOA1tPmT46mqd05Q/vzlDaCqTgROXN7tJUmSVjVL7XGsql9X1bbAwcCV7XVwVW1TVb9aSTH8AHh0W14tyeFJLkpySpI1AJIcOd6TakZ7E1tv5aVJjklySZITkqw5UPUNSc5JckGSzdq2+yY5ZGD/H05yepLLB4+V5IAkZyc5P+m+UyfJA5J8Ncl5rdf0ZSupLSRJkoZW32dVf7eqPtJe31lZB0+yOvA8YPQGnMcAH62qJwA3AC9Zht09FvhYVT0OuBF43cC666pqK+DjwNsm2H5Duq8b2hl4X4vv2S2mrYEtgYVJdgCeC1xTVU+qqs2Bry9DnJIkSbPSTD39ZY0kS4AR4GfAf7fyK6pqSVtezLLduX11VZ3Wlo/mnu+chHuGwZe2zy9X1d1VdTGwQSt7dnudC5wDbEaXSF4A/EWS9yd5WlX9fuzOkuyXZCTJyK3cugynIUmSNJz6PjlmZfvjHMdRSQBuHyi6i2W7c7uW8n50v3cx8TkPHjsD//5rVX1ibOUkWwHPB96d5NtV9a57HbzqMOAwgPmZPzY2SZKkWWcuPW/6EUm2act7Aj9cCfv8BvDKJGsBJNkoyUOTzAduraqjgQ8AW62EY0mSJA21mepxnAo/Bl6f5AjgYrr5jCukqk5J8jjgjNYjejPwcrqbeT6Q5G7gDuC1K3osSZKkYZeq2T+KmmQBcFK7UWXozM/82p/9ZzoMSUPswDpwpkOQJACSLK6qReOtm0tD1ZIkSZpCc2KouqquBIayt1GSJGmusMdRkiRJvcyJHsdhN3/hfA4ccf6SJEma3exxlCRJUi8mjpIkSerFxFGSJEm9mDhKkiSpFxNHSZIk9WLiKEmSpF5MHCVJktSLiaMkSZJ6MXGUJElSLyaOkiRJ6sXEUZIkSb2YOEqSJKkXE0dJkiT1YuIoSZKkXkwcJUmS1IuJoyRJknpZfaYDWCUsXgzJTEchaZhVzXQEkjQpexwlSZLUi4mjJEmSejFxlCRJUi8mjpIkSeplzieOSW6e6RgkSZLmgjmfOEqSJGnlWCUSxyRrJfl2knOSXJBkl1a+IMmlSY5JckmSE5Ks2da9M8nZSS5McljSfZ9OklOTvD/Jj5JcluRpM3lukiRJ02WVSByB24Bdq2or4BnAv48mgsBjgY9V1eOAG4HXtfJDquopVbU5sAaw88D+Vq+qrYE3AwdOxwlIkiTNtFUlcQzw3iTnA98CNgI2aOuurqrT2vLRwPZt+RlJzkpyAfBM4AkD+/ti+3cxsGDcAyb7JRlJMnLtyjsPSZKkGbOqPDlmL2B9YGFV3ZHkSmBeWzf2cQ2VZB7wMWBRVV2d5KCB+gC3t3/vYoI2rKrDgMMAFiU+EkKSJM16q0qP4zrAb1rS+Axgk4F1j0iyTVveE/gh9ySJ1yVZC9ht+kKVJEkaTnM6cUyyOl3v4DHAojbsvDdw6UC1HwOvT3IJ8CDg41V1A3A4cCHwDeDs6YxbkiRpGKVq7o6iJnkScHi7kWW89QuAk9oNMFNmUVIjU3kASbPfHP4sljS7JFlcVYvGWzdnexyTvAY4FnjHTMciSZI0F8zpHsdhYY+jpEn5WSxpSKySPY6SJElauVaVr+OZWQsXwoh9jpIkaXazx1GSJEm9mDhKkiSpFxNHSZIk9WLiKEmSpF5MHCVJktSLiaMkSZJ6MXGUJElSLyaOkiRJ6sXEUZIkSb2YOEqSJKkXE0dJkiT1YuIoSZKkXkwcJUmS1IuJoyRJknoxcZQkSVIvJo6SJEnqJVU10zHMeZmfYv+ZjkLSMKsD/SyWNBySLK6qReOts8dRkiRJvZg4SpIkqRcTR0mSJPVi4ihJkqRehipxTHLzMtbfMclJUxXPmGO9K8lO03EsSZKkYbT6TAcwW1TVO2c6BkmSpJk0VD2Oo1pP4qlJTkhyaZJjkqSte24rOwd48cA2D07y5STnJzkzyRNb+UFJjmj7uzzJGwe2eXmSHyVZkuQTSVZrryOTXJjkgiRvaXWPTLJbW35nkrNbncNGY5MkSZrLhjJxbJ4MvBl4PLApsF2SecDhwAuAhcDDBuofDJxbVU8E/gk4amDdZsBzgK2BA5PcN8njgJcB21XVlsBdwF7AlsBGVbV5VW0BfGqc2A6pqqdU1ebAGsDOK+WMJUmShtgwJ44/qqqfV9XdwBJgAV0CeEVV/W9131x+9ED97YHPAFTVd4CHJHlgW/fVqrq9qq4DfgNsADyLLvk8O8mS9n5T4HJg0yQfSfJc4MZxYntGkrOSXAA8E3jC2ApJ9ksykmSEW1eoHSRJkobCMM9xvH1g+S5WLNbx9hXg01X19rGVkzyJrofyNcBLgVcOrJsHfAxYVFVXJzkImDd2H1V1GHAYtCfHSJIkzXLD3OM4nkuBBUke1d7vMbDuB3RDzSTZEbiuqsbrLRz1bWC3JA9t2zw4ySZJ1gPuU1VfAN4BbDVmu9Ek8bokawG7rcD5SJIkzRrD3OP4J6rqtiT7AV9Ncitdsrh2W30QcESS84FbgX0m2dfFSd4BnJLkPsAdwOuBPwCfamUAbx+z3Q1JDgcuBH4FnL1STk6SJGnIpZsqqKmU+Sn2n+koJA2zOtDPYknDIcniqlo03rrZNlQtSZKkGWLiKEmSpF5MHCVJktTLrLo5ZrZaOH8hIweOzHQYkiRJK8QeR0mSJPVi4ihJkqReTBwlSZLUi4mjJEmSejFxlCRJUi8mjpIkSerFxFGSJEm9mDhKkiSpFxNHSZIk9WLiKEmSpF5MHCVJktSLiaMkSZJ6MXGUJElSLyaOkiRJ6sXEUZIkSb2YOEqSJKmX1Wc6gFXB4sWQzHQUkiRpNqua6QjscZQkSVJPJo6SJEnqxcRRkiRJvZg4SpIkqZdVJnFMcvMy1t8xyUlt+YVJ/nFqIpMkSZodvKu6h6o6EThxpuOQJEmaSatMj+Oo1pN4apITklya5Jik+7KcJM9tZecALx7YZt8kh7TlFyQ5K8m5Sb6VZIMZOhVJkqRptcoljs2TgTcDjwc2BbZLMg84HHgBsBB42ATb/hB4alU9GTgO+Pspj1aSJGkIrKpD1T+qqp8DJFkCLABuBq6oqv9t5UcD+42z7cOBzyXZELgfcMV4B0iy3z3bP2KlBi9JkjQTVtUex9sHlu9i2RLojwCHVNUWwP7AvPEqVdVhVbWoqhbB+ssfqSRJ0pBYVRPH8VwKLEjyqPZ+jwnqrQP8oi3vM+VRSZIkDQkTx6aqbqMbWv5quznmNxNUPQj4fJLFwHXTFJ4kSdKMSw3DE7PnuGRRwchMhyFJkmax6UrZkizuptr9KXscJUmS1IuJoyRJknoxcZQkSVIvq+r3OE6rhQthxCmOkiRplrPHUZIkSb2YOEqSJKkXE0dJkiT1YuIoSZKkXkwcJUmS1IuJoyRJknoxcZQkSVIvJo6SJEnqJTVdT8xehSW5CfjxTMcxJNYDrpvpIIaA7dCxHe5hW3Rsh3vYFh3b4R7T1RabVNX6463wyTHT48dVtWimgxgGSUZsC9thlO1wD9uiYzvcw7bo2A73GIa2cKhakiRJvZg4SpIkqRcTx+lx2EwHMERsi47t0LEd7mFbdGyHe9gWHdvhHjPeFt4cI0mSpF7scZQkSVIvJo4rKMlzk/w4yU+S/OM46++f5HNt/VlJFgyse3sr/3GS50xr4CtZj3Z4a5KLk5yf5NtJNhlYd1eSJe114vRGvnL1aId9k1w7cL5/M7BunyT/2177TG/kK1+PtvjPgXa4LMkNA+vm0jVxRJLfJLlwgvVJ8uHWTucn2Wpg3Zy5Jnq0w17t/C9IcnqSJw2su7KVL0kyMn1RT40ebbFjkt8P/A68c2DdUn+vZpMe7XDAQBtc2D4XHtzWzZlrIsnGSb7b/kZelORN49QZns+JqvK1nC9gNeCnwKbA/YDzgMePqfM64NC2vDvwubb8+Fb//sAj235Wm+lzmsJ2eAawZlt+7Wg7tPc3z/Q5TGM77AscMs62DwYub/8+qC0/aKbPaSrbYkz9NwBHzLVrop3LDsBWwIUTrH8+8DUgwFOBs+boNTFZO2w7en7A80bbob2/Elhvps9hGttiR+CkccqX6fdq2F+TtcOYui8AvjMXrwlgQ2Crtrw2cNk4fzuG5nPCHscVszXwk6q6vKr+DzgO2GVMnV2AT7flE4BnJUkrP66qbq+qK4CftP3NRpO2Q1V9t6pubW/PBB4+zTFOhz7Xw0SeA3yzqn5bVb8Dvgk8d4rinA7L2hZ7AMdOS2TTrKq+D/x2KVV2AY6qzpnAukk2ZI5dE5O1Q1Wd3s4T5u5nBNDrmpjIinzGDJ1lbIe5/Bnxy6o6py3fBFwCbDSm2tB8Tpg4rpiNgKsH3v+cP/1h/7FOVd0J/B54SM9tZ4tlPZdX0f3PadS8JCNJzkzyoimIb7r0bYeXtKGGE5JsvIzbzha9z6dNW3gk8J2B4rlyTfQxUVvNtWtiWYz9jCjglCSLk+w3QzFNt22SnJfka0me0MpWyWsiyZp0ydAXBorn5DWRbjrbk4Gzxqwams8JnxyjaZXk5cAi4OkDxZtU1S+SbAp8J8kFVfXTmYlwyn0FOLaqbk+yP11v9DNnOKaZtjtwQlXdNVC2Kl0TGpDkGXSJ4/YDxdu36+GhwDeTXNp6q+aqc+h+B25O8nzgy8BjZjakGfUC4LSqGuydnHPXRJK16JLjN1fVjTMdz0TscVwxvwA2Hnj/8FY2bp0kqwPrANf33Ha26HUuSXYC/hl4YVXdPlpeVb9o/14OnEr3v63ZaNJ2qKrrB879k8DCvtvOMstyPrszZghqDl0TfUzUVnPtmphUkifS/V7sUlXXj5YPXA+/Ab7E7J3W00tV3VhVN7flk4H7JlmPVfCaaJb2GTEnrokk96VLGo+pqi+OU2VoPidMHFfM2cBjkjwyyf3oLu6xd4CeCIze5bQb3eTeauW7p7vr+pF0/5v80TTFvbJN2g5Jngx8gi5p/M1A+YOS3L8trwdsB1w8bZGvXH3aYcOBty+km8sC8A3g2a09HgQ8u5XNVn1+N0iyGd2E7jMGyubSNdHHicDe7a7JpwK/r6pfMveuiaVK8gjgi8ArquqygfIHJFl7dJmuHca9C3euSPKwNheeJFvT/a2+np6/V3NJknXoRqj+Z6BsTl0T7Wf938AlVfUfE1Qbms8Jh6pXQFXdmeRv6X5Iq9HdFXpRkncBI1V1It3F8JkkP6GbBLx72/aiJMfT/UG8E3j9mKG6WaNnO3wAWAv4fPs8/FlVvRB4HPCJJHfTfTi+r6pmZZLQsx3emOSFdD/z39LdZU1V/TbJv9D9YQB415hhmVmlZ1tA9/twXPvP1Kg5c00AJDmW7i7Z9ZL8HDgQuC9AVR0KnEx3x+RPgFuBv27r5tQ10aMd3kk3//tj7TPizqpaBGwAfKmVrQ58tqq+Pu0nsBL1aIvdgNcmuRP4A7B7+x0Z9/dqBk5hpejRDgC7AqdU1S0Dm861a2I74BXABUmWtLJ/Ah4Bw/c54ZNjJEmS1ItD1ZIkSerFxFGSJEm9mDhKkiSpFxNHSZIk9WLiKEmSpF5MHCVphiSpJEcPvF89ybVJTlrG/ey4LNsk2TfJ/GU5hiSBiaMkzaRbgM2TrNHe/wXL+NSH9kSqZbUvYOIoaZmZOErSzDoZ+Mu2vAcDj1ZLsnWSM5Kcm+T0JI9t5fsmOTHJd4BvD+4syVNa/UclWZjke0kWJ/lGkg2T7Eb3vPhjkiwZSFolaVImjpI0s46je/zoPOCJwFkD6y4FnlZVT6Z7ssp7B9ZtBexWVU8fLUiyLXAosAvwM+Ajrc5C4AjgPVV1AjAC7FVVW1bVH6bu1CTNNT5yUJJmUFWdn2QBXW/jyWNWrwN8OsljgKI9jq355phHiz0OOAx4dlVdk2RzYHPgm+3RbKsBv5yas5C0qjBxlKSZdyLwQbrn9j5koPxfgO9W1a4tuTx1YN3gs3uhSwrnAU8GrgECXFRV20xNyJJWRSaOkjTzjgBuqKoLkuw4UL4O99wss+8k+7gBeBVdD+MtwOnA+km2qaozktwX+LOqugi4CVh75YUvaVXhHEdJmmFV9fOq+vA4q/4N+Nck59LjP/pV9WtgZ+CjdD2PuwHvT3IesATYtlU9EjjUm2MkLatU1UzHIEmSpFnAHkdJkiT1YuIoSZKkXkwcJUmS1IuJoyRJknoxcZQkSVIvJo6SJEnqxcRRkiRJvZg4SpIkqZf/Dya4W7zloq9+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AutoShape 8" descr="data:image/png;base64,iVBORw0KGgoAAAANSUhEUgAAAo4AAAFNCAYAAACOmu5nAAAAOXRFWHRTb2Z0d2FyZQBNYXRwbG90bGliIHZlcnNpb24zLjUuMSwgaHR0cHM6Ly9tYXRwbG90bGliLm9yZy/YYfK9AAAACXBIWXMAAAsTAAALEwEAmpwYAAAq0UlEQVR4nO3deZgdZZ238fsrqEFBUEAkiEQFZdVIIrIoouKGKKIMsjjAyAi4LyMzOvIacF9nRgHFoAjIJuIyEVFwA5VNOhBW0VEWQVxAZY0ghN/7R1XLoe1OKkl3n+7O/bmuc3Wdp56q+p2qDv3lqapTqSokSZKkJXlIvwuQJEnS5GBwlCRJUicGR0mSJHVicJQkSVInBkdJkiR1YnCUJElSJwZHScNKMiNJJVm537VMVUl2TXJDkjuTPGMU1rdDkht73l+ZZIflXe9oGK3fpyTfSbLvaNXVs947kzxptNcrTTUGR2mSS3Jdkr8lWWtI+yXtH+oZ41zPEgNCkkOT3Nv+sb41yXlJthnPOieITwJvrqpVq+qS4TqkcU2Sq4aZV0k2HGnlVbVZVZ29LIW1676rPUaDr39flnWNpqp6aVUdNwbrXbWqrlnW5ZOs2u6j7wwz77okf23n/yHJsUlW7Zm/X7u/XzPMsk9J8tUktyS5LcllSd6ZZKVlrVVaHgZHaWq4Fthz8E2SLYBHLOvKxmmU8StVtSqwNvBT4OtJMkwtU/kP5AbAlUvosz3wWOBJSZ459iU9yNPbQDX4+vg4b38yeTVwD/DCJI8bZv7L29/3LYHZwCE98/YF/gzs07tAkicDFwI3AFtU1erAP7XLrzbqn0DqwOAoTQ1f5sF/dPYFju/tkORl7Sjk7e3p0UN75g2OEu6f5DfAD4duIMmr25GTzZM8JMm7k/w6yZ+SnJrkMW3XH7c/b21HWBY7klhV9wLHAY8D1mxHYz6X5IwkdwHPSzI9ydeS3Jzk2iRv7alrqyQD7ef6Q5L/6pm3dTuaeWuSS3tP2yY5O8kHkpyb5I4kZ/WO2iZ5ds+yNyTZr21/eJJPJvlNu72jkqwy3Gdr99MhSa5P8sckxydZvV3HncBKwKVJfr2YXbQv8L/AGe304LoH9/Ol7X4ebrTquiQ7ttOrtPv2L0muSnJwek5rL4322Hyq5/0pSY7p2c6n2s98W5KfDrd/emtr3x+a5IR2elqSE9rfrVuTXJRknXbe2Un+td2HtybZvGcda6cZ2Xts+37nJAvywKj20xbzmf4+etvupyOTfLv93biwDXGLsy9wFHAZ8NqROlXVb4HvAJu329oAeC5wAPDiIaHzMOC8qnpnVf2uXf4XVbVXVd26hHqkMWFwlKaGC4BHJdkkzQjdHsAJQ/rcRRMu1wBeBrwhySuH9HkusAnw4t7GJP8CfAzYsaquAN4CvLLtPx34C3Bk23379uca7SjV+YsrPMnDgf2AG6rqlrZ5L+BDNKMq5wHfAi4F1gNeALw9yWCNnwY+XVWPAp4MnNqudz3g28AHgccA7wK+lmTtns3vBfwLzYjew9o+g3/MvwMcTjMiOhNY0C7zUeApbduGbU3vG+Hj7de+ngc8CVgVOKKq7mlHn6AZ1Rs2lCR5BLAbcGL72iPJwwCqavue5Vetqq+MUMOgOTT758k0x3d5rhN8HfDPSZ6fZG9gK+Bt7bxPArOAbWn2+78D9y/l+vcFVgfWB9YEDgL+2tuhqu4Bvk7PSDuwO3BOVf0xzTWjxwAHtuv4PDCv/X3rYg+a4PZo4Fc0v4/Dan9fduCB47TPYvquD+wEDF6asA8wUFVfA34O7N3TfUfgtI71SuPC4ChNHYOjji+k+QP0296ZVXV2VV1eVfdX1WXAyTTBr9ehVXVXVfX+kX47cDCwQ1X9qm07CHhvVd3Y/gE/FNgtS3eKe/ckt9KchpsF7Noz73+r6tyquh/YAli7qt5fVX9rr0M7muYPO8C9wIZJ1qqqO6vqgrb9tcAZVXVG+5m/BwzQ/NEe9KWq+mX7eU+lCYPQBMrvV9XJVXVvVf2pqhYkCc3I0Duq6s9VdQfw4Z5ahtob+K+quqaq7gTeQxP+uu6nV9Gc/jyLJgQ/lCb0L4vdgQ+1dd8AfKbDMhe3o3WDrxcDVNXvgTfQjBR/Gtinqu5I8hCaUPm2qvptVS2qqvPa35GlcS9N2NuwXcf8qrp9mH4n8eB9v1fbBs1x+nxVXdiu4ziafbl1xxq+UVU/q6r7aMLgzMX0/Wfgsqq6CjgF2Cz/eLPTN9vf958C59D83kDzb3aw5pN4cOhcE/hdx3qlcWFwlKaOL9P84dyPIaepAZI8K8mP0pzuvY0m/K01pNsNw6z3YODIquo9rbkB8I3BQEETVBcB6yxFvadW1RpV9diqen5VzR+hjg2A6b0BBvjPnm3tTzMCeHV7SnPnnuX+achyzwbW7Vn373umF9KMCEIz0jXc6eO1aa4dnd+zzu+27cOZDlzf8/56YGW676d9afbTfVV1N/A1ln2kcDoP3q/Xj9Sxx5btMRp8ndkz71s0p9p/UVU/bdvWAqYx/L5bGl8GzgROSXJTko8neegw/X4EPKL93Z5BE+6+0c7bAPi3Icd/fZr90MVIvxvD2YcmXA6eij6HfzxOr2z34QZV9caq+muS7YAn0oRNaILjFklmtu//xIN/X6W+MzhKU0RVXU9zk8xONKfwhjoJmAes315kfxQw9GaUGma5FwGHJHl1T9sNwEuHhIpp7R/N4daxtHrXcQNw7ZBtrVZVOwFU1f9V1Z40p5s/BpyW5JHtcl8estwjq+qjHbZ/A80p3aFuoTllulnPOlfvOe081E00AWbQE4D7gD8sqYAkjweeD7w2ye+T/J7mtPVOGXIHfUe/owlOvbUsjw/R/A/DukkGTxffAtzN8PtuqLt48A1cf7+2rx3lPayqNqU55b0zw5z+rapFNCPFe7av09tRYGiO4YeGHP9HVNXJS/UplyDJtsBGwHt6jtOzgL06jCzvS/NvcEG73IU97QDfp7npRpowDI7S1LI/8PyqumuYeasBf66qu5NsRTM62cWVwEuAI5O8om07CvhQe23X4E0Ju7Tzbqa5pm20vhPvZ8AdSf6jvfFipTQ36Dyz3fZrk6zdnta+tV3mfpprPF+e5MXtMtPSfM/h4zts80RgxyS7J1k5yZpJZrbbOBr4754bMNbrud5yqJOBdyR5YpqvX/kwzd3k93Wo4Z+BXwJPpRlJm0kzsnojD1zX9we67+dTacLNo9t98JaOy/2DJNvTXBu6D03IOTzJeu3+OQb4rzQ3NK2UZJsRritcQHPa/qFJZtOE4sH1Py/JFu31urfTnLoe6TrJk4DX0FwWcFJP+9HAQe1oZJI8Ms0NYqN9N/K+wPeATXngOG0OrAK8dKSFkkyjuXzggJ7lZtIcl8HQOQfYNsknBm+aSbJhmhuH1hjlzyF1YnCUppCq+nVVDYww+43A+5PcQXMzx6lLsd5LaUZ9jk7yUprr2uYBZ7Xru4BmlIWqWkgzGnVue4qw6zVlI217UbvtmTQjqrcAX6C5eQKaUHtlmruUPw3sUVV/ba/j24XmtPbNNCNQB9Phv3tV9Ruakdt/o/malAXA09vZ/0Fzs8QFSW6nGRV66girOobmtOuP29rvpntg2xf4bFX9vvdFE9oHR6QOBY5r9/PuS1jfYTSnp6+luWbyyx1quDQP/h7H/0nyKJpLId7cXsf4E+CLwJfaa0DfBVwOXESz7z7G8Pv8/9GMTP6lra039D2O5qaQ22lGNc8Zqd6qupBm9HI6zQ1Ng+0DwOuBI9pt/IrmMo5R0xP+Dh9ynK5t613cZQWvpBm9Pn7I8T2G5nKGl1TVr4FtgBk0v+O30VyuMADcMexapTGWqtE4qyRJmkzSfDXRCVXVZQRWkgBHHCVJktSRwVGSJEmdeKpakiRJnTjiKEmSpE4MjpIkSepkaR4PpmW01lpr1YwZM/pdhiRJ0hLNnz//lqoa9olYBsdxMGPGDAYGRvpqPUmSpIkjyYiPJPVUtSRJkjoxOEqSJKkTg6MkSZI6MThKkiSpE4OjJEmSOjE4SpIkqRO/jmcczJ8PSb+rkCRJk9lEeEq0I46SJEnqxOAoSZKkTgyOkiRJ6sTgKEmSpE7GPDgmWZRkQZJLk1ycZNsx2MYOSU5fymXOTjJ7GbZ1bJLdlnY5SZKkyW487qr+a1XNBEjyYuAjwHPHYbuSJEkaReN9qvpRwF8Akqya5AftKOTlSXZp22ck+XmSo5NcmeSsJKu0856Z5LJ2BPMTSa4YuoEkWyU5P8klSc5L8tS2fZUkp7Tr/gawSs8yL2qXuTjJV5Os2rZ/NMlV7TY/2bOZ7dt1X+PooyRJWlGMx4jjKkkWANOAdYHnt+13A7tW1e1J1gIuSDKvnbcRsGdVvT7JqcCrgROALwGvr6rzk3x0hO1dDTynqu5LsiPw4Xb5NwALq2qTJE8DLgZot30IsGNV3ZXkP4B3JjkS2BXYuKoqyRo921gXeDawMTAPOG259pAkSdIkMN6nqrcBjk+yORDgw0m2B+4H1gPWaZe5tqoWtNPzgRltcFutqs5v208Cdh5me6sDxyXZCCjgoW379sBnAKrqsiSXte1bA5sC56b5lu6HAecDt9GE2y+210/2XkP5zaq6H7gqyToMI8kBwAHNuyeMvHckSZImiXF9ckw7UrgWsDawU/tzVlXdm+Q6mlFJgHt6FltEz2nlDj4A/Kiqdk0yAzh7Cf0DfK+q9vyHGclWwAuA3YA388BoaW99wz4TpqrmAnOb9cyeAN/1LkmStHzG9RrHJBsDKwF/ohkZ/GMbGp8HbLC4ZavqVuCOJM9qm/YYoevqwG/b6f162n8M7NXWsTnwtLb9AmC7JBu28x6Z5CntdY6rV9UZwDuAp3f9nJIkSVPReF7jCM3o3L5VtSjJicC3klwODNBcm7gk+wNHJ7kfOIfmdPJQH6c5VX0I8O2e9s8BX0ryc+DnNKfAqaqbk+wHnJzk4W3fQ4A7gP9NMq2t+51dP7AkSdJUlJoIT8zuKMmqVXVnO/1uYN2qelufy1qi5lT1QL/LkCRJk9h4RbYk86tq2O+6HtdrHEfBy5K8h6bu63nwqWhJkiSNoUkVHKvqK8BX+l2HJEnSishnVUuSJKmTSTXiOFnNmgUDXuIoSZImOUccJUmS1InBUZIkSZ0YHCVJktSJwVGSJEmdGBwlSZLUicFRkiRJnRgcJUmS1InBUZIkSZ0YHCVJktSJwVGSJEmdGBwlSZLUicFRkiRJnRgcJUmS1InBUZIkSZ0YHCVJktSJwVGSJEmdrNzvAlYEN910E4cddli/y5AkSZPYnDlz+l2CI46SJEnqxuAoSZKkTgyOkiRJ6sTgKEmSpE7GLDgmqSSf6nn/riSHjtX2lkaS65KsNUrrunM01iNJkjTRjeWI4z3Aq0YroEmSJKm/xjI43gfMBd4xdEaStZN8LclF7Wu7tv3yJGuk8ack+7Ttxyd5YZIvJFnQvm5OMqedf3C7nsuSHNaznW8mmZ/kyiQHDFfkSH2S3JnkQ0kuTXJBknXa9icmOb+t9YOjucMkSZImsrG+xvFIYO8kqw9p/zTw31X1TODVwBfa9nOB7YDNgGuA57Tt2wDnVdW/VtVMYBfgFuDYJC8CNgK2AmYCs5Js3y73uqqaBcwG3ppkzWFqHKnPI4ELqurpwI+B1/fU/rmq2gL43dLuEEmSpMlqTINjVd0OHA+8dcisHYEjkiwA5gGPSrIq8BNg+/b1OWCLJOsBf6mquwCSTAO+Crylqq4HXtS+LgEuBjamCZLQBMFLgQuA9Xvae43U52/A6e30fGBGO70dcHI7/eWRPnuSA5IMJBlYuHDhSN0kSZImjfF4csz/0AS6L/W0PQTYuqru7u2Y5MfAm4AnAO8FdgV2owmUg44Cvl5V3x9cDPhIVX1+yLp2oAmo21TVwiRnA9OWos+9VVXt9CIevK+KJaiquTSn6pk+ffoS+0uSJE10Y/51PFX1Z+BUYP+e5rOAtwy+STKz7XsDsBawUVVdA/wUeBfNqWKSvAlYrao+2rOuM4HXtSOWJFkvyWOB1WlGKhcm2RjYepjyuvQZ6lxgj3Z67w79JUmSpoTx+h7HT9EEwkFvBWa3N7NcBRzUM+9C4Jft9E+A9WgCJDQhcoueG2QOqqqzgJOA85NcDpwGrAZ8F1g5yc+Bj9Kcih6qS5+h3ga8qd3Weh36S5IkTQl54Gysxsr06dPrwAMP7HcZkiRpEpszZ864bCfJ/KqaPdw8nxwjSZKkTgyOkiRJ6sTgKEmSpE68xnEczJ49uwYGBvpdhiRJ0hJ5jaMkSZKWm8FRkiRJnRgcJUmS1InBUZIkSZ0YHCVJktSJwVGSJEmdGBwlSZLUicFRkiRJnRgcJUmS1InBUZIkSZ0YHCVJktSJwVGSJEmdGBwlSZLUicFRkiRJnRgcJUmS1InBUZIkSZ2s3O8CVgh/ng8npd9VSJKkyWyv6ncFjjhKkiSpG4OjJEmSOjE4SpIkqRODoyRJkjqZ8MExySuTVJKNl2P5TZdhuf2SHNFOH5Rkn2XZviRJ0lQx4YMjsCfw0/bnsnglMGxwTNLprvKqOqqqjl/G7UuSJE0JEzo4JlkVeDawP7BH27ZDktN7+hyRZL92+qNJrkpyWZJPJtkWeAXwiSQLkjw5ydlJ/ifJAPC2JC9PcmGSS5J8P8k6w9RxaJJ3tdOvT3JRkkuTfC3JI8Z8R0iSJE0AE/17HHcBvltVv0zypySzRuqYZE1gV2Djqqoka1TVrUnmAadX1WltP4CHVdXs9v2jga3bZf4V+Hfg3xZT09er6uh22Q/ShNrDl/+jSpIkTWwTesSR5vT0Ke30KSz+dPVtwN3AF5O8Cli4mL5f6Zl+PHBmksuBg4HNllDT5kl+0vbfe6T+SQ5IMpBk4OY7lrBGSZKkSWDCBsckjwGeD3whyXU0oW53YBEPrnsaQFXdB2wFnAbsDHx3Mau/q2f6cOCIqtoCOHBwfYtxLPDmtv9hI/WvqrlVNbuqZq+92hLWKEmSNAlM2OAI7AZ8uao2qKoZVbU+cC1NzZsmeXiSNYAXwN+vh1y9qs4A3gE8vV3PHcDiotvqwG/b6X071LUa8LskD6UZcZQkSVohTOTguCfwjSFtX6O5SeZU4Ir25yXtvNWA05NcRnMX9jvb9lOAg9ubX548zHYOBb6aZD5wS4e6/h9wIXAucHXnTyNJkjTJpar/D8ye6mY/KTXwwX5XIUmSJrW9xiezJZk/eBPxUBN5xFGSJEkTiMFRkiRJnRgcJUmS1MlE/wLwqeExs2CvgX5XIUmStFwccZQkSVInBkdJkiR1YnCUJElSJwZHSZIkdWJwlCRJUicGR0mSJHVicJQkSVInBkdJkiR1YnCUJElSJwZHSZIkdWJwlCRJUicGR0mSJHVicJQkSVInBkdJkiR1YnCUJElSJwZHSZIkdbJyvwtYMcwH0u8iJEnSpFb9LsARR0mSJHVjcJQkSVInBkdJkiR1YnCUJElSJ2MaHJO8N8mVSS5LsiDJs5ZxPTsk2bbn/bFJduuw3J090zsl+WWSDZalBkmSpBXdmN1VnWQbYGdgy6q6J8lawMOWcXU7AHcC5y1jLS8APgO8uKqu79A/QKrq/mXZniRJ0lQ0liOO6wK3VNU9AFV1S1XdBE2QS3JJksuTHJPk4W37dW3AJMnsJGcnmQEcBLyjHbV8Trv+7ZOcl+SaxY0+JtkeOBrYuap+3ba9M8kV7evtbduMJL9IcjxwBbB+koOTXNSOmB7Ws85vJpnfjqYeMJo7TZIkaaIay+B4Fk34+mWSzyZ5LkCSacCxwGuqaguaUc83jLSSqroOOAr476qaWVU/aWetCzybZlTzoyMs/nDgm8Arq+rqdvuzgH8BngVsDbw+yTPa/hsBn62qzYCntu+3AmYCs9oQCvC6qpoFzAbemmTNrjtFkiRpshqz4FhVdwKzgAOAm4GvJNmPJpBdW1W/bLseB2w/7EoW75tVdX9VXQWsM0Kfe2lOb+/f0/Zs4BtVdVdb49eBwVHM66vqgnb6Re3rEuBiYGOaIAlNWLwUuABYv6f975IckGQgycDNNy/Dp5MkSZpgxvTJMVW1CDgbODvJ5cC+NEFsJPfxQJidtoTV39MzPdJjWe4Hdgd+kOQ/q+rDS1jnXUPW+ZGq+nxvhyQ7ADsC21TVwiRnD1drVc0F5gLMnp3+f9W7JEnSchqzEcckT03SOxI3E7ge+AUwI8mGbfs/A+e009fRjFICvLpn2TuA1ZaljqpaCLwM2DvJ/sBPgFcmeUSSRwK7tm1DnQm8Lsmq7edZL8ljgdWBv7ShcWOa092SJElT3lhe47gqcFySq5JcBmwKHFpVd9NcY/jVdhTyfpprGAEOAz6dZABY1LOubwG7Drk5prOq+jPwEuAQ4PE011j+DLgQ+EJV/cMoaFWdBZwEnN/WeRpNeP0usHKSn9NcW3nB0GUlSZKmolQt+Sxqku2q6twltWl4s2enBgb6XYUkSZrcxufKtyTzq2r2cPO6jjge3rFNkiRJU9Rib45pv8R7W2DtJO/smfUoYKWxLEySJEkTy5Luqn4YzbWKK/Pgm1NuB5b4yD9JkiRNHYsNjlV1DnBOkmO7PKpPI5kFeJGjJEma3Lp+j+PDk8wFZvQuU1XPH4uiJEmSNPF0DY5fpfnKnC/w4K/JkSRJ0gqia3C8r6o+N6aVSJIkaULr+nU830ryxiTrJnnM4GtMK5MkSdKE0nXEcd/258E9bQU8aXTLkSRJ0kTVKThW1RPHuhBJkiRNbJ2CY5J9hmuvquNHtxxJkiRNVF1PVT+zZ3oa8ALgYsDgKEmStILoeqr6Lb3vk6wBnDIWBUmSJGli6npX9VB3AV73KEmStALpeo3jt2juogZYCdgEOHWsipIkSdLE0/Uax0/2TN8HXF9VN45BPZIkSZqgOp2qrqpzgKuB1YBHA38by6IkSZI08XQKjkl2B34G/BOwO3Bhkt3GsjBJkiRNLF1PVb8XeGZV/REgydrA94HTxqowSZIkTSxd76p+yGBobP1pKZaVJEnSFNB1xPG7Sc4ETm7fvwY4Y2xKmnpumn8Th+WwfpchSZImsTk1p98lLD44JtkQWKeqDk7yKuDZ7azzgRPHujhJkiRNHEsacfwf4D0AVfV14OsASbZo5718DGuTJEnSBLKk6xTXqarLhza2bTPGpCJJkiRNSEsKjmssZt4qo1iHJEmSJrglBceBJK8f2pjkX4H5y7rRJIuSLEhyRZKvJnlEkhlJrhih//uT7NhOn51kdjt9RpI1lrCt65KsNUz7K5K8e1k/gyRJ0opmSdc4vh34RpK9eSAozgYeBuy6HNv9a1XNBEhyInAQ7fWTw6mq943QvtOyFlBV84B5y7q8JEnSimaxI45V9Yeq2hY4DLiufR1WVdtU1e9HqYafABu20yslOTrJlUnOSrIKQJJjh3tSzeBoYjtaeXWSE5P8PMlpSR7R0/UtSS5OcnmSjdtl90tyRM/6P5PkvCTX9G4rycFJLkpyWdJ8p06SRyb5dpJL21HT14zSvpAkSZqwuj6r+kdVdXj7+uFobTzJysBLgcEbcDYCjqyqzYBbgVcvxeqeCny2qjYBbgfe2DPvlqraEvgc8K4Rll+X5uuGdgY+2tb3oramrYCZwKwk2wMvAW6qqqdX1ebAd5eiTkmSpEmpX09/WSXJAmAA+A3wxbb92qpa0E7PZ+nu3L6hqs5tp0/gge+chAdOgy9und+sqvur6ipgnbbtRe3rEuBiYGOaIHk58MIkH0vynKq6bejKkhyQZCDJwEIWLsXHkCRJmpi6PjlmtP39GsdBSQDu6WlaxNLduV2LeT+43kWM/Jl7t52enx+pqs8P7ZxkS2An4INJflBV73/QxqvmAnMBpmf60NokSZImnan0vOknJNmmnd4L+OkorPNM4HVJVgVIsl6SxyaZDiysqhOATwBbjsK2JEmSJrR+jTiOhV8Ab0pyDHAVzfWMy6WqzkqyCXB+OyJ6J/Bampt5PpHkfuBe4A3Luy1JkqSJLlWT/yxqkhnA6e2NKhPO9EyvAzmw32VIkqRJbE7NGZftJJlfVbOHmzeVTlVLkiRpDE2JU9VVdR0wIUcbJUmSpgpHHCVJktTJlBhxnOimz5rOnIHxuS5BkiRprDjiKEmSpE4MjpIkSerE4ChJkqRODI6SJEnqxOAoSZKkTgyOkiRJ6sTgKEmSpE4MjpIkSerE4ChJkqRODI6SJEnqxOAoSZKkTgyOkiRJ6sTgKEmSpE4MjpIkSerE4ChJkqRODI6SJEnqZOV+F7BCmD8fkn5XIUmSJrOqflfgiKMkSZK6MThKkiSpE4OjJEmSOjE4SpIkqZMpHxyT3NnvGiRJkqaCKR8cJUmSNDpWiOCYZNUkP0hycZLLk+zSts9IcnWSE5P8PMlpSR7RzntfkouSXJFkbtJ8n06Ss5N8LMnPkvwyyXP6+dkkSZLGywoRHIG7gV2rakvgecCnBoMg8FTgs1W1CXA78Ma2/YiqemZVbQ6sAuzcs76Vq2or4O3AnPH4AJIkSf22ogTHAB9OchnwfWA9YJ123g1VdW47fQLw7Hb6eUkuTHI58Hxgs571fb39OR+YMewGkwOSDCQZuHn0PockSVLfrChPjtkbWBuYVVX3JrkOmNbOG/o17JVkGvBZYHZV3ZDk0J7+APe0Pxcxwj6sqrnAXIDZSf+/6l2SJGk5rSgjjqsDf2xD4/OADXrmPSHJNu30XsBPeSAk3pJkVWC38StVkiRpYprSwTHJyjSjgycCs9vTzvsAV/d0+wXwpiQ/Bx4NfK6qbgWOBq4AzgQuGs+6JUmSJqLUBHhg9lhJ8nTg6PZGluHmzwBOb2+AGTOzkxoYyw1IkqSpb5wyW5L5VTV7uHlTdsQxyUHAycAh/a5FkiRpKpjSI44ThSOOkiRpuTniKEmSpMliRfk6nv6aNQsGHHOUJEmTmyOOkiRJ6sTgKEmSpE4MjpIkSerE4ChJkqRODI6SJEnqxOAoSZKkTgyOkiRJ6sTgKEmSpE4MjpIkSerE4ChJkqRODI6SJEnqxOAoSZKkTgyOkiRJ6sTgKEmSpE4MjpIkSerE4ChJkqROUlX9rmHKy/QUB/a7CkmSNJnVnPHJbEnmV9Xs4eY54ihJkqRODI6SJEnqxOAoSZKkTgyOkiRJ6mRCBcckdy5l/x2SnD5W9QzZ1vuT7Dge25IkSZqIVu53AZNFVb2v3zVIkiT104QacRzUjiSeneS0JFcnOTFJ2nkvadsuBl7Vs8xjknwzyWVJLkjytLb90CTHtOu7Jslbe5Z5bZKfJVmQ5PNJVmpfxya5IsnlSd7R9j02yW7t9PuSXNT2mTtYmyRJ0lQ2IYNj6xnA24FNgScB2yWZBhwNvByYBTyup/9hwCVV9TTgP4Hje+ZtDLwY2AqYk+ShSTYBXgNsV1UzgUXA3sBMYL2q2ryqtgC+NExtR1TVM6tqc2AVYOdR+cSSJEkT2EQOjj+rqhur6n5gATCDJgBeW1X/V803l5/Q0//ZwJcBquqHwJpJHtXO+3ZV3VNVtwB/BNYBXkATPi9KsqB9/yTgGuBJSQ5P8hLg9mFqe16SC5NcDjwf2GxohyQHJBlIMsDC5doPkiRJE8JEvsbxnp7pRSxfrcOtK8BxVfWeoZ2TPJ1mhPIgYHfgdT3zpgGfBWZX1Q1JDgWmDV1HVc0F5kL75BhJkqRJbiKPOA7namBGkie37/fsmfcTmlPNJNkBuKWqhhstHPQDYLckj22XeUySDZKsBTykqr4GHAJsOWS5wZB4S5JVgd2W4/NIkiRNGhN5xPEfVNXdSQ4Avp1kIU1YXK2dfShwTJLLgIXAvktY11VJDgHOSvIQ4F7gTcBfgS+1bQDvGbLcrUmOBq4Afg9cNCofTpIkaYJLc6mgxlKmpziw31VIkqTJrOaMT2ZLMr+qZg83b7KdqpYkSVKfGBwlSZLUicFRkiRJnUyqm2Mmq1nTZzEwZ6DfZUiSJC0XRxwlSZLUicFRkiRJnRgcJUmS1InBUZIkSZ0YHCVJktSJwVGSJEmdGBwlSZLUicFRkiRJnRgcJUmS1InBUZIkSZ0YHCVJktSJwVGSJEmdGBwlSZLUicFRkiRJnRgcJUmS1InBUZIkSZ2s3O8CVgTz50PS7yokSdJkVtXvChxxlCRJUkcGR0mSJHVicJQkSVInBkdJkiR1ssIExyR3LmX/HZKc3k6/Ism7x6YySZKkycG7qjuoqnnAvH7XIUmS1E8rzIjjoHYk8ewkpyW5OsmJSfNlOUle0rZdDLyqZ5n9khzRTr88yYVJLkny/STr9OmjSJIkjasVLji2ngG8HdgUeBKwXZJpwNHAy4FZwONGWPanwNZV9QzgFODfx7xaSZKkCWBFPVX9s6q6ESDJAmAGcCdwbVX9X9t+AnDAMMs+HvhKknWBhwHXDreBJAc8sPwTRrV4SZKkflhRRxzv6ZlexNIF6MOBI6pqC+BAYNpwnapqblXNrqrZsPayVypJkjRBrKjBcThXAzOSPLl9v+cI/VYHfttO7zvmVUmSJE0QBsdWVd1Nc2r52+3NMX8coeuhwFeTzAduGafyJEmS+i41EZ6YPcUlswsG+l2GJEmaxMYrsiWZ31xq948ccZQkSVInBkdJkiR1YnCUJElSJyvq9ziOq1mzYMBLHCVJ0iTniKMkSZI6MThKkiSpE4OjJEmSOjE4SpIkqRODoyRJkjoxOEqSJKkTg6MkSZI6MThKkiSpk9R4PTF7BZbkDuAX/a5DS7QWcEu/i1AnHqvJweM0OXicJo/xOlYbVNXaw83wyTHj4xdVNbvfRWjxkgx4nCYHj9Xk4HGaHDxOk8dEOFaeqpYkSVInBkdJkiR1YnAcH3P7XYA68ThNHh6rycHjNDl4nCaPvh8rb46RJElSJ444SpIkqROD4yhK8pIkv0jyqyTvHmb+w5N8pZ1/YZIZfShzhdfhOL0zyVVJLkvygyQb9KPOFd2SjlNPv1cnqSTeFdonXY5Vkt3bf1dXJjlpvGtUp//2PSHJj5Jc0v73b6d+1LmiS3JMkj8muWKE+UnymfY4XpZky/Gsz+A4SpKsBBwJvBTYFNgzyaZDuu0P/KWqNgT+G/jY+FapjsfpEmB2VT0NOA34+PhWqY7HiSSrAW8DLhzfCjWoy7FKshHwHmC7qtoMePt417mi6/hv6hDg1Kp6BrAH8NnxrVKtY4GXLGb+S4GN2tcBwOfGoaa/MziOnq2AX1XVNVX1N+AUYJchfXYBjmunTwNekCTjWKM6HKeq+lFVLWzfXgA8fpxrVLd/TwAfoPkfsLvHszg9SJdj9XrgyKr6C0BV/XGca1S341TAo9rp1YGbxrE+tarqx8CfF9NlF+D4alwArJFk3fGpzuA4mtYDbuh5f2PbNmyfqroPuA1Yc1yq06Aux6nX/sB3xrQiDWeJx6k9PbN+VX17PAvTP+jyb+opwFOSnJvkgiSLG03R2OhynA4FXpvkRuAM4C3jU5qW0tL+HRtVPjlGGkGS1wKzgef2uxY9WJKHAP8F7NfnUtTNyjSn1XagGcH/cZItqurWfhalf7AncGxVfSrJNsCXk2xeVff3uzBNHI44jp7fAuv3vH982zZsnyQr05wK+NO4VKdBXY4TSXYE3gu8oqruGafa9IAlHafVgM2Bs5NcB2wNzPMGmb7o8m/qRmBeVd1bVdcCv6QJkho/XY7T/sCpAFV1PjCN5tnImlg6/R0bKwbH0XMRsFGSJyZ5GM2FxfOG9JkH7NtO7wb8sPwizfG2xOOU5BnA52lCo9di9cdij1NV3VZVa1XVjKqaQXMt6iuqaqA/5a7Quvy375s0o40kWYvm1PU141ijuh2n3wAvAEiyCU1wvHlcq1QX84B92rurtwZuq6rfjdfGPVU9SqrqviRvBs4EVgKOqaork7wfGKiqecAXaYb+f0Vz4ese/at4xdTxOH0CWBX4anvv0m+q6hV9K3oF1PE4aQLoeKzOBF6U5CpgEXBwVXm2ZRx1PE7/Bhyd5B00N8rs5+DG+EtyMs3/aK3VXm86B3goQFUdRXP96U7Ar4CFwL+Ma33+TkiSJKkLT1VLkiSpE4OjJEmSOjE4SpIkqRODoyRJkjoxOEqSJKkTg6Mk9UmSSnJCz/uVk9yc5PSlXM8OS7NMkv2STF+abUgSGBwlqZ/uAjZPskr7/oUs5RMg2qdQLa39AIOjpKVmcJSk/joDeFk7vSdw8uCMJFslOT/JJUnOS/LUtn2/JPOS/BD4Qe/Kkjyz7f/kJLOSnJNkfpIzk6ybZDeaZ7CfmGRBT2iVpCUyOEpSf50C7JFkGvA04MKeeVcDz6mqZwDvAz7cM29LYLeqeu5gQ5JtgaOAXWgeH3d422cWcAzwoao6DRgA9q6qmVX117H7aJKmGh85KEl9VFWXJZlBM9p4xpDZqwPHJdmI5hFwD+2Z972q+nPP+02AucCLquqmJJsDmwPfax+duRIwbs+zlTQ1GRwlqf/mAZ+keT7tmj3tHwB+VFW7tuHy7J55dw1Zx++AacAzgJuAAFdW1TZjU7KkFZHBUZL67xjg1qq6PMkOPe2r88DNMvstYR23AvvTjDDeBZwHrJ1km6o6P8lDgadU1ZXAHcBqo1e+pBWF1zhKUp9V1Y1V9ZlhZn0c+EiSS+jwP/pV9QdgZ+BImpHH3YCPJbkUWABs23Y9FjjKm2MkLa1UVb9rkCRJ0iTgiKMkSZI6MThKkiSpE4OjJEmSOjE4SpIkqRODoyRJkjoxOEqSJKkTg6MkSZI6MThKkiSpk/8PDS59yYhIk80AAAAASUVORK5CYII="/>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 name="AutoShape 10" descr="data:image/png;base64,iVBORw0KGgoAAAANSUhEUgAAAo4AAAFNCAYAAACOmu5nAAAAOXRFWHRTb2Z0d2FyZQBNYXRwbG90bGliIHZlcnNpb24zLjUuMSwgaHR0cHM6Ly9tYXRwbG90bGliLm9yZy/YYfK9AAAACXBIWXMAAAsTAAALEwEAmpwYAAAq0UlEQVR4nO3deZgdZZ238fsrqEFBUEAkiEQFZdVIIrIoouKGKKIMsjjAyAi4LyMzOvIacF9nRgHFoAjIJuIyEVFwA5VNOhBW0VEWQVxAZY0ghN/7R1XLoe1OKkl3n+7O/bmuc3Wdp56q+p2qDv3lqapTqSokSZKkJXlIvwuQJEnS5GBwlCRJUicGR0mSJHVicJQkSVInBkdJkiR1YnCUJElSJwZHScNKMiNJJVm537VMVUl2TXJDkjuTPGMU1rdDkht73l+ZZIflXe9oGK3fpyTfSbLvaNXVs947kzxptNcrTTUGR2mSS3Jdkr8lWWtI+yXtH+oZ41zPEgNCkkOT3Nv+sb41yXlJthnPOieITwJvrqpVq+qS4TqkcU2Sq4aZV0k2HGnlVbVZVZ29LIW1676rPUaDr39flnWNpqp6aVUdNwbrXbWqrlnW5ZOs2u6j7wwz77okf23n/yHJsUlW7Zm/X7u/XzPMsk9J8tUktyS5LcllSd6ZZKVlrVVaHgZHaWq4Fthz8E2SLYBHLOvKxmmU8StVtSqwNvBT4OtJMkwtU/kP5AbAlUvosz3wWOBJSZ459iU9yNPbQDX4+vg4b38yeTVwD/DCJI8bZv7L29/3LYHZwCE98/YF/gzs07tAkicDFwI3AFtU1erAP7XLrzbqn0DqwOAoTQ1f5sF/dPYFju/tkORl7Sjk7e3p0UN75g2OEu6f5DfAD4duIMmr25GTzZM8JMm7k/w6yZ+SnJrkMW3XH7c/b21HWBY7klhV9wLHAY8D1mxHYz6X5IwkdwHPSzI9ydeS3Jzk2iRv7alrqyQD7ef6Q5L/6pm3dTuaeWuSS3tP2yY5O8kHkpyb5I4kZ/WO2iZ5ds+yNyTZr21/eJJPJvlNu72jkqwy3Gdr99MhSa5P8sckxydZvV3HncBKwKVJfr2YXbQv8L/AGe304LoH9/Ol7X4ebrTquiQ7ttOrtPv2L0muSnJwek5rL4322Hyq5/0pSY7p2c6n2s98W5KfDrd/emtr3x+a5IR2elqSE9rfrVuTXJRknXbe2Un+td2HtybZvGcda6cZ2Xts+37nJAvywKj20xbzmf4+etvupyOTfLv93biwDXGLsy9wFHAZ8NqROlXVb4HvAJu329oAeC5wAPDiIaHzMOC8qnpnVf2uXf4XVbVXVd26hHqkMWFwlKaGC4BHJdkkzQjdHsAJQ/rcRRMu1wBeBrwhySuH9HkusAnw4t7GJP8CfAzYsaquAN4CvLLtPx34C3Bk23379uca7SjV+YsrPMnDgf2AG6rqlrZ5L+BDNKMq5wHfAi4F1gNeALw9yWCNnwY+XVWPAp4MnNqudz3g28AHgccA7wK+lmTtns3vBfwLzYjew9o+g3/MvwMcTjMiOhNY0C7zUeApbduGbU3vG+Hj7de+ngc8CVgVOKKq7mlHn6AZ1Rs2lCR5BLAbcGL72iPJwwCqavue5Vetqq+MUMOgOTT758k0x3d5rhN8HfDPSZ6fZG9gK+Bt7bxPArOAbWn2+78D9y/l+vcFVgfWB9YEDgL+2tuhqu4Bvk7PSDuwO3BOVf0xzTWjxwAHtuv4PDCv/X3rYg+a4PZo4Fc0v4/Dan9fduCB47TPYvquD+wEDF6asA8wUFVfA34O7N3TfUfgtI71SuPC4ChNHYOjji+k+QP0296ZVXV2VV1eVfdX1WXAyTTBr9ehVXVXVfX+kX47cDCwQ1X9qm07CHhvVd3Y/gE/FNgtS3eKe/ckt9KchpsF7Noz73+r6tyquh/YAli7qt5fVX9rr0M7muYPO8C9wIZJ1qqqO6vqgrb9tcAZVXVG+5m/BwzQ/NEe9KWq+mX7eU+lCYPQBMrvV9XJVXVvVf2pqhYkCc3I0Duq6s9VdQfw4Z5ahtob+K+quqaq7gTeQxP+uu6nV9Gc/jyLJgQ/lCb0L4vdgQ+1dd8AfKbDMhe3o3WDrxcDVNXvgTfQjBR/Gtinqu5I8hCaUPm2qvptVS2qqvPa35GlcS9N2NuwXcf8qrp9mH4n8eB9v1fbBs1x+nxVXdiu4ziafbl1xxq+UVU/q6r7aMLgzMX0/Wfgsqq6CjgF2Cz/eLPTN9vf958C59D83kDzb3aw5pN4cOhcE/hdx3qlcWFwlKaOL9P84dyPIaepAZI8K8mP0pzuvY0m/K01pNsNw6z3YODIquo9rbkB8I3BQEETVBcB6yxFvadW1RpV9diqen5VzR+hjg2A6b0BBvjPnm3tTzMCeHV7SnPnnuX+achyzwbW7Vn373umF9KMCEIz0jXc6eO1aa4dnd+zzu+27cOZDlzf8/56YGW676d9afbTfVV1N/A1ln2kcDoP3q/Xj9Sxx5btMRp8ndkz71s0p9p/UVU/bdvWAqYx/L5bGl8GzgROSXJTko8neegw/X4EPKL93Z5BE+6+0c7bAPi3Icd/fZr90MVIvxvD2YcmXA6eij6HfzxOr2z34QZV9caq+muS7YAn0oRNaILjFklmtu//xIN/X6W+MzhKU0RVXU9zk8xONKfwhjoJmAes315kfxQw9GaUGma5FwGHJHl1T9sNwEuHhIpp7R/N4daxtHrXcQNw7ZBtrVZVOwFU1f9V1Z40p5s/BpyW5JHtcl8estwjq+qjHbZ/A80p3aFuoTllulnPOlfvOe081E00AWbQE4D7gD8sqYAkjweeD7w2ye+T/J7mtPVOGXIHfUe/owlOvbUsjw/R/A/DukkGTxffAtzN8PtuqLt48A1cf7+2rx3lPayqNqU55b0zw5z+rapFNCPFe7av09tRYGiO4YeGHP9HVNXJS/UplyDJtsBGwHt6jtOzgL06jCzvS/NvcEG73IU97QDfp7npRpowDI7S1LI/8PyqumuYeasBf66qu5NsRTM62cWVwEuAI5O8om07CvhQe23X4E0Ju7Tzbqa5pm20vhPvZ8AdSf6jvfFipTQ36Dyz3fZrk6zdnta+tV3mfpprPF+e5MXtMtPSfM/h4zts80RgxyS7J1k5yZpJZrbbOBr4754bMNbrud5yqJOBdyR5YpqvX/kwzd3k93Wo4Z+BXwJPpRlJm0kzsnojD1zX9we67+dTacLNo9t98JaOy/2DJNvTXBu6D03IOTzJeu3+OQb4rzQ3NK2UZJsRritcQHPa/qFJZtOE4sH1Py/JFu31urfTnLoe6TrJk4DX0FwWcFJP+9HAQe1oZJI8Ms0NYqN9N/K+wPeATXngOG0OrAK8dKSFkkyjuXzggJ7lZtIcl8HQOQfYNsknBm+aSbJhmhuH1hjlzyF1YnCUppCq+nVVDYww+43A+5PcQXMzx6lLsd5LaUZ9jk7yUprr2uYBZ7Xru4BmlIWqWkgzGnVue4qw6zVlI217UbvtmTQjqrcAX6C5eQKaUHtlmruUPw3sUVV/ba/j24XmtPbNNCNQB9Phv3tV9Ruakdt/o/malAXA09vZ/0Fzs8QFSW6nGRV66girOobmtOuP29rvpntg2xf4bFX9vvdFE9oHR6QOBY5r9/PuS1jfYTSnp6+luWbyyx1quDQP/h7H/0nyKJpLId7cXsf4E+CLwJfaa0DfBVwOXESz7z7G8Pv8/9GMTP6lra039D2O5qaQ22lGNc8Zqd6qupBm9HI6zQ1Ng+0DwOuBI9pt/IrmMo5R0xP+Dh9ynK5t613cZQWvpBm9Pn7I8T2G5nKGl1TVr4FtgBk0v+O30VyuMADcMexapTGWqtE4qyRJmkzSfDXRCVXVZQRWkgBHHCVJktSRwVGSJEmdeKpakiRJnTjiKEmSpE4MjpIkSepkaR4PpmW01lpr1YwZM/pdhiRJ0hLNnz//lqoa9olYBsdxMGPGDAYGRvpqPUmSpIkjyYiPJPVUtSRJkjoxOEqSJKkTg6MkSZI6MThKkiSpE4OjJEmSOjE4SpIkqRO/jmcczJ8PSb+rkCRJk9lEeEq0I46SJEnqxOAoSZKkTgyOkiRJ6sTgKEmSpE7GPDgmWZRkQZJLk1ycZNsx2MYOSU5fymXOTjJ7GbZ1bJLdlnY5SZKkyW487qr+a1XNBEjyYuAjwHPHYbuSJEkaReN9qvpRwF8Akqya5AftKOTlSXZp22ck+XmSo5NcmeSsJKu0856Z5LJ2BPMTSa4YuoEkWyU5P8klSc5L8tS2fZUkp7Tr/gawSs8yL2qXuTjJV5Os2rZ/NMlV7TY/2bOZ7dt1X+PooyRJWlGMx4jjKkkWANOAdYHnt+13A7tW1e1J1gIuSDKvnbcRsGdVvT7JqcCrgROALwGvr6rzk3x0hO1dDTynqu5LsiPw4Xb5NwALq2qTJE8DLgZot30IsGNV3ZXkP4B3JjkS2BXYuKoqyRo921gXeDawMTAPOG259pAkSdIkMN6nqrcBjk+yORDgw0m2B+4H1gPWaZe5tqoWtNPzgRltcFutqs5v208Cdh5me6sDxyXZCCjgoW379sBnAKrqsiSXte1bA5sC56b5lu6HAecDt9GE2y+210/2XkP5zaq6H7gqyToMI8kBwAHNuyeMvHckSZImiXF9ckw7UrgWsDawU/tzVlXdm+Q6mlFJgHt6FltEz2nlDj4A/Kiqdk0yAzh7Cf0DfK+q9vyHGclWwAuA3YA388BoaW99wz4TpqrmAnOb9cyeAN/1LkmStHzG9RrHJBsDKwF/ohkZ/GMbGp8HbLC4ZavqVuCOJM9qm/YYoevqwG/b6f162n8M7NXWsTnwtLb9AmC7JBu28x6Z5CntdY6rV9UZwDuAp3f9nJIkSVPReF7jCM3o3L5VtSjJicC3klwODNBcm7gk+wNHJ7kfOIfmdPJQH6c5VX0I8O2e9s8BX0ryc+DnNKfAqaqbk+wHnJzk4W3fQ4A7gP9NMq2t+51dP7AkSdJUlJoIT8zuKMmqVXVnO/1uYN2qelufy1qi5lT1QL/LkCRJk9h4RbYk86tq2O+6HtdrHEfBy5K8h6bu63nwqWhJkiSNoUkVHKvqK8BX+l2HJEnSishnVUuSJKmTSTXiOFnNmgUDXuIoSZImOUccJUmS1InBUZIkSZ0YHCVJktSJwVGSJEmdGBwlSZLUicFRkiRJnRgcJUmS1InBUZIkSZ0YHCVJktSJwVGSJEmdGBwlSZLUicFRkiRJnRgcJUmS1InBUZIkSZ0YHCVJktSJwVGSJEmdrNzvAlYEN910E4cddli/y5AkSZPYnDlz+l2CI46SJEnqxuAoSZKkTgyOkiRJ6sTgKEmSpE7GLDgmqSSf6nn/riSHjtX2lkaS65KsNUrrunM01iNJkjTRjeWI4z3Aq0YroEmSJKm/xjI43gfMBd4xdEaStZN8LclF7Wu7tv3yJGuk8ack+7Ttxyd5YZIvJFnQvm5OMqedf3C7nsuSHNaznW8mmZ/kyiQHDFfkSH2S3JnkQ0kuTXJBknXa9icmOb+t9YOjucMkSZImsrG+xvFIYO8kqw9p/zTw31X1TODVwBfa9nOB7YDNgGuA57Tt2wDnVdW/VtVMYBfgFuDYJC8CNgK2AmYCs5Js3y73uqqaBcwG3ppkzWFqHKnPI4ELqurpwI+B1/fU/rmq2gL43dLuEEmSpMlqTINjVd0OHA+8dcisHYEjkiwA5gGPSrIq8BNg+/b1OWCLJOsBf6mquwCSTAO+Crylqq4HXtS+LgEuBjamCZLQBMFLgQuA9Xvae43U52/A6e30fGBGO70dcHI7/eWRPnuSA5IMJBlYuHDhSN0kSZImjfF4csz/0AS6L/W0PQTYuqru7u2Y5MfAm4AnAO8FdgV2owmUg44Cvl5V3x9cDPhIVX1+yLp2oAmo21TVwiRnA9OWos+9VVXt9CIevK+KJaiquTSn6pk+ffoS+0uSJE10Y/51PFX1Z+BUYP+e5rOAtwy+STKz7XsDsBawUVVdA/wUeBfNqWKSvAlYrao+2rOuM4HXtSOWJFkvyWOB1WlGKhcm2RjYepjyuvQZ6lxgj3Z67w79JUmSpoTx+h7HT9EEwkFvBWa3N7NcBRzUM+9C4Jft9E+A9WgCJDQhcoueG2QOqqqzgJOA85NcDpwGrAZ8F1g5yc+Bj9Kcih6qS5+h3ga8qd3Weh36S5IkTQl54Gysxsr06dPrwAMP7HcZkiRpEpszZ864bCfJ/KqaPdw8nxwjSZKkTgyOkiRJ6sTgKEmSpE68xnEczJ49uwYGBvpdhiRJ0hJ5jaMkSZKWm8FRkiRJnRgcJUmS1InBUZIkSZ0YHCVJktSJwVGSJEmdGBwlSZLUicFRkiRJnRgcJUmS1InBUZIkSZ0YHCVJktSJwVGSJEmdGBwlSZLUicFRkiRJnRgcJUmS1InBUZIkSZ2s3O8CVgh/ng8npd9VSJKkyWyv6ncFjjhKkiSpG4OjJEmSOjE4SpIkqRODoyRJkjqZ8MExySuTVJKNl2P5TZdhuf2SHNFOH5Rkn2XZviRJ0lQx4YMjsCfw0/bnsnglMGxwTNLprvKqOqqqjl/G7UuSJE0JEzo4JlkVeDawP7BH27ZDktN7+hyRZL92+qNJrkpyWZJPJtkWeAXwiSQLkjw5ydlJ/ifJAPC2JC9PcmGSS5J8P8k6w9RxaJJ3tdOvT3JRkkuTfC3JI8Z8R0iSJE0AE/17HHcBvltVv0zypySzRuqYZE1gV2Djqqoka1TVrUnmAadX1WltP4CHVdXs9v2jga3bZf4V+Hfg3xZT09er6uh22Q/ShNrDl/+jSpIkTWwTesSR5vT0Ke30KSz+dPVtwN3AF5O8Cli4mL5f6Zl+PHBmksuBg4HNllDT5kl+0vbfe6T+SQ5IMpBk4OY7lrBGSZKkSWDCBsckjwGeD3whyXU0oW53YBEPrnsaQFXdB2wFnAbsDHx3Mau/q2f6cOCIqtoCOHBwfYtxLPDmtv9hI/WvqrlVNbuqZq+92hLWKEmSNAlM2OAI7AZ8uao2qKoZVbU+cC1NzZsmeXiSNYAXwN+vh1y9qs4A3gE8vV3PHcDiotvqwG/b6X071LUa8LskD6UZcZQkSVohTOTguCfwjSFtX6O5SeZU4Ir25yXtvNWA05NcRnMX9jvb9lOAg9ubX548zHYOBb6aZD5wS4e6/h9wIXAucHXnTyNJkjTJpar/D8ye6mY/KTXwwX5XIUmSJrW9xiezJZk/eBPxUBN5xFGSJEkTiMFRkiRJnRgcJUmS1MlE/wLwqeExs2CvgX5XIUmStFwccZQkSVInBkdJkiR1YnCUJElSJwZHSZIkdWJwlCRJUicGR0mSJHVicJQkSVInBkdJkiR1YnCUJElSJwZHSZIkdWJwlCRJUicGR0mSJHVicJQkSVInBkdJkiR1YnCUJElSJwZHSZIkdbJyvwtYMcwH0u8iJEnSpFb9LsARR0mSJHVjcJQkSVInBkdJkiR1YnCUJElSJ2MaHJO8N8mVSS5LsiDJs5ZxPTsk2bbn/bFJduuw3J090zsl+WWSDZalBkmSpBXdmN1VnWQbYGdgy6q6J8lawMOWcXU7AHcC5y1jLS8APgO8uKqu79A/QKrq/mXZniRJ0lQ0liOO6wK3VNU9AFV1S1XdBE2QS3JJksuTHJPk4W37dW3AJMnsJGcnmQEcBLyjHbV8Trv+7ZOcl+SaxY0+JtkeOBrYuap+3ba9M8kV7evtbduMJL9IcjxwBbB+koOTXNSOmB7Ws85vJpnfjqYeMJo7TZIkaaIay+B4Fk34+mWSzyZ5LkCSacCxwGuqaguaUc83jLSSqroOOAr476qaWVU/aWetCzybZlTzoyMs/nDgm8Arq+rqdvuzgH8BngVsDbw+yTPa/hsBn62qzYCntu+3AmYCs9oQCvC6qpoFzAbemmTNrjtFkiRpshqz4FhVdwKzgAOAm4GvJNmPJpBdW1W/bLseB2w/7EoW75tVdX9VXQWsM0Kfe2lOb+/f0/Zs4BtVdVdb49eBwVHM66vqgnb6Re3rEuBiYGOaIAlNWLwUuABYv6f975IckGQgycDNNy/Dp5MkSZpgxvTJMVW1CDgbODvJ5cC+NEFsJPfxQJidtoTV39MzPdJjWe4Hdgd+kOQ/q+rDS1jnXUPW+ZGq+nxvhyQ7ADsC21TVwiRnD1drVc0F5gLMnp3+f9W7JEnSchqzEcckT03SOxI3E7ge+AUwI8mGbfs/A+e009fRjFICvLpn2TuA1ZaljqpaCLwM2DvJ/sBPgFcmeUSSRwK7tm1DnQm8Lsmq7edZL8ljgdWBv7ShcWOa092SJElT3lhe47gqcFySq5JcBmwKHFpVd9NcY/jVdhTyfpprGAEOAz6dZABY1LOubwG7Drk5prOq+jPwEuAQ4PE011j+DLgQ+EJV/cMoaFWdBZwEnN/WeRpNeP0usHKSn9NcW3nB0GUlSZKmolQt+Sxqku2q6twltWl4s2enBgb6XYUkSZrcxufKtyTzq2r2cPO6jjge3rFNkiRJU9Rib45pv8R7W2DtJO/smfUoYKWxLEySJEkTy5Luqn4YzbWKK/Pgm1NuB5b4yD9JkiRNHYsNjlV1DnBOkmO7PKpPI5kFeJGjJEma3Lp+j+PDk8wFZvQuU1XPH4uiJEmSNPF0DY5fpfnKnC/w4K/JkSRJ0gqia3C8r6o+N6aVSJIkaULr+nU830ryxiTrJnnM4GtMK5MkSdKE0nXEcd/258E9bQU8aXTLkSRJ0kTVKThW1RPHuhBJkiRNbJ2CY5J9hmuvquNHtxxJkiRNVF1PVT+zZ3oa8ALgYsDgKEmStILoeqr6Lb3vk6wBnDIWBUmSJGli6npX9VB3AV73KEmStALpeo3jt2juogZYCdgEOHWsipIkSdLE0/Uax0/2TN8HXF9VN45BPZIkSZqgOp2qrqpzgKuB1YBHA38by6IkSZI08XQKjkl2B34G/BOwO3Bhkt3GsjBJkiRNLF1PVb8XeGZV/REgydrA94HTxqowSZIkTSxd76p+yGBobP1pKZaVJEnSFNB1xPG7Sc4ETm7fvwY4Y2xKmnpumn8Th+WwfpchSZImsTk1p98lLD44JtkQWKeqDk7yKuDZ7azzgRPHujhJkiRNHEsacfwf4D0AVfV14OsASbZo5718DGuTJEnSBLKk6xTXqarLhza2bTPGpCJJkiRNSEsKjmssZt4qo1iHJEmSJrglBceBJK8f2pjkX4H5y7rRJIuSLEhyRZKvJnlEkhlJrhih//uT7NhOn51kdjt9RpI1lrCt65KsNUz7K5K8e1k/gyRJ0opmSdc4vh34RpK9eSAozgYeBuy6HNv9a1XNBEhyInAQ7fWTw6mq943QvtOyFlBV84B5y7q8JEnSimaxI45V9Yeq2hY4DLiufR1WVdtU1e9HqYafABu20yslOTrJlUnOSrIKQJJjh3tSzeBoYjtaeXWSE5P8PMlpSR7R0/UtSS5OcnmSjdtl90tyRM/6P5PkvCTX9G4rycFJLkpyWdJ8p06SRyb5dpJL21HT14zSvpAkSZqwuj6r+kdVdXj7+uFobTzJysBLgcEbcDYCjqyqzYBbgVcvxeqeCny2qjYBbgfe2DPvlqraEvgc8K4Rll+X5uuGdgY+2tb3oramrYCZwKwk2wMvAW6qqqdX1ebAd5eiTkmSpEmpX09/WSXJAmAA+A3wxbb92qpa0E7PZ+nu3L6hqs5tp0/gge+chAdOgy9und+sqvur6ipgnbbtRe3rEuBiYGOaIHk58MIkH0vynKq6bejKkhyQZCDJwEIWLsXHkCRJmpi6PjlmtP39GsdBSQDu6WlaxNLduV2LeT+43kWM/Jl7t52enx+pqs8P7ZxkS2An4INJflBV73/QxqvmAnMBpmf60NokSZImnan0vOknJNmmnd4L+OkorPNM4HVJVgVIsl6SxyaZDiysqhOATwBbjsK2JEmSJrR+jTiOhV8Ab0pyDHAVzfWMy6WqzkqyCXB+OyJ6J/Bampt5PpHkfuBe4A3Luy1JkqSJLlWT/yxqkhnA6e2NKhPO9EyvAzmw32VIkqRJbE7NGZftJJlfVbOHmzeVTlVLkiRpDE2JU9VVdR0wIUcbJUmSpgpHHCVJktTJlBhxnOimz5rOnIHxuS5BkiRprDjiKEmSpE4MjpIkSerE4ChJkqRODI6SJEnqxOAoSZKkTgyOkiRJ6sTgKEmSpE4MjpIkSerE4ChJkqRODI6SJEnqxOAoSZKkTgyOkiRJ6sTgKEmSpE4MjpIkSerE4ChJkqRODI6SJEnqZOV+F7BCmD8fkn5XIUmSJrOqflfgiKMkSZK6MThKkiSpE4OjJEmSOjE4SpIkqZMpHxyT3NnvGiRJkqaCKR8cJUmSNDpWiOCYZNUkP0hycZLLk+zSts9IcnWSE5P8PMlpSR7RzntfkouSXJFkbtJ8n06Ss5N8LMnPkvwyyXP6+dkkSZLGywoRHIG7gV2rakvgecCnBoMg8FTgs1W1CXA78Ma2/YiqemZVbQ6sAuzcs76Vq2or4O3AnPH4AJIkSf22ogTHAB9OchnwfWA9YJ123g1VdW47fQLw7Hb6eUkuTHI58Hxgs571fb39OR+YMewGkwOSDCQZuHn0PockSVLfrChPjtkbWBuYVVX3JrkOmNbOG/o17JVkGvBZYHZV3ZDk0J7+APe0Pxcxwj6sqrnAXIDZSf+/6l2SJGk5rSgjjqsDf2xD4/OADXrmPSHJNu30XsBPeSAk3pJkVWC38StVkiRpYprSwTHJyjSjgycCs9vTzvsAV/d0+wXwpiQ/Bx4NfK6qbgWOBq4AzgQuGs+6JUmSJqLUBHhg9lhJ8nTg6PZGluHmzwBOb2+AGTOzkxoYyw1IkqSpb5wyW5L5VTV7uHlTdsQxyUHAycAh/a5FkiRpKpjSI44ThSOOkiRpuTniKEmSpMliRfk6nv6aNQsGHHOUJEmTmyOOkiRJ6sTgKEmSpE4MjpIkSerE4ChJkqRODI6SJEnqxOAoSZKkTgyOkiRJ6sTgKEmSpE4MjpIkSerE4ChJkqRODI6SJEnqxOAoSZKkTgyOkiRJ6sTgKEmSpE4MjpIkSerE4ChJkqROUlX9rmHKy/QUB/a7CkmSNJnVnPHJbEnmV9Xs4eY54ihJkqRODI6SJEnqxOAoSZKkTgyOkiRJ6mRCBcckdy5l/x2SnD5W9QzZ1vuT7Dge25IkSZqIVu53AZNFVb2v3zVIkiT104QacRzUjiSeneS0JFcnOTFJ2nkvadsuBl7Vs8xjknwzyWVJLkjytLb90CTHtOu7Jslbe5Z5bZKfJVmQ5PNJVmpfxya5IsnlSd7R9j02yW7t9PuSXNT2mTtYmyRJ0lQ2IYNj6xnA24FNgScB2yWZBhwNvByYBTyup/9hwCVV9TTgP4Hje+ZtDLwY2AqYk+ShSTYBXgNsV1UzgUXA3sBMYL2q2ryqtgC+NExtR1TVM6tqc2AVYOdR+cSSJEkT2EQOjj+rqhur6n5gATCDJgBeW1X/V803l5/Q0//ZwJcBquqHwJpJHtXO+3ZV3VNVtwB/BNYBXkATPi9KsqB9/yTgGuBJSQ5P8hLg9mFqe16SC5NcDjwf2GxohyQHJBlIMsDC5doPkiRJE8JEvsbxnp7pRSxfrcOtK8BxVfWeoZ2TPJ1mhPIgYHfgdT3zpgGfBWZX1Q1JDgWmDV1HVc0F5kL75BhJkqRJbiKPOA7namBGkie37/fsmfcTmlPNJNkBuKWqhhstHPQDYLckj22XeUySDZKsBTykqr4GHAJsOWS5wZB4S5JVgd2W4/NIkiRNGhN5xPEfVNXdSQ4Avp1kIU1YXK2dfShwTJLLgIXAvktY11VJDgHOSvIQ4F7gTcBfgS+1bQDvGbLcrUmOBq4Afg9cNCofTpIkaYJLc6mgxlKmpziw31VIkqTJrOaMT2ZLMr+qZg83b7KdqpYkSVKfGBwlSZLUicFRkiRJnUyqm2Mmq1nTZzEwZ6DfZUiSJC0XRxwlSZLUicFRkiRJnRgcJUmS1InBUZIkSZ0YHCVJktSJwVGSJEmdGBwlSZLUicFRkiRJnRgcJUmS1InBUZIkSZ0YHCVJktSJwVGSJEmdGBwlSZLUicFRkiRJnRgcJUmS1InBUZIkSZ2s3O8CVgTz50PS7yokSdJkVtXvChxxlCRJUkcGR0mSJHVicJQkSVInBkdJkiR1ssIExyR3LmX/HZKc3k6/Ism7x6YySZKkycG7qjuoqnnAvH7XIUmS1E8rzIjjoHYk8ewkpyW5OsmJSfNlOUle0rZdDLyqZ5n9khzRTr88yYVJLkny/STr9OmjSJIkjasVLji2ngG8HdgUeBKwXZJpwNHAy4FZwONGWPanwNZV9QzgFODfx7xaSZKkCWBFPVX9s6q6ESDJAmAGcCdwbVX9X9t+AnDAMMs+HvhKknWBhwHXDreBJAc8sPwTRrV4SZKkflhRRxzv6ZlexNIF6MOBI6pqC+BAYNpwnapqblXNrqrZsPayVypJkjRBrKjBcThXAzOSPLl9v+cI/VYHfttO7zvmVUmSJE0QBsdWVd1Nc2r52+3NMX8coeuhwFeTzAduGafyJEmS+i41EZ6YPcUlswsG+l2GJEmaxMYrsiWZ31xq948ccZQkSVInBkdJkiR1YnCUJElSJyvq9ziOq1mzYMBLHCVJ0iTniKMkSZI6MThKkiSpE4OjJEmSOjE4SpIkqRODoyRJkjoxOEqSJKkTg6MkSZI6MThKkiSpk9R4PTF7BZbkDuAX/a5DS7QWcEu/i1AnHqvJweM0OXicJo/xOlYbVNXaw83wyTHj4xdVNbvfRWjxkgx4nCYHj9Xk4HGaHDxOk8dEOFaeqpYkSVInBkdJkiR1YnAcH3P7XYA68ThNHh6rycHjNDl4nCaPvh8rb46RJElSJ444SpIkqROD4yhK8pIkv0jyqyTvHmb+w5N8pZ1/YZIZfShzhdfhOL0zyVVJLkvygyQb9KPOFd2SjlNPv1cnqSTeFdonXY5Vkt3bf1dXJjlpvGtUp//2PSHJj5Jc0v73b6d+1LmiS3JMkj8muWKE+UnymfY4XpZky/Gsz+A4SpKsBBwJvBTYFNgzyaZDuu0P/KWqNgT+G/jY+FapjsfpEmB2VT0NOA34+PhWqY7HiSSrAW8DLhzfCjWoy7FKshHwHmC7qtoMePt417mi6/hv6hDg1Kp6BrAH8NnxrVKtY4GXLGb+S4GN2tcBwOfGoaa/MziOnq2AX1XVNVX1N+AUYJchfXYBjmunTwNekCTjWKM6HKeq+lFVLWzfXgA8fpxrVLd/TwAfoPkfsLvHszg9SJdj9XrgyKr6C0BV/XGca1S341TAo9rp1YGbxrE+tarqx8CfF9NlF+D4alwArJFk3fGpzuA4mtYDbuh5f2PbNmyfqroPuA1Yc1yq06Aux6nX/sB3xrQiDWeJx6k9PbN+VX17PAvTP+jyb+opwFOSnJvkgiSLG03R2OhynA4FXpvkRuAM4C3jU5qW0tL+HRtVPjlGGkGS1wKzgef2uxY9WJKHAP8F7NfnUtTNyjSn1XagGcH/cZItqurWfhalf7AncGxVfSrJNsCXk2xeVff3uzBNHI44jp7fAuv3vH982zZsnyQr05wK+NO4VKdBXY4TSXYE3gu8oqruGafa9IAlHafVgM2Bs5NcB2wNzPMGmb7o8m/qRmBeVd1bVdcCv6QJkho/XY7T/sCpAFV1PjCN5tnImlg6/R0bKwbH0XMRsFGSJyZ5GM2FxfOG9JkH7NtO7wb8sPwizfG2xOOU5BnA52lCo9di9cdij1NV3VZVa1XVjKqaQXMt6iuqaqA/5a7Quvy375s0o40kWYvm1PU141ijuh2n3wAvAEiyCU1wvHlcq1QX84B92rurtwZuq6rfjdfGPVU9SqrqviRvBs4EVgKOqaork7wfGKiqecAXaYb+f0Vz4ese/at4xdTxOH0CWBX4anvv0m+q6hV9K3oF1PE4aQLoeKzOBF6U5CpgEXBwVXm2ZRx1PE7/Bhyd5B00N8rs5+DG+EtyMs3/aK3VXm86B3goQFUdRXP96U7Ar4CFwL+Ma33+TkiSJKkLT1VLkiSpE4OjJEmSOjE4SpIkqRODoyRJkjoxOEqSJKkTg6Mk9UmSSnJCz/uVk9yc5PSlXM8OS7NMkv2STF+abUgSGBwlqZ/uAjZPskr7/oUs5RMg2qdQLa39AIOjpKVmcJSk/joDeFk7vSdw8uCMJFslOT/JJUnOS/LUtn2/JPOS/BD4Qe/Kkjyz7f/kJLOSnJNkfpIzk6ybZDeaZ7CfmGRBT2iVpCUyOEpSf50C7JFkGvA04MKeeVcDz6mqZwDvAz7cM29LYLeqeu5gQ5JtgaOAXWgeH3d422cWcAzwoao6DRgA9q6qmVX117H7aJKmGh85KEl9VFWXJZlBM9p4xpDZqwPHJdmI5hFwD+2Z972q+nPP+02AucCLquqmJJsDmwPfax+duRIwbs+zlTQ1GRwlqf/mAZ+keT7tmj3tHwB+VFW7tuHy7J55dw1Zx++AacAzgJuAAFdW1TZjU7KkFZHBUZL67xjg1qq6PMkOPe2r88DNMvstYR23AvvTjDDeBZwHrJ1km6o6P8lDgadU1ZXAHcBqo1e+pBWF1zhKUp9V1Y1V9ZlhZn0c+EiSS+jwP/pV9QdgZ+BImpHH3YCPJbkUWABs23Y9FjjKm2MkLa1UVb9rkCRJ0iTgiKMkSZI6MThKkiSpE4OjJEmSOjE4SpIkqRODoyRJkjoxOEqSJKkTg6MkSZI6MThKkiSpk/8PDS59yYhIk80AAAAASUVORK5CYII="/>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0" name="Rounded Rectangle 19"/>
          <p:cNvSpPr/>
          <p:nvPr/>
        </p:nvSpPr>
        <p:spPr>
          <a:xfrm>
            <a:off x="131406" y="105097"/>
            <a:ext cx="2376264" cy="36004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Insights:</a:t>
            </a:r>
            <a:endParaRPr lang="en-IN" dirty="0"/>
          </a:p>
        </p:txBody>
      </p:sp>
      <p:sp>
        <p:nvSpPr>
          <p:cNvPr id="15" name="Rectangle 14"/>
          <p:cNvSpPr/>
          <p:nvPr/>
        </p:nvSpPr>
        <p:spPr>
          <a:xfrm>
            <a:off x="69937" y="5157192"/>
            <a:ext cx="9040140" cy="1015663"/>
          </a:xfrm>
          <a:prstGeom prst="rect">
            <a:avLst/>
          </a:prstGeom>
        </p:spPr>
        <p:txBody>
          <a:bodyPr wrap="square">
            <a:spAutoFit/>
          </a:bodyPr>
          <a:lstStyle/>
          <a:p>
            <a:r>
              <a:rPr lang="en-IN" sz="2000" dirty="0"/>
              <a:t>The customer '</a:t>
            </a:r>
            <a:r>
              <a:rPr lang="en-IN" sz="2000" dirty="0" err="1"/>
              <a:t>Atliq</a:t>
            </a:r>
            <a:r>
              <a:rPr lang="en-IN" sz="2000" dirty="0"/>
              <a:t> Exclusive' operates in the APAC region, with markets present in </a:t>
            </a:r>
            <a:r>
              <a:rPr lang="en-IN" sz="2000" dirty="0" smtClean="0"/>
              <a:t>India,</a:t>
            </a:r>
            <a:r>
              <a:rPr lang="en-IN" sz="2000" dirty="0"/>
              <a:t> </a:t>
            </a:r>
            <a:r>
              <a:rPr lang="en-IN" sz="2000" dirty="0" smtClean="0"/>
              <a:t>Indonesia</a:t>
            </a:r>
            <a:r>
              <a:rPr lang="en-IN" sz="2000" dirty="0"/>
              <a:t>, Japan, Philippines, South Korea, Australia, New Zealand, Bangladesh</a:t>
            </a:r>
            <a:r>
              <a:rPr lang="en-IN" sz="2000" dirty="0" smtClean="0"/>
              <a:t>. </a:t>
            </a:r>
            <a:endParaRPr lang="en-IN" sz="2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975" y="578220"/>
            <a:ext cx="8440489" cy="4343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87140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2848" y="1700808"/>
            <a:ext cx="7833258" cy="1708160"/>
          </a:xfrm>
          <a:prstGeom prst="rect">
            <a:avLst/>
          </a:prstGeom>
        </p:spPr>
        <p:txBody>
          <a:bodyPr wrap="square">
            <a:spAutoFit/>
          </a:bodyPr>
          <a:lstStyle/>
          <a:p>
            <a:r>
              <a:rPr lang="en-IN" sz="2100" i="1" dirty="0"/>
              <a:t>What is the percentage of unique product increase in 2021 vs. </a:t>
            </a:r>
            <a:r>
              <a:rPr lang="en-IN" sz="2100" i="1" dirty="0" smtClean="0"/>
              <a:t>2020? The final </a:t>
            </a:r>
            <a:r>
              <a:rPr lang="en-IN" sz="2100" i="1" dirty="0"/>
              <a:t>output contains these </a:t>
            </a:r>
            <a:r>
              <a:rPr lang="en-IN" sz="2100" i="1" dirty="0" smtClean="0"/>
              <a:t>fields:</a:t>
            </a:r>
            <a:endParaRPr lang="en-IN" sz="2100" i="1" dirty="0"/>
          </a:p>
          <a:p>
            <a:r>
              <a:rPr lang="en-IN" sz="2100" i="1" dirty="0"/>
              <a:t> </a:t>
            </a:r>
            <a:r>
              <a:rPr lang="en-IN" sz="2100" i="1" dirty="0" smtClean="0"/>
              <a:t>a) unique_products_2020</a:t>
            </a:r>
            <a:endParaRPr lang="en-IN" sz="2100" i="1" dirty="0"/>
          </a:p>
          <a:p>
            <a:r>
              <a:rPr lang="en-IN" sz="2100" i="1" dirty="0"/>
              <a:t> </a:t>
            </a:r>
            <a:r>
              <a:rPr lang="en-IN" sz="2100" i="1" dirty="0" smtClean="0"/>
              <a:t>b) unique_products_2021</a:t>
            </a:r>
            <a:endParaRPr lang="en-IN" sz="2100" i="1" dirty="0"/>
          </a:p>
          <a:p>
            <a:r>
              <a:rPr lang="en-IN" sz="2100" i="1" dirty="0"/>
              <a:t> </a:t>
            </a:r>
            <a:r>
              <a:rPr lang="en-IN" sz="2100" i="1" dirty="0" smtClean="0"/>
              <a:t>c) </a:t>
            </a:r>
            <a:r>
              <a:rPr lang="en-IN" sz="2100" i="1" dirty="0" err="1" smtClean="0"/>
              <a:t>percentage_chg</a:t>
            </a:r>
            <a:endParaRPr lang="en-IN" sz="2100" i="1" dirty="0"/>
          </a:p>
        </p:txBody>
      </p:sp>
      <p:sp>
        <p:nvSpPr>
          <p:cNvPr id="3" name="Flowchart: Terminator 2"/>
          <p:cNvSpPr/>
          <p:nvPr/>
        </p:nvSpPr>
        <p:spPr>
          <a:xfrm>
            <a:off x="643680" y="1148202"/>
            <a:ext cx="3096344" cy="464413"/>
          </a:xfrm>
          <a:prstGeom prst="flowChartTerminator">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latin typeface="Arial Rounded MT Bold" pitchFamily="34" charset="0"/>
              </a:rPr>
              <a:t>Question 2.</a:t>
            </a:r>
            <a:endParaRPr lang="en-IN" sz="1400" dirty="0">
              <a:latin typeface="Arial Rounded MT Bold" pitchFamily="34" charset="0"/>
            </a:endParaRPr>
          </a:p>
        </p:txBody>
      </p:sp>
      <p:sp>
        <p:nvSpPr>
          <p:cNvPr id="4" name="Rectangle 3"/>
          <p:cNvSpPr/>
          <p:nvPr/>
        </p:nvSpPr>
        <p:spPr>
          <a:xfrm>
            <a:off x="611560" y="188640"/>
            <a:ext cx="7920880" cy="792088"/>
          </a:xfrm>
          <a:prstGeom prst="rect">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latin typeface="Tw Cen MT Condensed Extra Bold" pitchFamily="34" charset="0"/>
              </a:rPr>
              <a:t>Percentage Increase in Unique Products from 2020 to 2021</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4149079"/>
            <a:ext cx="6747661" cy="1830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ounded Rectangle 5"/>
          <p:cNvSpPr/>
          <p:nvPr/>
        </p:nvSpPr>
        <p:spPr>
          <a:xfrm>
            <a:off x="611560" y="3646355"/>
            <a:ext cx="237626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output</a:t>
            </a:r>
            <a:endParaRPr lang="en-IN" dirty="0"/>
          </a:p>
        </p:txBody>
      </p:sp>
    </p:spTree>
    <p:extLst>
      <p:ext uri="{BB962C8B-B14F-4D97-AF65-F5344CB8AC3E}">
        <p14:creationId xmlns:p14="http://schemas.microsoft.com/office/powerpoint/2010/main" val="34422324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2" descr="data:image/png;base64,iVBORw0KGgoAAAANSUhEUgAAAo4AAAFNCAYAAACOmu5nAAAAOXRFWHRTb2Z0d2FyZQBNYXRwbG90bGliIHZlcnNpb24zLjUuMSwgaHR0cHM6Ly9tYXRwbG90bGliLm9yZy/YYfK9AAAACXBIWXMAAAsTAAALEwEAmpwYAAAtGElEQVR4nO3deZglVX3/8fdHUAcEQQWRQWREjaigyIxEFhGVuAVFlCiLAtEILnGNJDHxJ2DUaDSLiopgEBEEEZcgouKGC5v0wLAjURZRXABFNiEs398fdVoubfd0zdLdt3ver+e5z9Q9darqW6erb3/nnFO3UlVIkiRJk7nPTAcgSZKk2cHEUZIkSb2YOEqSJKkXE0dJkiT1YuIoSZKkXkwcJUmS1IuJo6RxJVmQpJKsPtOxzFVJdk1ydZKbkzx5JexvxyQ/H3h/UZIdV3S/K8PKup6SfC3JPisrroH93pxk05W9X2muMXGUZrkkVyb5vyTrjSk/t/2hXjDN8UyaICQ5KMkd7Y/1DUlOT7LNdMY5JD4I/G1VrVVV545XIZ3Lk1w8zrpK8uiJdl5VT6iqU5cnsLbvW9rPaPT198uzr5Wpqp5XVZ+egv2uVVWXL+/2SdZqbfS1cdZdmeQPbf2vkxyZZK2B9fu29n7ZONv+WZLPJ7kuye+TnJ/krUlWW95YpRVh4ijNDVcAe4y+SbIFsOby7myaehk/V1VrAesDPwS+mCTjxDKX/0BuAlw0SZ0dgIcCmyZ5ytSHdC9PagnV6Ovfpvn4s8lLgNuBv0jysHHWv6Bd71sBi4B3DKzbB/gtsPfgBkkeBZwFXA1sUVXrAH/Vtl97pZ+B1IOJozQ3fIZ7/9HZBzhqsEKSv2y9kDe24dGDBtaN9hK+KsnPgO+MPUCSl7Sek82T3CfJPyb5aZLrkxyf5MGt6vfbvze0Hpal9iRW1R3Ap4GHAQ9pvTEfT3JykluAZySZn+QLSa5NckWSNw7EtXWSkXZev07yHwPrntp6M29Ict7gsG2SU5P8S5LTktyU5JTBXtsk2w9se3WSfVv5/ZN8MMnP2vEOTbLGeOfW2ukdSa5K8pskRyVZp+3jZmA14LwkP11KE+0D/A9wclse3fdoO5/X2nm83qork+zUltdobfu7JBcnOSADw9rLov1s/n3g/XFJjhg4zr+3c/59kh+O1z6DsbX3ByU5ui3PS3J0u7ZuSHJ2kg3aulOT/E1rwxuSbD6wj/XT9ew9tL3fOcmS3NOr/cSlnNMfe29bO300yVfbtXFWS+KWZh/gUOB84OUTVaqqXwBfAzZvx9oEeDqwH/CcMUnnwcDpVfXWqvpl2/7HVbVnVd0wSTzSlDBxlOaGM4EHJnlcuh663YGjx9S5hS65XBf4S+C1SV40ps7TgccBzxksTPLXwPuBnarqQuANwIta/fnA74CPtuo7tH/Xbb1UZywt8CT3B/YFrq6q61rxnsB76HpVTge+ApwHbAQ8C3hzktEYPwR8qKoeCDwKOL7tdyPgq8C7gQcDbwO+kGT9gcPvCfw1XY/e/Vqd0T/mXwM+QtcjuiWwpG3zPuDPWtmjW0zvnOD09m2vZwCbAmsBh1TV7a33CbpevXGTkiRrArsBx7TX7knuB1BVOwxsv1ZVfW6CGEYdSNc+j6L7+a7IPMFXAq9I8swkewFbA29q6z4ILAS2pWv3vwfuXsb97wOsA2wMPAR4DfCHwQpVdTvwRQZ62oGXAt+rqt+kmzN6BLB/28cngBPb9dbH7nSJ24OAn9Bdj+Nq18uO3PNz2nspdTcGng+MTk3YGxipqi8AlwB7DVTfCTihZ7zStDBxlOaO0V7Hv6D7A/SLwZVVdWpVXVBVd1fV+cCxdInfoIOq6paqGvwj/WbgAGDHqvpJK3sN8M9V9fP2B/wgYLcs2xD3S5PcQDcMtxDYdWDd/1TVaVV1N7AFsH5Vvauq/q/NQzuc7g87wB3Ao5OsV1U3V9WZrfzlwMlVdXI7528CI3R/tEd9qqoua+d7PF0yCF1C+a2qOraq7qiq66tqSZLQ9Qy9pap+W1U3Ae8diGWsvYD/qKrLq+pm4O10yV/fdnox3fDnKXRJ8H3pkv7l8VLgPS3uq4EP99jmnNZbN/p6DkBV/Qp4LV1P8YeAvavqpiT3oUsq31RVv6iqu6rq9HaNLIs76JK9R7d9LK6qG8ep91nu3fZ7tjLofk6fqKqz2j4+TdeWT+0Zw5eq6kdVdSddMrjlUuq+Aji/qi4GjgOekD+92enL7Xr/IfA9uusGut/Z0Zg/y72TzocAv+wZrzQtTBylueMzdH8492XMMDVAkj9P8t10w72/p0v+1htT7epx9nsA8NGqGhzW3AT40mhCQZeo3gVssAzxHl9V61bVQ6vqmVW1eII4NgHmDyYwwD8NHOtVdD2Al7YhzZ0HtvurMdttD2w4sO9fDSzfStcjCF1P13jDx+vTzR1dPLDPr7fy8cwHrhp4fxWwOv3baR+6drqzqm4DvsDy9xTO597tetVEFQds1X5Go69vDKz7Ct1Q+4+r6oetbD1gHuO33bL4DPAN4Lgk1yT5tyT3Hafed4E127W9gC65+1Jbtwnwd2N+/hvTtUMfE10b49mbLrkcHYr+Hn/6c3pRa8NNqup1VfWHJNsBj6RLNqFLHLdIsmV7fz33vl6lGWfiKM0RVXUV3U0yz6cbwhvrs8CJwMZtkv2hwNibUWqc7Z4NvCPJSwbKrgaeNyapmNf+aI63j2U1uI+rgSvGHGvtqno+QFX9b1XtQTfc/H7ghCQPaNt9Zsx2D6iq9/U4/tV0Q7pjXUc3ZPqEgX2uMzDsPNY1dAnMqEcAdwK/niyAJA8Hngm8PMmvkvyKbtj6+RlzB31Pv6RLnAZjWRHvofsPw4ZJRoeLrwNuY/y2G+sW7n0D1x/n9rVe3oOr6vF0Q947M87wb1XdRddTvEd7ndR6gaH7Gb5nzM9/zao6dpnOchJJtgUeA7x94Of058CePXqW96H7HVzStjtroBzgW3Q33UhDw8RRmlteBTyzqm4ZZ93awG+r6rYkW9P1TvZxEfBc4KNJXtjKDgXe0+Z2jd6UsEtbdy3dnLaV9Z14PwJuSvIP7caL1dLdoPOUduyXJ1m/DWvf0La5m26O5wuSPKdtMy/d9xw+vMcxjwF2SvLSJKsneUiSLdsxDgf+c+AGjI0G5luOdSzwliSPTPf1K++lu5v8zh4xvAK4DHgsXU/alnQ9qz/nnnl9v6Z/Ox9Pl9w8qLXBG3pu9yeS7EA3N3RvuiTnI0k2au1zBPAf6W5oWi3JNhPMK1xCN2x/3ySL6JLi0f0/I8kWbb7ujXRD1xPNk/ws8DK6aQGfHSg/HHhN641Mkgeku0FsZd+NvA/wTeDx3PNz2hxYA3jeRBslmUc3fWC/ge22pPu5jCadBwLbJvnA6E0zSR6d7sahdVfyeUi9mDhKc0hV/bSqRiZY/TrgXUluoruZ4/hl2O95dL0+hyd5Ht28thOBU9r+zqTrZaGqbqXrjTqtDRH2nVM20bHvasfekq5H9Trgk3Q3T0CX1F6U7i7lDwG7V9Uf2jy+XeiGta+l64E6gB6fe1X1M7qe27+j+5qUJcCT2up/oLtZ4swkN9L1Cj12gl0dQTfs+v0W+230T9j2AT5WVb8afNEl7aM9UgcBn27t/NJJ9ncw3fD0FXRzJj/TI4bzcu/vcfyvJA+kmwrxt20e4w+A/wY+1eaAvg24ADibru3ez/ht/v/oeiZ/12IbTPoeRndTyI10vZrfmyjeqjqLrvdyPt0NTaPlI8CrgUPaMX5CN41jpRlI/j4y5ud0RYt3adMKXkTXe33UmJ/vEXTTGZ5bVT8FtgEW0F3jv6ebrjAC3DTuXqUplqqVMaokSZpN0n010dFV1acHVpIAexwlSZLUk4mjJEmSenGoWpIkSb3Y4yhJkqReTBwlSZLUy7I8HkzLab311qsFCxbMdBiSJEmTWrx48XVVNe4TsUwcp8GCBQsYGZnoq/UkSZKGR5IJH0nqULUkSZJ6MXGUJElSLyaOkiRJ6sXEUZIkSb2YOEqSJKkXE0dJkiT14tfxTIPFiyGZ6SgkDTOf/ippNrDHUZIkSb2YOEqSJKkXE0dJkiT1YuIoSZKkXqY8cUxyV5IlSc5Lck6SbafgGDsmOWkZtzk1yaLlONaRSXZb1u0kSZJmu+m4q/oPVbUlQJLnAP8KPH0ajitJkqSVaLqHqh8I/A4gyVpJvt16IS9IsksrX5DkkiSHJ7koySlJ1mjrnpLk/NaD+YEkF449QJKtk5yR5Nwkpyd5bCtfI8lxbd9fAtYY2ObZbZtzknw+yVqt/H1JLm7H/ODAYXZo+77c3kdJkrSqmI4exzWSLAHmARsCz2zltwG7VtWNSdYDzkxyYlv3GGCPqnp1kuOBlwBHA58CXl1VZyR53wTHuxR4WlXdmWQn4L1t+9cCt1bV45I8ETgHoB37HcBOVXVLkn8A3prko8CuwGZVVUnWHTjGhsD2wGbAicAJK9RCkiRJs8B0D1VvAxyVZHMgwHuT7ADcDWwEbNC2uaKqlrTlxcCClritXVVntPLPAjuPc7x1gE8neQxQwH1b+Q7AhwGq6vwk57fypwKPB05L9y3d9wPOAH5Pl9z+d5s/OTiH8stVdTdwcZINGEeS/YD9unePmLh1JEmSZolpfXJM6ylcD1gfeH77d2FV3ZHkSrpeSYDbBza7i4Fh5R7+BfhuVe2aZAFw6iT1A3yzqvb4kxXJ1sCzgN2Av+We3tLB+MZ9JkxVHQYc1u1nkc+EkCRJs960znFMshmwGnA9Xc/gb1rS+Axgk6VtW1U3ADcl+fNWtPsEVdcBftGW9x0o/z6wZ4tjc+CJrfxMYLskj27rHpDkz9o8x3Wq6mTgLcCT+p6nJEnSXDSdcxyh653bp6ruSnIM8JUkFwAjdHMTJ/Mq4PAkdwPfoxtOHuvf6Iaq3wF8daD848CnklwCXEI3BE5VXZtkX+DYJPdvdd8B3AT8T5J5Le639j1hSZKkuShVs2cUNclaVXVzW/5HYMOqetMMhzWpbqh6ZKbDkDTEZtFHsaQ5Lsniqhr3u66ndY7jSvCXSd5OF/dV3HsoWpIkSVNoViWOVfU54HMzHYckSdKqyGdVS5IkqZdZ1eM4Wy1cCCNOcZQkSbOcPY6SJEnqxcRRkiRJvZg4SpIkqRcTR0mSJPVi4ihJkqReTBwlSZLUi4mjJEmSejFxlCRJUi8mjpIkSerFxFGSJEm9mDhKkiSpFxNHSZIk9WLiKEmSpF5MHCVJktSLiaMkSZJ6MXGUJElSL6vPdACrgmuuuYaDDz54psOQNMQOPPDAmQ5BkiZlj6MkSZJ6MXGUJElSLyaOkiRJ6sXEUZIkSb1MWeKYpJL8+8D7tyU5aKqOtyySXJlkvZW0r5tXxn4kSZKG3VT2ON4OvHhlJWiSJEmaWVOZON4JHAa8ZeyKJOsn+UKSs9tru1Z+QZJ107k+yd6t/Kgkf5Hkk0mWtNe1SQ5s6w9o+zk/ycEDx/lyksVJLkqy33hBTlQnyc1J3pPkvCRnJtmglT8yyRkt1nevzAaTJEkaZlM9x/GjwF5J1hlT/iHgP6vqKcBLgE+28tOA7YAnAJcDT2vl2wCnV9XfVNWWwC7AdcCRSZ4NPAbYGtgSWJhkh7bdK6tqIbAIeGOSh4wT40R1HgCcWVVPAr4PvHog9o9X1RbAL5e1QSRJkmarKU0cq+pG4CjgjWNW7QQckmQJcCLwwCRrAT8AdmivjwNbJNkI+F1V3QKQZB7weeANVXUV8Oz2Ohc4B9iMLpGELhE8DzgT2HigfNBEdf4POKktLwYWtOXtgGPb8mcmOvck+yUZSTJy6623TlRNkiRp1piOJ8f8F11C96mBsvsAT62q2wYrJvk+8HrgEcA/A7sCu9EllKMOBb5YVd8a3Qz416r6xJh97UiXoG5TVbcmORWYtwx17qiqast3ce+2KiZRVYfRDdUzf/78SetLkiQNuyn/Op6q+i1wPPCqgeJTgDeMvkmyZat7NbAe8Jiquhz4IfA2uqFikrweWLuq3jewr28Ar2w9liTZKMlDgXXoeipvTbIZ8NRxwutTZ6zTgN3b8l496kuSJM0J0/U9jv9OlxCOeiOwqN3McjHwmoF1ZwGXteUfABvRJZDQJZFbDNwg85qqOgX4LHBGkguAE4C1ga8Dqye5BHgf3VD0WH3qjPUm4PXtWBv1qC9JkjQn5J7RWE2V+fPn1/777z/TYUgaYgceeOBMhyBJACRZXFWLxlvnk2MkSZLUi4mjJEmSejFxlCRJUi/OcZwGixYtqpGRkZkOQ5IkaVLOcZQkSdIKM3GUJElSLyaOkiRJ6sXEUZIkSb2YOEqSJKkXE0dJkiT1YuIoSZKkXkwcJUmS1IuJoyRJknoxcZQkSVIvJo6SJEnqxcRRkiRJvZg4SpIkqRcTR0mSJPVi4ihJkqReTBwlSZLUy+ozHcAq4beL4bOZ6SgkDbM9a6YjkKRJ2eMoSZKkXkwcJUmS1IuJoyRJknoxcZQkSVIvQ584JnlRkkqy2Qps//jl2G7fJIe05dck2Xt5ji9JkjRXDH3iCOwB/LD9uzxeBIybOCbpdVd5VR1aVUct5/ElSZLmhKFOHJOsBWwPvArYvZXtmOSkgTqHJNm3Lb8vycVJzk/ywSTbAi8EPpBkSZJHJTk1yX8lGQHelOQFSc5Kcm6SbyXZYJw4Dkrytrb86iRnJzkvyReSrDnlDSFJkjQEhv17HHcBvl5VlyW5PsnCiSomeQiwK7BZVVWSdavqhiQnAidV1QmtHsD9qmpRe/8g4Kltm78B/h74u6XE9MWqOrxt+266pPYjK36qkiRJw22oexzphqePa8vHsfTh6t8DtwH/neTFwK1Lqfu5geWHA99IcgFwAPCESWLaPMkPWv29JqqfZL8kI0lGrr1pkj1KkiTNAkObOCZ5MPBM4JNJrqRL6l4K3MW9454HUFV3AlsDJwA7A19fyu5vGVj+CHBIVW0B7D+6v6U4EvjbVv/giepX1WFVtaiqFq2/9iR7lCRJmgWGNnEEdgM+U1WbVNWCqtoYuIIu5scnuX+SdYFnwR/nQ65TVScDbwGe1PZzE7C01G0d4BdteZ8eca0N/DLJfel6HCVJklYJw5w47gF8aUzZF+hukjkeuLD9e25btzZwUpLz6e7CfmsrPw44oN388qhxjnMQ8Pkki4HresT1/4CzgNOAS3ufjSRJ0iyXqprpGOa8RZumRt4901FIGmp7+lksaTgkWTx6E/FYw9zjKEmSpCFi4ihJkqReTBwlSZLUy7B/Afjc8OCFsOfITEchSZK0QuxxlCRJUi8mjpIkSerFxFGSJEm9mDhKkiSpFxNHSZIk9WLiKEmSpF5MHCVJktSLiaMkSZJ6MXGUJElSLyaOkiRJ6sXEUZIkSb2YOEqSJKkXE0dJkiT1YuIoSZKkXkwcJUmS1IuJoyRJknpZfaYDWDUsBjLTQUgaajXTAUjSpOxxlCRJUi8mjpIkSerFxFGSJEm9mDhKkiSplylNHJP8c5KLkpyfZEmSP1/O/eyYZNuB90cm2a3HdjcPLD8/yWVJNlmeGCRJklZ1U3ZXdZJtgJ2Brarq9iTrAfdbzt3tCNwMnL6csTwL+DDwnKq6qkf9AKmqu5fneJIkSXPRVPY4bghcV1W3A1TVdVV1DXSJXJJzk1yQ5Igk92/lV7YEkySLkpyaZAHwGuAtrdfyaW3/OyQ5PcnlS+t9TLIDcDiwc1X9tJW9NcmF7fXmVrYgyY+THAVcCGyc5IAkZ7ce04MH9vnlJItbb+p+K7PRJEmShtVUJo6n0CVflyX5WJKnAySZBxwJvKyqtqDr9XztRDupqiuBQ4H/rKotq+oHbdWGwPZ0vZrvm2Dz+wNfBl5UVZe24y8E/hr4c+CpwKuTPLnVfwzwsap6AvDY9n5rYEtgYUtCAV5ZVQuBRcAbkzykb6NIkiTNVlOWOFbVzcBCYD/gWuBzSfalS8iuqKrLWtVPAzuMu5Ol+3JV3V1VFwMbTFDnDrrh7VcNlG0PfKmqbmkxfhEY7cW8qqrObMvPbq9zgXOAzegSSeiSxfOAM4GNB8r/KMl+SUaSjFx77XKcnSRJ0pCZ0ifHVNVdwKnAqUkuAPahS8Qmcif3JLPzJtn97QPLEz2W5W7gpcC3k/xTVb13kn3eMmaf/1pVnxiskGRHYCdgm6q6Ncmp48VaVYcBhwEsWhQfCSFJkma9KetxTPLYJIM9cVsCVwE/BhYkeXQrfwXwvbZ8JV0vJcBLBra9CVh7eeKoqluBvwT2SvIq4AfAi5KsmeQBwK6tbKxvAK9MslY7n42SPBRYB/hdSxo3oxvuliRJmvOmco7jWsCnk1yc5Hzg8cBBVXUb3RzDz7deyLvp5jACHAx8KMkIcNfAvr4C7Drm5pjequq3wHOBdwAPp5tj+SPgLOCTVfUnvaBVdQrwWeCMFucJdMnr14HVk1xCN7fyzLHbSpIkzUWpmnwUNcl2VXXaZGUa36JFqZGRmY5C0nBzRouk4ZBkcVUtGm9d3x7Hj/QskyRJ0hy11Jtj2pd4bwusn+StA6seCKw2lYFJkiRpuEx2V/X96OYqrs69b065EZj0kX+SJEmaO5aaOFbV94DvJTmyz6P6NJGFgJMcJUnS7Nb3exzvn+QwYMHgNlX1zKkISpIkScOnb+L4ebqvzPkk9/6aHEmSJK0i+iaOd1bVx6c0EkmSJA21vl/H85Ukr0uyYZIHj76mNDJJkiQNlb49jvu0fw8YKCtg05UbjiRJkoZVr8Sxqh451YFIkiRpuPVKHJPsPV55VR21csORJEnSsOo7VP2UgeV5wLOAcwATR0mSpFVE36HqNwy+T7IucNxUBCRJkqTh1Peu6rFuAZz3KEmStArpO8fxK3R3UQOsBjwOOH6qgpIkSdLw6TvH8YMDy3cCV1XVz6cgHkmSJA2pXkPVVfU94FJgbeBBwP9NZVCSJEkaPr0SxyQvBX4E/BXwUuCsJLtNZWCSJEkaLn2Hqv8ZeEpV/QYgyfrAt4ATpiowSZIkDZe+d1XfZzRpbK5fhm0lSZI0B/Ttcfx6km8Ax7b3LwNOnpqQ5p5rFl/DwTl4psOQNMQOrANnOgRJmtRSE8ckjwY2qKoDkrwY2L6tOgM4ZqqDkyRJ0vCYrMfxv4C3A1TVF4EvAiTZoq17wRTGJkmSpCEy2TzFDarqgrGFrWzBlEQkSZKkoTRZ4rjuUtatsRLjkCRJ0pCbLHEcSfLqsYVJ/gZYvLwHTXJXkiVJLkzy+SRrJlmQ5MIJ6r8ryU5t+dQki9ryyUnWneRYVyZZb5zyFyb5x+U9B0mSpFXNZHMc3wx8Kcle3JMoLgLuB+y6Asf9Q1VtCZDkGOA1tPmT46mqd05Q/vzlDaCqTgROXN7tJUmSVjVL7XGsql9X1bbAwcCV7XVwVW1TVb9aSTH8AHh0W14tyeFJLkpySpI1AJIcOd6TakZ7E1tv5aVJjklySZITkqw5UPUNSc5JckGSzdq2+yY5ZGD/H05yepLLB4+V5IAkZyc5P+m+UyfJA5J8Ncl5rdf0ZSupLSRJkoZW32dVf7eqPtJe31lZB0+yOvA8YPQGnMcAH62qJwA3AC9Zht09FvhYVT0OuBF43cC666pqK+DjwNsm2H5Duq8b2hl4X4vv2S2mrYEtgYVJdgCeC1xTVU+qqs2Bry9DnJIkSbPSTD39ZY0kS4AR4GfAf7fyK6pqSVtezLLduX11VZ3Wlo/mnu+chHuGwZe2zy9X1d1VdTGwQSt7dnudC5wDbEaXSF4A/EWS9yd5WlX9fuzOkuyXZCTJyK3cugynIUmSNJz6PjlmZfvjHMdRSQBuHyi6i2W7c7uW8n50v3cx8TkPHjsD//5rVX1ibOUkWwHPB96d5NtV9a57HbzqMOAwgPmZPzY2SZKkWWcuPW/6EUm2act7Aj9cCfv8BvDKJGsBJNkoyUOTzAduraqjgQ8AW62EY0mSJA21mepxnAo/Bl6f5AjgYrr5jCukqk5J8jjgjNYjejPwcrqbeT6Q5G7gDuC1K3osSZKkYZeq2T+KmmQBcFK7UWXozM/82p/9ZzoMSUPswDpwpkOQJACSLK6qReOtm0tD1ZIkSZpCc2KouqquBIayt1GSJGmusMdRkiRJvcyJHsdhN3/hfA4ccf6SJEma3exxlCRJUi8mjpIkSerFxFGSJEm9mDhKkiSpFxNHSZIk9WLiKEmSpF5MHCVJktSLiaMkSZJ6MXGUJElSLyaOkiRJ6sXEUZIkSb2YOEqSJKkXE0dJkiT1YuIoSZKkXkwcJUmS1IuJoyRJknpZfaYDWCUsXgzJTEchaZhVzXQEkjQpexwlSZLUi4mjJEmSejFxlCRJUi8mjpIkSeplzieOSW6e6RgkSZLmgjmfOEqSJGnlWCUSxyRrJfl2knOSXJBkl1a+IMmlSY5JckmSE5Ks2da9M8nZSS5McljSfZ9OklOTvD/Jj5JcluRpM3lukiRJ02WVSByB24Bdq2or4BnAv48mgsBjgY9V1eOAG4HXtfJDquopVbU5sAaw88D+Vq+qrYE3AwdOxwlIkiTNtFUlcQzw3iTnA98CNgI2aOuurqrT2vLRwPZt+RlJzkpyAfBM4AkD+/ti+3cxsGDcAyb7JRlJMnLtyjsPSZKkGbOqPDlmL2B9YGFV3ZHkSmBeWzf2cQ2VZB7wMWBRVV2d5KCB+gC3t3/vYoI2rKrDgMMAFiU+EkKSJM16q0qP4zrAb1rS+Axgk4F1j0iyTVveE/gh9ySJ1yVZC9ht+kKVJEkaTnM6cUyyOl3v4DHAojbsvDdw6UC1HwOvT3IJ8CDg41V1A3A4cCHwDeDs6YxbkiRpGKVq7o6iJnkScHi7kWW89QuAk9oNMFNmUVIjU3kASbPfHP4sljS7JFlcVYvGWzdnexyTvAY4FnjHTMciSZI0F8zpHsdhYY+jpEn5WSxpSKySPY6SJElauVaVr+OZWQsXwoh9jpIkaXazx1GSJEm9mDhKkiSpFxNHSZIk9WLiKEmSpF5MHCVJktSLiaMkSZJ6MXGUJElSLyaOkiRJ6sXEUZIkSb2YOEqSJKkXE0dJkiT1YuIoSZKkXkwcJUmS1IuJoyRJknoxcZQkSVIvJo6SJEnqJVU10zHMeZmfYv+ZjkLSMKsD/SyWNBySLK6qReOts8dRkiRJvZg4SpIkqRcTR0mSJPVi4ihJkqRehipxTHLzMtbfMclJUxXPmGO9K8lO03EsSZKkYbT6TAcwW1TVO2c6BkmSpJk0VD2Oo1pP4qlJTkhyaZJjkqSte24rOwd48cA2D07y5STnJzkzyRNb+UFJjmj7uzzJGwe2eXmSHyVZkuQTSVZrryOTXJjkgiRvaXWPTLJbW35nkrNbncNGY5MkSZrLhjJxbJ4MvBl4PLApsF2SecDhwAuAhcDDBuofDJxbVU8E/gk4amDdZsBzgK2BA5PcN8njgJcB21XVlsBdwF7AlsBGVbV5VW0BfGqc2A6pqqdU1ebAGsDOK+WMJUmShtgwJ44/qqqfV9XdwBJgAV0CeEVV/W9131x+9ED97YHPAFTVd4CHJHlgW/fVqrq9qq4DfgNsADyLLvk8O8mS9n5T4HJg0yQfSfJc4MZxYntGkrOSXAA8E3jC2ApJ9ksykmSEW1eoHSRJkobCMM9xvH1g+S5WLNbx9hXg01X19rGVkzyJrofyNcBLgVcOrJsHfAxYVFVXJzkImDd2H1V1GHAYtCfHSJIkzXLD3OM4nkuBBUke1d7vMbDuB3RDzSTZEbiuqsbrLRz1bWC3JA9t2zw4ySZJ1gPuU1VfAN4BbDVmu9Ek8bokawG7rcD5SJIkzRrD3OP4J6rqtiT7AV9Ncitdsrh2W30QcESS84FbgX0m2dfFSd4BnJLkPsAdwOuBPwCfamUAbx+z3Q1JDgcuBH4FnL1STk6SJGnIpZsqqKmU+Sn2n+koJA2zOtDPYknDIcniqlo03rrZNlQtSZKkGWLiKEmSpF5MHCVJktTLrLo5ZrZaOH8hIweOzHQYkiRJK8QeR0mSJPVi4ihJkqReTBwlSZLUi4mjJEmSejFxlCRJUi8mjpIkSerFxFGSJEm9mDhKkiSpFxNHSZIk9WLiKEmSpF5MHCVJktSLiaMkSZJ6MXGUJElSLyaOkiRJ6sXEUZIkSb2YOEqSJKmX1Wc6gFXB4sWQzHQUkiRpNqua6QjscZQkSVJPJo6SJEnqxcRRkiRJvZg4SpIkqZdVJnFMcvMy1t8xyUlt+YVJ/nFqIpMkSZodvKu6h6o6EThxpuOQJEmaSatMj+Oo1pN4apITklya5Jik+7KcJM9tZecALx7YZt8kh7TlFyQ5K8m5Sb6VZIMZOhVJkqRptcoljs2TgTcDjwc2BbZLMg84HHgBsBB42ATb/hB4alU9GTgO+Pspj1aSJGkIrKpD1T+qqp8DJFkCLABuBq6oqv9t5UcD+42z7cOBzyXZELgfcMV4B0iy3z3bP2KlBi9JkjQTVtUex9sHlu9i2RLojwCHVNUWwP7AvPEqVdVhVbWoqhbB+ssfqSRJ0pBYVRPH8VwKLEjyqPZ+jwnqrQP8oi3vM+VRSZIkDQkTx6aqbqMbWv5quznmNxNUPQj4fJLFwHXTFJ4kSdKMSw3DE7PnuGRRwchMhyFJkmax6UrZkizuptr9KXscJUmS1IuJoyRJknoxcZQkSVIvq+r3OE6rhQthxCmOkiRplrPHUZIkSb2YOEqSJKkXE0dJkiT1YuIoSZKkXkwcJUmS1IuJoyRJknoxcZQkSVIvJo6SJEnqJTVdT8xehSW5CfjxTMcxJNYDrpvpIIaA7dCxHe5hW3Rsh3vYFh3b4R7T1RabVNX6463wyTHT48dVtWimgxgGSUZsC9thlO1wD9uiYzvcw7bo2A73GIa2cKhakiRJvZg4SpIkqRcTx+lx2EwHMERsi47t0LEd7mFbdGyHe9gWHdvhHjPeFt4cI0mSpF7scZQkSVIvJo4rKMlzk/w4yU+S/OM46++f5HNt/VlJFgyse3sr/3GS50xr4CtZj3Z4a5KLk5yf5NtJNhlYd1eSJe114vRGvnL1aId9k1w7cL5/M7BunyT/2177TG/kK1+PtvjPgXa4LMkNA+vm0jVxRJLfJLlwgvVJ8uHWTucn2Wpg3Zy5Jnq0w17t/C9IcnqSJw2su7KVL0kyMn1RT40ebbFjkt8P/A68c2DdUn+vZpMe7XDAQBtc2D4XHtzWzZlrIsnGSb7b/kZelORN49QZns+JqvK1nC9gNeCnwKbA/YDzgMePqfM64NC2vDvwubb8+Fb//sAj235Wm+lzmsJ2eAawZlt+7Wg7tPc3z/Q5TGM77AscMs62DwYub/8+qC0/aKbPaSrbYkz9NwBHzLVrop3LDsBWwIUTrH8+8DUgwFOBs+boNTFZO2w7en7A80bbob2/Elhvps9hGttiR+CkccqX6fdq2F+TtcOYui8AvjMXrwlgQ2Crtrw2cNk4fzuG5nPCHscVszXwk6q6vKr+DzgO2GVMnV2AT7flE4BnJUkrP66qbq+qK4CftP3NRpO2Q1V9t6pubW/PBB4+zTFOhz7Xw0SeA3yzqn5bVb8Dvgk8d4rinA7L2hZ7AMdOS2TTrKq+D/x2KVV2AY6qzpnAukk2ZI5dE5O1Q1Wd3s4T5u5nBNDrmpjIinzGDJ1lbIe5/Bnxy6o6py3fBFwCbDSm2tB8Tpg4rpiNgKsH3v+cP/1h/7FOVd0J/B54SM9tZ4tlPZdX0f3PadS8JCNJzkzyoimIb7r0bYeXtKGGE5JsvIzbzha9z6dNW3gk8J2B4rlyTfQxUVvNtWtiWYz9jCjglCSLk+w3QzFNt22SnJfka0me0MpWyWsiyZp0ydAXBorn5DWRbjrbk4Gzxqwams8JnxyjaZXk5cAi4OkDxZtU1S+SbAp8J8kFVfXTmYlwyn0FOLaqbk+yP11v9DNnOKaZtjtwQlXdNVC2Kl0TGpDkGXSJ4/YDxdu36+GhwDeTXNp6q+aqc+h+B25O8nzgy8BjZjakGfUC4LSqGuydnHPXRJK16JLjN1fVjTMdz0TscVwxvwA2Hnj/8FY2bp0kqwPrANf33Ha26HUuSXYC/hl4YVXdPlpeVb9o/14OnEr3v63ZaNJ2qKrrB879k8DCvtvOMstyPrszZghqDl0TfUzUVnPtmphUkifS/V7sUlXXj5YPXA+/Ab7E7J3W00tV3VhVN7flk4H7JlmPVfCaaJb2GTEnrokk96VLGo+pqi+OU2VoPidMHFfM2cBjkjwyyf3oLu6xd4CeCIze5bQb3eTeauW7p7vr+pF0/5v80TTFvbJN2g5Jngx8gi5p/M1A+YOS3L8trwdsB1w8bZGvXH3aYcOBty+km8sC8A3g2a09HgQ8u5XNVn1+N0iyGd2E7jMGyubSNdHHicDe7a7JpwK/r6pfMveuiaVK8gjgi8ArquqygfIHJFl7dJmuHca9C3euSPKwNheeJFvT/a2+np6/V3NJknXoRqj+Z6BsTl0T7Wf938AlVfUfE1Qbms8Jh6pXQFXdmeRv6X5Iq9HdFXpRkncBI1V1It3F8JkkP6GbBLx72/aiJMfT/UG8E3j9mKG6WaNnO3wAWAv4fPs8/FlVvRB4HPCJJHfTfTi+r6pmZZLQsx3emOSFdD/z39LdZU1V/TbJv9D9YQB415hhmVmlZ1tA9/twXPvP1Kg5c00AJDmW7i7Z9ZL8HDgQuC9AVR0KnEx3x+RPgFuBv27r5tQ10aMd3kk3//tj7TPizqpaBGwAfKmVrQ58tqq+Pu0nsBL1aIvdgNcmuRP4A7B7+x0Z9/dqBk5hpejRDgC7AqdU1S0Dm861a2I74BXABUmWtLJ/Ah4Bw/c54ZNjJEmS1ItD1ZIkSerFxFGSJEm9mDhKkiSpFxNHSZIk9WLiKEmSpF5MHCVphiSpJEcPvF89ybVJTlrG/ey4LNsk2TfJ/GU5hiSBiaMkzaRbgM2TrNHe/wXL+NSH9kSqZbUvYOIoaZmZOErSzDoZ+Mu2vAcDj1ZLsnWSM5Kcm+T0JI9t5fsmOTHJd4BvD+4syVNa/UclWZjke0kWJ/lGkg2T7Eb3vPhjkiwZSFolaVImjpI0s46je/zoPOCJwFkD6y4FnlZVT6Z7ssp7B9ZtBexWVU8fLUiyLXAosAvwM+Ajrc5C4AjgPVV1AjAC7FVVW1bVH6bu1CTNNT5yUJJmUFWdn2QBXW/jyWNWrwN8OsljgKI9jq355phHiz0OOAx4dlVdk2RzYHPgm+3RbKsBv5yas5C0qjBxlKSZdyLwQbrn9j5koPxfgO9W1a4tuTx1YN3gs3uhSwrnAU8GrgECXFRV20xNyJJWRSaOkjTzjgBuqKoLkuw4UL4O99wss+8k+7gBeBVdD+MtwOnA+km2qaozktwX+LOqugi4CVh75YUvaVXhHEdJmmFV9fOq+vA4q/4N+Nck59LjP/pV9WtgZ+CjdD2PuwHvT3IesATYtlU9EjjUm2MkLatU1UzHIEmSpFnAHkdJkiT1YuIoSZKkXkwcJUmS1IuJoyRJknoxcZQkSVIvJo6SJEnqxcRRkiRJvZg4SpIkqZf/Dya4W7zloq9+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4" descr="data:image/png;base64,iVBORw0KGgoAAAANSUhEUgAAAo4AAAFNCAYAAACOmu5nAAAAOXRFWHRTb2Z0d2FyZQBNYXRwbG90bGliIHZlcnNpb24zLjUuMSwgaHR0cHM6Ly9tYXRwbG90bGliLm9yZy/YYfK9AAAACXBIWXMAAAsTAAALEwEAmpwYAAAtGElEQVR4nO3deZglVX3/8fdHUAcEQQWRQWREjaigyIxEFhGVuAVFlCiLAtEILnGNJDHxJ2DUaDSLiopgEBEEEZcgouKGC5v0wLAjURZRXABFNiEs398fdVoubfd0zdLdt3ver+e5z9Q9darqW6erb3/nnFO3UlVIkiRJk7nPTAcgSZKk2cHEUZIkSb2YOEqSJKkXE0dJkiT1YuIoSZKkXkwcJUmS1IuJo6RxJVmQpJKsPtOxzFVJdk1ydZKbkzx5JexvxyQ/H3h/UZIdV3S/K8PKup6SfC3JPisrroH93pxk05W9X2muMXGUZrkkVyb5vyTrjSk/t/2hXjDN8UyaICQ5KMkd7Y/1DUlOT7LNdMY5JD4I/G1VrVVV545XIZ3Lk1w8zrpK8uiJdl5VT6iqU5cnsLbvW9rPaPT198uzr5Wpqp5XVZ+egv2uVVWXL+/2SdZqbfS1cdZdmeQPbf2vkxyZZK2B9fu29n7ZONv+WZLPJ7kuye+TnJ/krUlWW95YpRVh4ijNDVcAe4y+SbIFsOby7myaehk/V1VrAesDPwS+mCTjxDKX/0BuAlw0SZ0dgIcCmyZ5ytSHdC9PagnV6Ovfpvn4s8lLgNuBv0jysHHWv6Bd71sBi4B3DKzbB/gtsPfgBkkeBZwFXA1sUVXrAH/Vtl97pZ+B1IOJozQ3fIZ7/9HZBzhqsEKSv2y9kDe24dGDBtaN9hK+KsnPgO+MPUCSl7Sek82T3CfJPyb5aZLrkxyf5MGt6vfbvze0Hpal9iRW1R3Ap4GHAQ9pvTEfT3JykluAZySZn+QLSa5NckWSNw7EtXWSkXZev07yHwPrntp6M29Ict7gsG2SU5P8S5LTktyU5JTBXtsk2w9se3WSfVv5/ZN8MMnP2vEOTbLGeOfW2ukdSa5K8pskRyVZp+3jZmA14LwkP11KE+0D/A9wclse3fdoO5/X2nm83qork+zUltdobfu7JBcnOSADw9rLov1s/n3g/XFJjhg4zr+3c/59kh+O1z6DsbX3ByU5ui3PS3J0u7ZuSHJ2kg3aulOT/E1rwxuSbD6wj/XT9ew9tL3fOcmS3NOr/cSlnNMfe29bO300yVfbtXFWS+KWZh/gUOB84OUTVaqqXwBfAzZvx9oEeDqwH/CcMUnnwcDpVfXWqvpl2/7HVbVnVd0wSTzSlDBxlOaGM4EHJnlcuh663YGjx9S5hS65XBf4S+C1SV40ps7TgccBzxksTPLXwPuBnarqQuANwIta/fnA74CPtuo7tH/Xbb1UZywt8CT3B/YFrq6q61rxnsB76HpVTge+ApwHbAQ8C3hzktEYPwR8qKoeCDwKOL7tdyPgq8C7gQcDbwO+kGT9gcPvCfw1XY/e/Vqd0T/mXwM+QtcjuiWwpG3zPuDPWtmjW0zvnOD09m2vZwCbAmsBh1TV7a33CbpevXGTkiRrArsBx7TX7knuB1BVOwxsv1ZVfW6CGEYdSNc+j6L7+a7IPMFXAq9I8swkewFbA29q6z4ILAS2pWv3vwfuXsb97wOsA2wMPAR4DfCHwQpVdTvwRQZ62oGXAt+rqt+kmzN6BLB/28cngBPb9dbH7nSJ24OAn9Bdj+Nq18uO3PNz2nspdTcGng+MTk3YGxipqi8AlwB7DVTfCTihZ7zStDBxlOaO0V7Hv6D7A/SLwZVVdWpVXVBVd1fV+cCxdInfoIOq6paqGvwj/WbgAGDHqvpJK3sN8M9V9fP2B/wgYLcs2xD3S5PcQDcMtxDYdWDd/1TVaVV1N7AFsH5Vvauq/q/NQzuc7g87wB3Ao5OsV1U3V9WZrfzlwMlVdXI7528CI3R/tEd9qqoua+d7PF0yCF1C+a2qOraq7qiq66tqSZLQ9Qy9pap+W1U3Ae8diGWsvYD/qKrLq+pm4O10yV/fdnox3fDnKXRJ8H3pkv7l8VLgPS3uq4EP99jmnNZbN/p6DkBV/Qp4LV1P8YeAvavqpiT3oUsq31RVv6iqu6rq9HaNLIs76JK9R7d9LK6qG8ep91nu3fZ7tjLofk6fqKqz2j4+TdeWT+0Zw5eq6kdVdSddMrjlUuq+Aji/qi4GjgOekD+92enL7Xr/IfA9uusGut/Z0Zg/y72TzocAv+wZrzQtTBylueMzdH8492XMMDVAkj9P8t10w72/p0v+1htT7epx9nsA8NGqGhzW3AT40mhCQZeo3gVssAzxHl9V61bVQ6vqmVW1eII4NgHmDyYwwD8NHOtVdD2Al7YhzZ0HtvurMdttD2w4sO9fDSzfStcjCF1P13jDx+vTzR1dPLDPr7fy8cwHrhp4fxWwOv3baR+6drqzqm4DvsDy9xTO597tetVEFQds1X5Go69vDKz7Ct1Q+4+r6oetbD1gHuO33bL4DPAN4Lgk1yT5tyT3Hafed4E127W9gC65+1Jbtwnwd2N+/hvTtUMfE10b49mbLrkcHYr+Hn/6c3pRa8NNqup1VfWHJNsBj6RLNqFLHLdIsmV7fz33vl6lGWfiKM0RVXUV3U0yz6cbwhvrs8CJwMZtkv2hwNibUWqc7Z4NvCPJSwbKrgaeNyapmNf+aI63j2U1uI+rgSvGHGvtqno+QFX9b1XtQTfc/H7ghCQPaNt9Zsx2D6iq9/U4/tV0Q7pjXUc3ZPqEgX2uMzDsPNY1dAnMqEcAdwK/niyAJA8Hngm8PMmvkvyKbtj6+RlzB31Pv6RLnAZjWRHvofsPw4ZJRoeLrwNuY/y2G+sW7n0D1x/n9rVe3oOr6vF0Q947M87wb1XdRddTvEd7ndR6gaH7Gb5nzM9/zao6dpnOchJJtgUeA7x94Of058CePXqW96H7HVzStjtroBzgW3Q33UhDw8RRmlteBTyzqm4ZZ93awG+r6rYkW9P1TvZxEfBc4KNJXtjKDgXe0+Z2jd6UsEtbdy3dnLaV9Z14PwJuSvIP7caL1dLdoPOUduyXJ1m/DWvf0La5m26O5wuSPKdtMy/d9xw+vMcxjwF2SvLSJKsneUiSLdsxDgf+c+AGjI0G5luOdSzwliSPTPf1K++lu5v8zh4xvAK4DHgsXU/alnQ9qz/nnnl9v6Z/Ox9Pl9w8qLXBG3pu9yeS7EA3N3RvuiTnI0k2au1zBPAf6W5oWi3JNhPMK1xCN2x/3ySL6JLi0f0/I8kWbb7ujXRD1xPNk/ws8DK6aQGfHSg/HHhN641Mkgeku0FsZd+NvA/wTeDx3PNz2hxYA3jeRBslmUc3fWC/ge22pPu5jCadBwLbJvnA6E0zSR6d7sahdVfyeUi9mDhKc0hV/bSqRiZY/TrgXUluoruZ4/hl2O95dL0+hyd5Ht28thOBU9r+zqTrZaGqbqXrjTqtDRH2nVM20bHvasfekq5H9Trgk3Q3T0CX1F6U7i7lDwG7V9Uf2jy+XeiGta+l64E6gB6fe1X1M7qe27+j+5qUJcCT2up/oLtZ4swkN9L1Cj12gl0dQTfs+v0W+230T9j2AT5WVb8afNEl7aM9UgcBn27t/NJJ9ncw3fD0FXRzJj/TI4bzcu/vcfyvJA+kmwrxt20e4w+A/wY+1eaAvg24ADibru3ez/ht/v/oeiZ/12IbTPoeRndTyI10vZrfmyjeqjqLrvdyPt0NTaPlI8CrgUPaMX5CN41jpRlI/j4y5ud0RYt3adMKXkTXe33UmJ/vEXTTGZ5bVT8FtgEW0F3jv6ebrjAC3DTuXqUplqqVMaokSZpN0n010dFV1acHVpIAexwlSZLUk4mjJEmSenGoWpIkSb3Y4yhJkqReTBwlSZLUy7I8HkzLab311qsFCxbMdBiSJEmTWrx48XVVNe4TsUwcp8GCBQsYGZnoq/UkSZKGR5IJH0nqULUkSZJ6MXGUJElSLyaOkiRJ6sXEUZIkSb2YOEqSJKkXE0dJkiT14tfxTIPFiyGZ6SgkDTOf/ippNrDHUZIkSb2YOEqSJKkXE0dJkiT1YuIoSZKkXqY8cUxyV5IlSc5Lck6SbafgGDsmOWkZtzk1yaLlONaRSXZb1u0kSZJmu+m4q/oPVbUlQJLnAP8KPH0ajitJkqSVaLqHqh8I/A4gyVpJvt16IS9IsksrX5DkkiSHJ7koySlJ1mjrnpLk/NaD+YEkF449QJKtk5yR5Nwkpyd5bCtfI8lxbd9fAtYY2ObZbZtzknw+yVqt/H1JLm7H/ODAYXZo+77c3kdJkrSqmI4exzWSLAHmARsCz2zltwG7VtWNSdYDzkxyYlv3GGCPqnp1kuOBlwBHA58CXl1VZyR53wTHuxR4WlXdmWQn4L1t+9cCt1bV45I8ETgHoB37HcBOVXVLkn8A3prko8CuwGZVVUnWHTjGhsD2wGbAicAJK9RCkiRJs8B0D1VvAxyVZHMgwHuT7ADcDWwEbNC2uaKqlrTlxcCClritXVVntPLPAjuPc7x1gE8neQxQwH1b+Q7AhwGq6vwk57fypwKPB05L9y3d9wPOAH5Pl9z+d5s/OTiH8stVdTdwcZINGEeS/YD9unePmLh1JEmSZolpfXJM6ylcD1gfeH77d2FV3ZHkSrpeSYDbBza7i4Fh5R7+BfhuVe2aZAFw6iT1A3yzqvb4kxXJ1sCzgN2Av+We3tLB+MZ9JkxVHQYc1u1nkc+EkCRJs960znFMshmwGnA9Xc/gb1rS+Axgk6VtW1U3ADcl+fNWtPsEVdcBftGW9x0o/z6wZ4tjc+CJrfxMYLskj27rHpDkz9o8x3Wq6mTgLcCT+p6nJEnSXDSdcxyh653bp6ruSnIM8JUkFwAjdHMTJ/Mq4PAkdwPfoxtOHuvf6Iaq3wF8daD848CnklwCXEI3BE5VXZtkX+DYJPdvdd8B3AT8T5J5Le639j1hSZKkuShVs2cUNclaVXVzW/5HYMOqetMMhzWpbqh6ZKbDkDTEZtFHsaQ5Lsniqhr3u66ndY7jSvCXSd5OF/dV3HsoWpIkSVNoViWOVfU54HMzHYckSdKqyGdVS5IkqZdZ1eM4Wy1cCCNOcZQkSbOcPY6SJEnqxcRRkiRJvZg4SpIkqRcTR0mSJPVi4ihJkqReTBwlSZLUi4mjJEmSejFxlCRJUi8mjpIkSerFxFGSJEm9mDhKkiSpFxNHSZIk9WLiKEmSpF5MHCVJktSLiaMkSZJ6MXGUJElSL6vPdACrgmuuuYaDDz54psOQNMQOPPDAmQ5BkiZlj6MkSZJ6MXGUJElSLyaOkiRJ6sXEUZIkSb1MWeKYpJL8+8D7tyU5aKqOtyySXJlkvZW0r5tXxn4kSZKG3VT2ON4OvHhlJWiSJEmaWVOZON4JHAa8ZeyKJOsn+UKSs9tru1Z+QZJ107k+yd6t/Kgkf5Hkk0mWtNe1SQ5s6w9o+zk/ycEDx/lyksVJLkqy33hBTlQnyc1J3pPkvCRnJtmglT8yyRkt1nevzAaTJEkaZlM9x/GjwF5J1hlT/iHgP6vqKcBLgE+28tOA7YAnAJcDT2vl2wCnV9XfVNWWwC7AdcCRSZ4NPAbYGtgSWJhkh7bdK6tqIbAIeGOSh4wT40R1HgCcWVVPAr4PvHog9o9X1RbAL5e1QSRJkmarKU0cq+pG4CjgjWNW7QQckmQJcCLwwCRrAT8AdmivjwNbJNkI+F1V3QKQZB7weeANVXUV8Oz2Ohc4B9iMLpGELhE8DzgT2HigfNBEdf4POKktLwYWtOXtgGPb8mcmOvck+yUZSTJy6623TlRNkiRp1piOJ8f8F11C96mBsvsAT62q2wYrJvk+8HrgEcA/A7sCu9EllKMOBb5YVd8a3Qz416r6xJh97UiXoG5TVbcmORWYtwx17qiqast3ce+2KiZRVYfRDdUzf/78SetLkiQNuyn/Op6q+i1wPPCqgeJTgDeMvkmyZat7NbAe8Jiquhz4IfA2uqFikrweWLuq3jewr28Ar2w9liTZKMlDgXXoeipvTbIZ8NRxwutTZ6zTgN3b8l496kuSJM0J0/U9jv9OlxCOeiOwqN3McjHwmoF1ZwGXteUfABvRJZDQJZFbDNwg85qqOgX4LHBGkguAE4C1ga8Dqye5BHgf3VD0WH3qjPUm4PXtWBv1qC9JkjQn5J7RWE2V+fPn1/777z/TYUgaYgceeOBMhyBJACRZXFWLxlvnk2MkSZLUi4mjJEmSejFxlCRJUi/OcZwGixYtqpGRkZkOQ5IkaVLOcZQkSdIKM3GUJElSLyaOkiRJ6sXEUZIkSb2YOEqSJKkXE0dJkiT1YuIoSZKkXkwcJUmS1IuJoyRJknoxcZQkSVIvJo6SJEnqxcRRkiRJvZg4SpIkqRcTR0mSJPVi4ihJkqReTBwlSZLUy+ozHcAq4beL4bOZ6SgkDbM9a6YjkKRJ2eMoSZKkXkwcJUmS1IuJoyRJknoxcZQkSVIvQ584JnlRkkqy2Qps//jl2G7fJIe05dck2Xt5ji9JkjRXDH3iCOwB/LD9uzxeBIybOCbpdVd5VR1aVUct5/ElSZLmhKFOHJOsBWwPvArYvZXtmOSkgTqHJNm3Lb8vycVJzk/ywSTbAi8EPpBkSZJHJTk1yX8lGQHelOQFSc5Kcm6SbyXZYJw4Dkrytrb86iRnJzkvyReSrDnlDSFJkjQEhv17HHcBvl5VlyW5PsnCiSomeQiwK7BZVVWSdavqhiQnAidV1QmtHsD9qmpRe/8g4Kltm78B/h74u6XE9MWqOrxt+266pPYjK36qkiRJw22oexzphqePa8vHsfTh6t8DtwH/neTFwK1Lqfu5geWHA99IcgFwAPCESWLaPMkPWv29JqqfZL8kI0lGrr1pkj1KkiTNAkObOCZ5MPBM4JNJrqRL6l4K3MW9454HUFV3AlsDJwA7A19fyu5vGVj+CHBIVW0B7D+6v6U4EvjbVv/giepX1WFVtaiqFq2/9iR7lCRJmgWGNnEEdgM+U1WbVNWCqtoYuIIu5scnuX+SdYFnwR/nQ65TVScDbwGe1PZzE7C01G0d4BdteZ8eca0N/DLJfel6HCVJklYJw5w47gF8aUzZF+hukjkeuLD9e25btzZwUpLz6e7CfmsrPw44oN388qhxjnMQ8Pkki4HresT1/4CzgNOAS3ufjSRJ0iyXqprpGOa8RZumRt4901FIGmp7+lksaTgkWTx6E/FYw9zjKEmSpCFi4ihJkqReTBwlSZLUy7B/Afjc8OCFsOfITEchSZK0QuxxlCRJUi8mjpIkSerFxFGSJEm9mDhKkiSpFxNHSZIk9WLiKEmSpF5MHCVJktSLiaMkSZJ6MXGUJElSLyaOkiRJ6sXEUZIkSb2YOEqSJKkXE0dJkiT1YuIoSZKkXkwcJUmS1IuJoyRJknpZfaYDWDUsBjLTQUgaajXTAUjSpOxxlCRJUi8mjpIkSerFxFGSJEm9mDhKkiSplylNHJP8c5KLkpyfZEmSP1/O/eyYZNuB90cm2a3HdjcPLD8/yWVJNlmeGCRJklZ1U3ZXdZJtgJ2Brarq9iTrAfdbzt3tCNwMnL6csTwL+DDwnKq6qkf9AKmqu5fneJIkSXPRVPY4bghcV1W3A1TVdVV1DXSJXJJzk1yQ5Igk92/lV7YEkySLkpyaZAHwGuAtrdfyaW3/OyQ5PcnlS+t9TLIDcDiwc1X9tJW9NcmF7fXmVrYgyY+THAVcCGyc5IAkZ7ce04MH9vnlJItbb+p+K7PRJEmShtVUJo6n0CVflyX5WJKnAySZBxwJvKyqtqDr9XztRDupqiuBQ4H/rKotq+oHbdWGwPZ0vZrvm2Dz+wNfBl5UVZe24y8E/hr4c+CpwKuTPLnVfwzwsap6AvDY9n5rYEtgYUtCAV5ZVQuBRcAbkzykb6NIkiTNVlOWOFbVzcBCYD/gWuBzSfalS8iuqKrLWtVPAzuMu5Ol+3JV3V1VFwMbTFDnDrrh7VcNlG0PfKmqbmkxfhEY7cW8qqrObMvPbq9zgXOAzegSSeiSxfOAM4GNB8r/KMl+SUaSjFx77XKcnSRJ0pCZ0ifHVNVdwKnAqUkuAPahS8Qmcif3JLPzJtn97QPLEz2W5W7gpcC3k/xTVb13kn3eMmaf/1pVnxiskGRHYCdgm6q6Ncmp48VaVYcBhwEsWhQfCSFJkma9KetxTPLYJIM9cVsCVwE/BhYkeXQrfwXwvbZ8JV0vJcBLBra9CVh7eeKoqluBvwT2SvIq4AfAi5KsmeQBwK6tbKxvAK9MslY7n42SPBRYB/hdSxo3oxvuliRJmvOmco7jWsCnk1yc5Hzg8cBBVXUb3RzDz7deyLvp5jACHAx8KMkIcNfAvr4C7Drm5pjequq3wHOBdwAPp5tj+SPgLOCTVfUnvaBVdQrwWeCMFucJdMnr14HVk1xCN7fyzLHbSpIkzUWpmnwUNcl2VXXaZGUa36JFqZGRmY5C0nBzRouk4ZBkcVUtGm9d3x7Hj/QskyRJ0hy11Jtj2pd4bwusn+StA6seCKw2lYFJkiRpuEx2V/X96OYqrs69b065EZj0kX+SJEmaO5aaOFbV94DvJTmyz6P6NJGFgJMcJUnS7Nb3exzvn+QwYMHgNlX1zKkISpIkScOnb+L4ebqvzPkk9/6aHEmSJK0i+iaOd1bVx6c0EkmSJA21vl/H85Ukr0uyYZIHj76mNDJJkiQNlb49jvu0fw8YKCtg05UbjiRJkoZVr8Sxqh451YFIkiRpuPVKHJPsPV55VR21csORJEnSsOo7VP2UgeV5wLOAcwATR0mSpFVE36HqNwy+T7IucNxUBCRJkqTh1Peu6rFuAZz3KEmStArpO8fxK3R3UQOsBjwOOH6qgpIkSdLw6TvH8YMDy3cCV1XVz6cgHkmSJA2pXkPVVfU94FJgbeBBwP9NZVCSJEkaPr0SxyQvBX4E/BXwUuCsJLtNZWCSJEkaLn2Hqv8ZeEpV/QYgyfrAt4ATpiowSZIkDZe+d1XfZzRpbK5fhm0lSZI0B/Ttcfx6km8Ax7b3LwNOnpqQ5p5rFl/DwTl4psOQNMQOrANnOgRJmtRSE8ckjwY2qKoDkrwY2L6tOgM4ZqqDkyRJ0vCYrMfxv4C3A1TVF4EvAiTZoq17wRTGJkmSpCEy2TzFDarqgrGFrWzBlEQkSZKkoTRZ4rjuUtatsRLjkCRJ0pCbLHEcSfLqsYVJ/gZYvLwHTXJXkiVJLkzy+SRrJlmQ5MIJ6r8ryU5t+dQki9ryyUnWneRYVyZZb5zyFyb5x+U9B0mSpFXNZHMc3wx8Kcle3JMoLgLuB+y6Asf9Q1VtCZDkGOA1tPmT46mqd05Q/vzlDaCqTgROXN7tJUmSVjVL7XGsql9X1bbAwcCV7XVwVW1TVb9aSTH8AHh0W14tyeFJLkpySpI1AJIcOd6TakZ7E1tv5aVJjklySZITkqw5UPUNSc5JckGSzdq2+yY5ZGD/H05yepLLB4+V5IAkZyc5P+m+UyfJA5J8Ncl5rdf0ZSupLSRJkoZW32dVf7eqPtJe31lZB0+yOvA8YPQGnMcAH62qJwA3AC9Zht09FvhYVT0OuBF43cC666pqK+DjwNsm2H5Duq8b2hl4X4vv2S2mrYEtgYVJdgCeC1xTVU+qqs2Bry9DnJIkSbPSTD39ZY0kS4AR4GfAf7fyK6pqSVtezLLduX11VZ3Wlo/mnu+chHuGwZe2zy9X1d1VdTGwQSt7dnudC5wDbEaXSF4A/EWS9yd5WlX9fuzOkuyXZCTJyK3cugynIUmSNJz6PjlmZfvjHMdRSQBuHyi6i2W7c7uW8n50v3cx8TkPHjsD//5rVX1ibOUkWwHPB96d5NtV9a57HbzqMOAwgPmZPzY2SZKkWWcuPW/6EUm2act7Aj9cCfv8BvDKJGsBJNkoyUOTzAduraqjgQ8AW62EY0mSJA21mepxnAo/Bl6f5AjgYrr5jCukqk5J8jjgjNYjejPwcrqbeT6Q5G7gDuC1K3osSZKkYZeq2T+KmmQBcFK7UWXozM/82p/9ZzoMSUPswDpwpkOQJACSLK6qReOtm0tD1ZIkSZpCc2KouqquBIayt1GSJGmusMdRkiRJvcyJHsdhN3/hfA4ccf6SJEma3exxlCRJUi8mjpIkSerFxFGSJEm9mDhKkiSpFxNHSZIk9WLiKEmSpF5MHCVJktSLiaMkSZJ6MXGUJElSLyaOkiRJ6sXEUZIkSb2YOEqSJKkXE0dJkiT1YuIoSZKkXkwcJUmS1IuJoyRJknpZfaYDWCUsXgzJTEchaZhVzXQEkjQpexwlSZLUi4mjJEmSejFxlCRJUi8mjpIkSeplzieOSW6e6RgkSZLmgjmfOEqSJGnlWCUSxyRrJfl2knOSXJBkl1a+IMmlSY5JckmSE5Ks2da9M8nZSS5McljSfZ9OklOTvD/Jj5JcluRpM3lukiRJ02WVSByB24Bdq2or4BnAv48mgsBjgY9V1eOAG4HXtfJDquopVbU5sAaw88D+Vq+qrYE3AwdOxwlIkiTNtFUlcQzw3iTnA98CNgI2aOuurqrT2vLRwPZt+RlJzkpyAfBM4AkD+/ti+3cxsGDcAyb7JRlJMnLtyjsPSZKkGbOqPDlmL2B9YGFV3ZHkSmBeWzf2cQ2VZB7wMWBRVV2d5KCB+gC3t3/vYoI2rKrDgMMAFiU+EkKSJM16q0qP4zrAb1rS+Axgk4F1j0iyTVveE/gh9ySJ1yVZC9ht+kKVJEkaTnM6cUyyOl3v4DHAojbsvDdw6UC1HwOvT3IJ8CDg41V1A3A4cCHwDeDs6YxbkiRpGKVq7o6iJnkScHi7kWW89QuAk9oNMFNmUVIjU3kASbPfHP4sljS7JFlcVYvGWzdnexyTvAY4FnjHTMciSZI0F8zpHsdhYY+jpEn5WSxpSKySPY6SJElauVaVr+OZWQsXwoh9jpIkaXazx1GSJEm9mDhKkiSpFxNHSZIk9WLiKEmSpF5MHCVJktSLiaMkSZJ6MXGUJElSLyaOkiRJ6sXEUZIkSb2YOEqSJKkXE0dJkiT1YuIoSZKkXkwcJUmS1IuJoyRJknoxcZQkSVIvJo6SJEnqJVU10zHMeZmfYv+ZjkLSMKsD/SyWNBySLK6qReOts8dRkiRJvZg4SpIkqRcTR0mSJPVi4ihJkqRehipxTHLzMtbfMclJUxXPmGO9K8lO03EsSZKkYbT6TAcwW1TVO2c6BkmSpJk0VD2Oo1pP4qlJTkhyaZJjkqSte24rOwd48cA2D07y5STnJzkzyRNb+UFJjmj7uzzJGwe2eXmSHyVZkuQTSVZrryOTXJjkgiRvaXWPTLJbW35nkrNbncNGY5MkSZrLhjJxbJ4MvBl4PLApsF2SecDhwAuAhcDDBuofDJxbVU8E/gk4amDdZsBzgK2BA5PcN8njgJcB21XVlsBdwF7AlsBGVbV5VW0BfGqc2A6pqqdU1ebAGsDOK+WMJUmShtgwJ44/qqqfV9XdwBJgAV0CeEVV/W9131x+9ED97YHPAFTVd4CHJHlgW/fVqrq9qq4DfgNsADyLLvk8O8mS9n5T4HJg0yQfSfJc4MZxYntGkrOSXAA8E3jC2ApJ9ksykmSEW1eoHSRJkobCMM9xvH1g+S5WLNbx9hXg01X19rGVkzyJrofyNcBLgVcOrJsHfAxYVFVXJzkImDd2H1V1GHAYtCfHSJIkzXLD3OM4nkuBBUke1d7vMbDuB3RDzSTZEbiuqsbrLRz1bWC3JA9t2zw4ySZJ1gPuU1VfAN4BbDVmu9Ek8bokawG7rcD5SJIkzRrD3OP4J6rqtiT7AV9Ncitdsrh2W30QcESS84FbgX0m2dfFSd4BnJLkPsAdwOuBPwCfamUAbx+z3Q1JDgcuBH4FnL1STk6SJGnIpZsqqKmU+Sn2n+koJA2zOtDPYknDIcniqlo03rrZNlQtSZKkGWLiKEmSpF5MHCVJktTLrLo5ZrZaOH8hIweOzHQYkiRJK8QeR0mSJPVi4ihJkqReTBwlSZLUi4mjJEmSejFxlCRJUi8mjpIkSerFxFGSJEm9mDhKkiSpFxNHSZIk9WLiKEmSpF5MHCVJktSLiaMkSZJ6MXGUJElSLyaOkiRJ6sXEUZIkSb2YOEqSJKmX1Wc6gFXB4sWQzHQUkiRpNqua6QjscZQkSVJPJo6SJEnqxcRRkiRJvZg4SpIkqZdVJnFMcvMy1t8xyUlt+YVJ/nFqIpMkSZodvKu6h6o6EThxpuOQJEmaSatMj+Oo1pN4apITklya5Jik+7KcJM9tZecALx7YZt8kh7TlFyQ5K8m5Sb6VZIMZOhVJkqRptcoljs2TgTcDjwc2BbZLMg84HHgBsBB42ATb/hB4alU9GTgO+Pspj1aSJGkIrKpD1T+qqp8DJFkCLABuBq6oqv9t5UcD+42z7cOBzyXZELgfcMV4B0iy3z3bP2KlBi9JkjQTVtUex9sHlu9i2RLojwCHVNUWwP7AvPEqVdVhVbWoqhbB+ssfqSRJ0pBYVRPH8VwKLEjyqPZ+jwnqrQP8oi3vM+VRSZIkDQkTx6aqbqMbWv5quznmNxNUPQj4fJLFwHXTFJ4kSdKMSw3DE7PnuGRRwchMhyFJkmax6UrZkizuptr9KXscJUmS1IuJoyRJknoxcZQkSVIvq+r3OE6rhQthxCmOkiRplrPHUZIkSb2YOEqSJKkXE0dJkiT1YuIoSZKkXkwcJUmS1IuJoyRJknoxcZQkSVIvJo6SJEnqJTVdT8xehSW5CfjxTMcxJNYDrpvpIIaA7dCxHe5hW3Rsh3vYFh3b4R7T1RabVNX6463wyTHT48dVtWimgxgGSUZsC9thlO1wD9uiYzvcw7bo2A73GIa2cKhakiRJvZg4SpIkqRcTx+lx2EwHMERsi47t0LEd7mFbdGyHe9gWHdvhHjPeFt4cI0mSpF7scZQkSVIvJo4rKMlzk/w4yU+S/OM46++f5HNt/VlJFgyse3sr/3GS50xr4CtZj3Z4a5KLk5yf5NtJNhlYd1eSJe114vRGvnL1aId9k1w7cL5/M7BunyT/2177TG/kK1+PtvjPgXa4LMkNA+vm0jVxRJLfJLlwgvVJ8uHWTucn2Wpg3Zy5Jnq0w17t/C9IcnqSJw2su7KVL0kyMn1RT40ebbFjkt8P/A68c2DdUn+vZpMe7XDAQBtc2D4XHtzWzZlrIsnGSb7b/kZelORN49QZns+JqvK1nC9gNeCnwKbA/YDzgMePqfM64NC2vDvwubb8+Fb//sAj235Wm+lzmsJ2eAawZlt+7Wg7tPc3z/Q5TGM77AscMs62DwYub/8+qC0/aKbPaSrbYkz9NwBHzLVrop3LDsBWwIUTrH8+8DUgwFOBs+boNTFZO2w7en7A80bbob2/Elhvps9hGttiR+CkccqX6fdq2F+TtcOYui8AvjMXrwlgQ2Crtrw2cNk4fzuG5nPCHscVszXwk6q6vKr+DzgO2GVMnV2AT7flE4BnJUkrP66qbq+qK4CftP3NRpO2Q1V9t6pubW/PBB4+zTFOhz7Xw0SeA3yzqn5bVb8Dvgk8d4rinA7L2hZ7AMdOS2TTrKq+D/x2KVV2AY6qzpnAukk2ZI5dE5O1Q1Wd3s4T5u5nBNDrmpjIinzGDJ1lbIe5/Bnxy6o6py3fBFwCbDSm2tB8Tpg4rpiNgKsH3v+cP/1h/7FOVd0J/B54SM9tZ4tlPZdX0f3PadS8JCNJzkzyoimIb7r0bYeXtKGGE5JsvIzbzha9z6dNW3gk8J2B4rlyTfQxUVvNtWtiWYz9jCjglCSLk+w3QzFNt22SnJfka0me0MpWyWsiyZp0ydAXBorn5DWRbjrbk4Gzxqwams8JnxyjaZXk5cAi4OkDxZtU1S+SbAp8J8kFVfXTmYlwyn0FOLaqbk+yP11v9DNnOKaZtjtwQlXdNVC2Kl0TGpDkGXSJ4/YDxdu36+GhwDeTXNp6q+aqc+h+B25O8nzgy8BjZjakGfUC4LSqGuydnHPXRJK16JLjN1fVjTMdz0TscVwxvwA2Hnj/8FY2bp0kqwPrANf33Ha26HUuSXYC/hl4YVXdPlpeVb9o/14OnEr3v63ZaNJ2qKrrB879k8DCvtvOMstyPrszZghqDl0TfUzUVnPtmphUkifS/V7sUlXXj5YPXA+/Ab7E7J3W00tV3VhVN7flk4H7JlmPVfCaaJb2GTEnrokk96VLGo+pqi+OU2VoPidMHFfM2cBjkjwyyf3oLu6xd4CeCIze5bQb3eTeauW7p7vr+pF0/5v80TTFvbJN2g5Jngx8gi5p/M1A+YOS3L8trwdsB1w8bZGvXH3aYcOBty+km8sC8A3g2a09HgQ8u5XNVn1+N0iyGd2E7jMGyubSNdHHicDe7a7JpwK/r6pfMveuiaVK8gjgi8ArquqygfIHJFl7dJmuHca9C3euSPKwNheeJFvT/a2+np6/V3NJknXoRqj+Z6BsTl0T7Wf938AlVfUfE1Qbms8Jh6pXQFXdmeRv6X5Iq9HdFXpRkncBI1V1It3F8JkkP6GbBLx72/aiJMfT/UG8E3j9mKG6WaNnO3wAWAv4fPs8/FlVvRB4HPCJJHfTfTi+r6pmZZLQsx3emOSFdD/z39LdZU1V/TbJv9D9YQB415hhmVmlZ1tA9/twXPvP1Kg5c00AJDmW7i7Z9ZL8HDgQuC9AVR0KnEx3x+RPgFuBv27r5tQ10aMd3kk3//tj7TPizqpaBGwAfKmVrQ58tqq+Pu0nsBL1aIvdgNcmuRP4A7B7+x0Z9/dqBk5hpejRDgC7AqdU1S0Dm861a2I74BXABUmWtLJ/Ah4Bw/c54ZNjJEmS1ItD1ZIkSerFxFGSJEm9mDhKkiSpFxNHSZIk9WLiKEmSpF5MHCVphiSpJEcPvF89ybVJTlrG/ey4LNsk2TfJ/GU5hiSBiaMkzaRbgM2TrNHe/wXL+NSH9kSqZbUvYOIoaZmZOErSzDoZ+Mu2vAcDj1ZLsnWSM5Kcm+T0JI9t5fsmOTHJd4BvD+4syVNa/UclWZjke0kWJ/lGkg2T7Eb3vPhjkiwZSFolaVImjpI0s46je/zoPOCJwFkD6y4FnlZVT6Z7ssp7B9ZtBexWVU8fLUiyLXAosAvwM+Ajrc5C4AjgPVV1AjAC7FVVW1bVH6bu1CTNNT5yUJJmUFWdn2QBXW/jyWNWrwN8OsljgKI9jq355phHiz0OOAx4dlVdk2RzYHPgm+3RbKsBv5yas5C0qjBxlKSZdyLwQbrn9j5koPxfgO9W1a4tuTx1YN3gs3uhSwrnAU8GrgECXFRV20xNyJJWRSaOkjTzjgBuqKoLkuw4UL4O99wss+8k+7gBeBVdD+MtwOnA+km2qaozktwX+LOqugi4CVh75YUvaVXhHEdJmmFV9fOq+vA4q/4N+Nck59LjP/pV9WtgZ+CjdD2PuwHvT3IesATYtlU9EjjUm2MkLatU1UzHIEmSpFnAHkdJkiT1YuIoSZKkXkwcJUmS1IuJoyRJknoxcZQkSVIvJo6SJEnqxcRRkiRJvZg4SpIkqZf/Dya4W7zloq9+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AutoShape 8" descr="data:image/png;base64,iVBORw0KGgoAAAANSUhEUgAAAo4AAAFNCAYAAACOmu5nAAAAOXRFWHRTb2Z0d2FyZQBNYXRwbG90bGliIHZlcnNpb24zLjUuMSwgaHR0cHM6Ly9tYXRwbG90bGliLm9yZy/YYfK9AAAACXBIWXMAAAsTAAALEwEAmpwYAAAq0UlEQVR4nO3deZgdZZ238fsrqEFBUEAkiEQFZdVIIrIoouKGKKIMsjjAyAi4LyMzOvIacF9nRgHFoAjIJuIyEVFwA5VNOhBW0VEWQVxAZY0ghN/7R1XLoe1OKkl3n+7O/bmuc3Wdp56q+p2qDv3lqapTqSokSZKkJXlIvwuQJEnS5GBwlCRJUicGR0mSJHVicJQkSVInBkdJkiR1YnCUJElSJwZHScNKMiNJJVm537VMVUl2TXJDkjuTPGMU1rdDkht73l+ZZIflXe9oGK3fpyTfSbLvaNXVs947kzxptNcrTTUGR2mSS3Jdkr8lWWtI+yXtH+oZ41zPEgNCkkOT3Nv+sb41yXlJthnPOieITwJvrqpVq+qS4TqkcU2Sq4aZV0k2HGnlVbVZVZ29LIW1676rPUaDr39flnWNpqp6aVUdNwbrXbWqrlnW5ZOs2u6j7wwz77okf23n/yHJsUlW7Zm/X7u/XzPMsk9J8tUktyS5LcllSd6ZZKVlrVVaHgZHaWq4Fthz8E2SLYBHLOvKxmmU8StVtSqwNvBT4OtJMkwtU/kP5AbAlUvosz3wWOBJSZ459iU9yNPbQDX4+vg4b38yeTVwD/DCJI8bZv7L29/3LYHZwCE98/YF/gzs07tAkicDFwI3AFtU1erAP7XLrzbqn0DqwOAoTQ1f5sF/dPYFju/tkORl7Sjk7e3p0UN75g2OEu6f5DfAD4duIMmr25GTzZM8JMm7k/w6yZ+SnJrkMW3XH7c/b21HWBY7klhV9wLHAY8D1mxHYz6X5IwkdwHPSzI9ydeS3Jzk2iRv7alrqyQD7ef6Q5L/6pm3dTuaeWuSS3tP2yY5O8kHkpyb5I4kZ/WO2iZ5ds+yNyTZr21/eJJPJvlNu72jkqwy3Gdr99MhSa5P8sckxydZvV3HncBKwKVJfr2YXbQv8L/AGe304LoH9/Ol7X4ebrTquiQ7ttOrtPv2L0muSnJwek5rL4322Hyq5/0pSY7p2c6n2s98W5KfDrd/emtr3x+a5IR2elqSE9rfrVuTXJRknXbe2Un+td2HtybZvGcda6cZ2Xts+37nJAvywKj20xbzmf4+etvupyOTfLv93biwDXGLsy9wFHAZ8NqROlXVb4HvAJu329oAeC5wAPDiIaHzMOC8qnpnVf2uXf4XVbVXVd26hHqkMWFwlKaGC4BHJdkkzQjdHsAJQ/rcRRMu1wBeBrwhySuH9HkusAnw4t7GJP8CfAzYsaquAN4CvLLtPx34C3Bk23379uca7SjV+YsrPMnDgf2AG6rqlrZ5L+BDNKMq5wHfAi4F1gNeALw9yWCNnwY+XVWPAp4MnNqudz3g28AHgccA7wK+lmTtns3vBfwLzYjew9o+g3/MvwMcTjMiOhNY0C7zUeApbduGbU3vG+Hj7de+ngc8CVgVOKKq7mlHn6AZ1Rs2lCR5BLAbcGL72iPJwwCqavue5Vetqq+MUMOgOTT758k0x3d5rhN8HfDPSZ6fZG9gK+Bt7bxPArOAbWn2+78D9y/l+vcFVgfWB9YEDgL+2tuhqu4Bvk7PSDuwO3BOVf0xzTWjxwAHtuv4PDCv/X3rYg+a4PZo4Fc0v4/Dan9fduCB47TPYvquD+wEDF6asA8wUFVfA34O7N3TfUfgtI71SuPC4ChNHYOjji+k+QP0296ZVXV2VV1eVfdX1WXAyTTBr9ehVXVXVfX+kX47cDCwQ1X9qm07CHhvVd3Y/gE/FNgtS3eKe/ckt9KchpsF7Noz73+r6tyquh/YAli7qt5fVX9rr0M7muYPO8C9wIZJ1qqqO6vqgrb9tcAZVXVG+5m/BwzQ/NEe9KWq+mX7eU+lCYPQBMrvV9XJVXVvVf2pqhYkCc3I0Duq6s9VdQfw4Z5ahtob+K+quqaq7gTeQxP+uu6nV9Gc/jyLJgQ/lCb0L4vdgQ+1dd8AfKbDMhe3o3WDrxcDVNXvgTfQjBR/Gtinqu5I8hCaUPm2qvptVS2qqvPa35GlcS9N2NuwXcf8qrp9mH4n8eB9v1fbBs1x+nxVXdiu4ziafbl1xxq+UVU/q6r7aMLgzMX0/Wfgsqq6CjgF2Cz/eLPTN9vf958C59D83kDzb3aw5pN4cOhcE/hdx3qlcWFwlKaOL9P84dyPIaepAZI8K8mP0pzuvY0m/K01pNsNw6z3YODIquo9rbkB8I3BQEETVBcB6yxFvadW1RpV9diqen5VzR+hjg2A6b0BBvjPnm3tTzMCeHV7SnPnnuX+achyzwbW7Vn373umF9KMCEIz0jXc6eO1aa4dnd+zzu+27cOZDlzf8/56YGW676d9afbTfVV1N/A1ln2kcDoP3q/Xj9Sxx5btMRp8ndkz71s0p9p/UVU/bdvWAqYx/L5bGl8GzgROSXJTko8neegw/X4EPKL93Z5BE+6+0c7bAPi3Icd/fZr90MVIvxvD2YcmXA6eij6HfzxOr2z34QZV9caq+muS7YAn0oRNaILjFklmtu//xIN/X6W+MzhKU0RVXU9zk8xONKfwhjoJmAes315kfxQw9GaUGma5FwGHJHl1T9sNwEuHhIpp7R/N4daxtHrXcQNw7ZBtrVZVOwFU1f9V1Z40p5s/BpyW5JHtcl8estwjq+qjHbZ/A80p3aFuoTllulnPOlfvOe081E00AWbQE4D7gD8sqYAkjweeD7w2ye+T/J7mtPVOGXIHfUe/owlOvbUsjw/R/A/DukkGTxffAtzN8PtuqLt48A1cf7+2rx3lPayqNqU55b0zw5z+rapFNCPFe7av09tRYGiO4YeGHP9HVNXJS/UplyDJtsBGwHt6jtOzgL06jCzvS/NvcEG73IU97QDfp7npRpowDI7S1LI/8PyqumuYeasBf66qu5NsRTM62cWVwEuAI5O8om07CvhQe23X4E0Ju7Tzbqa5pm20vhPvZ8AdSf6jvfFipTQ36Dyz3fZrk6zdnta+tV3mfpprPF+e5MXtMtPSfM/h4zts80RgxyS7J1k5yZpJZrbbOBr4754bMNbrud5yqJOBdyR5YpqvX/kwzd3k93Wo4Z+BXwJPpRlJm0kzsnojD1zX9we67+dTacLNo9t98JaOy/2DJNvTXBu6D03IOTzJeu3+OQb4rzQ3NK2UZJsRritcQHPa/qFJZtOE4sH1Py/JFu31urfTnLoe6TrJk4DX0FwWcFJP+9HAQe1oZJI8Ms0NYqN9N/K+wPeATXngOG0OrAK8dKSFkkyjuXzggJ7lZtIcl8HQOQfYNsknBm+aSbJhmhuH1hjlzyF1YnCUppCq+nVVDYww+43A+5PcQXMzx6lLsd5LaUZ9jk7yUprr2uYBZ7Xru4BmlIWqWkgzGnVue4qw6zVlI217UbvtmTQjqrcAX6C5eQKaUHtlmruUPw3sUVV/ba/j24XmtPbNNCNQB9Phv3tV9Ruakdt/o/malAXA09vZ/0Fzs8QFSW6nGRV66girOobmtOuP29rvpntg2xf4bFX9vvdFE9oHR6QOBY5r9/PuS1jfYTSnp6+luWbyyx1quDQP/h7H/0nyKJpLId7cXsf4E+CLwJfaa0DfBVwOXESz7z7G8Pv8/9GMTP6lra039D2O5qaQ22lGNc8Zqd6qupBm9HI6zQ1Ng+0DwOuBI9pt/IrmMo5R0xP+Dh9ynK5t613cZQWvpBm9Pn7I8T2G5nKGl1TVr4FtgBk0v+O30VyuMADcMexapTGWqtE4qyRJmkzSfDXRCVXVZQRWkgBHHCVJktSRwVGSJEmdeKpakiRJnTjiKEmSpE4MjpIkSepkaR4PpmW01lpr1YwZM/pdhiRJ0hLNnz//lqoa9olYBsdxMGPGDAYGRvpqPUmSpIkjyYiPJPVUtSRJkjoxOEqSJKkTg6MkSZI6MThKkiSpE4OjJEmSOjE4SpIkqRO/jmcczJ8PSb+rkCRJk9lEeEq0I46SJEnqxOAoSZKkTgyOkiRJ6sTgKEmSpE7GPDgmWZRkQZJLk1ycZNsx2MYOSU5fymXOTjJ7GbZ1bJLdlnY5SZKkyW487qr+a1XNBEjyYuAjwHPHYbuSJEkaReN9qvpRwF8Akqya5AftKOTlSXZp22ck+XmSo5NcmeSsJKu0856Z5LJ2BPMTSa4YuoEkWyU5P8klSc5L8tS2fZUkp7Tr/gawSs8yL2qXuTjJV5Os2rZ/NMlV7TY/2bOZ7dt1X+PooyRJWlGMx4jjKkkWANOAdYHnt+13A7tW1e1J1gIuSDKvnbcRsGdVvT7JqcCrgROALwGvr6rzk3x0hO1dDTynqu5LsiPw4Xb5NwALq2qTJE8DLgZot30IsGNV3ZXkP4B3JjkS2BXYuKoqyRo921gXeDawMTAPOG259pAkSdIkMN6nqrcBjk+yORDgw0m2B+4H1gPWaZe5tqoWtNPzgRltcFutqs5v208Cdh5me6sDxyXZCCjgoW379sBnAKrqsiSXte1bA5sC56b5lu6HAecDt9GE2y+210/2XkP5zaq6H7gqyToMI8kBwAHNuyeMvHckSZImiXF9ckw7UrgWsDawU/tzVlXdm+Q6mlFJgHt6FltEz2nlDj4A/Kiqdk0yAzh7Cf0DfK+q9vyHGclWwAuA3YA388BoaW99wz4TpqrmAnOb9cyeAN/1LkmStHzG9RrHJBsDKwF/ohkZ/GMbGp8HbLC4ZavqVuCOJM9qm/YYoevqwG/b6f162n8M7NXWsTnwtLb9AmC7JBu28x6Z5CntdY6rV9UZwDuAp3f9nJIkSVPReF7jCM3o3L5VtSjJicC3klwODNBcm7gk+wNHJ7kfOIfmdPJQH6c5VX0I8O2e9s8BX0ryc+DnNKfAqaqbk+wHnJzk4W3fQ4A7gP9NMq2t+51dP7AkSdJUlJoIT8zuKMmqVXVnO/1uYN2qelufy1qi5lT1QL/LkCRJk9h4RbYk86tq2O+6HtdrHEfBy5K8h6bu63nwqWhJkiSNoUkVHKvqK8BX+l2HJEnSishnVUuSJKmTSTXiOFnNmgUDXuIoSZImOUccJUmS1InBUZIkSZ0YHCVJktSJwVGSJEmdGBwlSZLUicFRkiRJnRgcJUmS1InBUZIkSZ0YHCVJktSJwVGSJEmdGBwlSZLUicFRkiRJnRgcJUmS1InBUZIkSZ0YHCVJktSJwVGSJEmdrNzvAlYEN910E4cddli/y5AkSZPYnDlz+l2CI46SJEnqxuAoSZKkTgyOkiRJ6sTgKEmSpE7GLDgmqSSf6nn/riSHjtX2lkaS65KsNUrrunM01iNJkjTRjeWI4z3Aq0YroEmSJKm/xjI43gfMBd4xdEaStZN8LclF7Wu7tv3yJGuk8ack+7Ttxyd5YZIvJFnQvm5OMqedf3C7nsuSHNaznW8mmZ/kyiQHDFfkSH2S3JnkQ0kuTXJBknXa9icmOb+t9YOjucMkSZImsrG+xvFIYO8kqw9p/zTw31X1TODVwBfa9nOB7YDNgGuA57Tt2wDnVdW/VtVMYBfgFuDYJC8CNgK2AmYCs5Js3y73uqqaBcwG3ppkzWFqHKnPI4ELqurpwI+B1/fU/rmq2gL43dLuEEmSpMlqTINjVd0OHA+8dcisHYEjkiwA5gGPSrIq8BNg+/b1OWCLJOsBf6mquwCSTAO+Crylqq4HXtS+LgEuBjamCZLQBMFLgQuA9Xvae43U52/A6e30fGBGO70dcHI7/eWRPnuSA5IMJBlYuHDhSN0kSZImjfF4csz/0AS6L/W0PQTYuqru7u2Y5MfAm4AnAO8FdgV2owmUg44Cvl5V3x9cDPhIVX1+yLp2oAmo21TVwiRnA9OWos+9VVXt9CIevK+KJaiquTSn6pk+ffoS+0uSJE10Y/51PFX1Z+BUYP+e5rOAtwy+STKz7XsDsBawUVVdA/wUeBfNqWKSvAlYrao+2rOuM4HXtSOWJFkvyWOB1WlGKhcm2RjYepjyuvQZ6lxgj3Z67w79JUmSpoTx+h7HT9EEwkFvBWa3N7NcBRzUM+9C4Jft9E+A9WgCJDQhcoueG2QOqqqzgJOA85NcDpwGrAZ8F1g5yc+Bj9Kcih6qS5+h3ga8qd3Weh36S5IkTQl54Gysxsr06dPrwAMP7HcZkiRpEpszZ864bCfJ/KqaPdw8nxwjSZKkTgyOkiRJ6sTgKEmSpE68xnEczJ49uwYGBvpdhiRJ0hJ5jaMkSZKWm8FRkiRJnRgcJUmS1InBUZIkSZ0YHCVJktSJwVGSJEmdGBwlSZLUicFRkiRJnRgcJUmS1InBUZIkSZ0YHCVJktSJwVGSJEmdGBwlSZLUicFRkiRJnRgcJUmS1InBUZIkSZ2s3O8CVgh/ng8npd9VSJKkyWyv6ncFjjhKkiSpG4OjJEmSOjE4SpIkqRODoyRJkjqZ8MExySuTVJKNl2P5TZdhuf2SHNFOH5Rkn2XZviRJ0lQx4YMjsCfw0/bnsnglMGxwTNLprvKqOqqqjl/G7UuSJE0JEzo4JlkVeDawP7BH27ZDktN7+hyRZL92+qNJrkpyWZJPJtkWeAXwiSQLkjw5ydlJ/ifJAPC2JC9PcmGSS5J8P8k6w9RxaJJ3tdOvT3JRkkuTfC3JI8Z8R0iSJE0AE/17HHcBvltVv0zypySzRuqYZE1gV2Djqqoka1TVrUnmAadX1WltP4CHVdXs9v2jga3bZf4V+Hfg3xZT09er6uh22Q/ShNrDl/+jSpIkTWwTesSR5vT0Ke30KSz+dPVtwN3AF5O8Cli4mL5f6Zl+PHBmksuBg4HNllDT5kl+0vbfe6T+SQ5IMpBk4OY7lrBGSZKkSWDCBsckjwGeD3whyXU0oW53YBEPrnsaQFXdB2wFnAbsDHx3Mau/q2f6cOCIqtoCOHBwfYtxLPDmtv9hI/WvqrlVNbuqZq+92hLWKEmSNAlM2OAI7AZ8uao2qKoZVbU+cC1NzZsmeXiSNYAXwN+vh1y9qs4A3gE8vV3PHcDiotvqwG/b6X071LUa8LskD6UZcZQkSVohTOTguCfwjSFtX6O5SeZU4Ir25yXtvNWA05NcRnMX9jvb9lOAg9ubX548zHYOBb6aZD5wS4e6/h9wIXAucHXnTyNJkjTJpar/D8ye6mY/KTXwwX5XIUmSJrW9xiezJZk/eBPxUBN5xFGSJEkTiMFRkiRJnRgcJUmS1MlE/wLwqeExs2CvgX5XIUmStFwccZQkSVInBkdJkiR1YnCUJElSJwZHSZIkdWJwlCRJUicGR0mSJHVicJQkSVInBkdJkiR1YnCUJElSJwZHSZIkdWJwlCRJUicGR0mSJHVicJQkSVInBkdJkiR1YnCUJElSJwZHSZIkdbJyvwtYMcwH0u8iJEnSpFb9LsARR0mSJHVjcJQkSVInBkdJkiR1YnCUJElSJ2MaHJO8N8mVSS5LsiDJs5ZxPTsk2bbn/bFJduuw3J090zsl+WWSDZalBkmSpBXdmN1VnWQbYGdgy6q6J8lawMOWcXU7AHcC5y1jLS8APgO8uKqu79A/QKrq/mXZniRJ0lQ0liOO6wK3VNU9AFV1S1XdBE2QS3JJksuTHJPk4W37dW3AJMnsJGcnmQEcBLyjHbV8Trv+7ZOcl+SaxY0+JtkeOBrYuap+3ba9M8kV7evtbduMJL9IcjxwBbB+koOTXNSOmB7Ws85vJpnfjqYeMJo7TZIkaaIay+B4Fk34+mWSzyZ5LkCSacCxwGuqaguaUc83jLSSqroOOAr476qaWVU/aWetCzybZlTzoyMs/nDgm8Arq+rqdvuzgH8BngVsDbw+yTPa/hsBn62qzYCntu+3AmYCs9oQCvC6qpoFzAbemmTNrjtFkiRpshqz4FhVdwKzgAOAm4GvJNmPJpBdW1W/bLseB2w/7EoW75tVdX9VXQWsM0Kfe2lOb+/f0/Zs4BtVdVdb49eBwVHM66vqgnb6Re3rEuBiYGOaIAlNWLwUuABYv6f975IckGQgycDNNy/Dp5MkSZpgxvTJMVW1CDgbODvJ5cC+NEFsJPfxQJidtoTV39MzPdJjWe4Hdgd+kOQ/q+rDS1jnXUPW+ZGq+nxvhyQ7ADsC21TVwiRnD1drVc0F5gLMnp3+f9W7JEnSchqzEcckT03SOxI3E7ge+AUwI8mGbfs/A+e009fRjFICvLpn2TuA1ZaljqpaCLwM2DvJ/sBPgFcmeUSSRwK7tm1DnQm8Lsmq7edZL8ljgdWBv7ShcWOa092SJElT3lhe47gqcFySq5JcBmwKHFpVd9NcY/jVdhTyfpprGAEOAz6dZABY1LOubwG7Drk5prOq+jPwEuAQ4PE011j+DLgQ+EJV/cMoaFWdBZwEnN/WeRpNeP0usHKSn9NcW3nB0GUlSZKmolQt+Sxqku2q6twltWl4s2enBgb6XYUkSZrcxufKtyTzq2r2cPO6jjge3rFNkiRJU9Rib45pv8R7W2DtJO/smfUoYKWxLEySJEkTy5Luqn4YzbWKK/Pgm1NuB5b4yD9JkiRNHYsNjlV1DnBOkmO7PKpPI5kFeJGjJEma3Lp+j+PDk8wFZvQuU1XPH4uiJEmSNPF0DY5fpfnKnC/w4K/JkSRJ0gqia3C8r6o+N6aVSJIkaULr+nU830ryxiTrJnnM4GtMK5MkSdKE0nXEcd/258E9bQU8aXTLkSRJ0kTVKThW1RPHuhBJkiRNbJ2CY5J9hmuvquNHtxxJkiRNVF1PVT+zZ3oa8ALgYsDgKEmStILoeqr6Lb3vk6wBnDIWBUmSJGli6npX9VB3AV73KEmStALpeo3jt2juogZYCdgEOHWsipIkSdLE0/Uax0/2TN8HXF9VN45BPZIkSZqgOp2qrqpzgKuB1YBHA38by6IkSZI08XQKjkl2B34G/BOwO3Bhkt3GsjBJkiRNLF1PVb8XeGZV/REgydrA94HTxqowSZIkTSxd76p+yGBobP1pKZaVJEnSFNB1xPG7Sc4ETm7fvwY4Y2xKmnpumn8Th+WwfpchSZImsTk1p98lLD44JtkQWKeqDk7yKuDZ7azzgRPHujhJkiRNHEsacfwf4D0AVfV14OsASbZo5718DGuTJEnSBLKk6xTXqarLhza2bTPGpCJJkiRNSEsKjmssZt4qo1iHJEmSJrglBceBJK8f2pjkX4H5y7rRJIuSLEhyRZKvJnlEkhlJrhih//uT7NhOn51kdjt9RpI1lrCt65KsNUz7K5K8e1k/gyRJ0opmSdc4vh34RpK9eSAozgYeBuy6HNv9a1XNBEhyInAQ7fWTw6mq943QvtOyFlBV84B5y7q8JEnSimaxI45V9Yeq2hY4DLiufR1WVdtU1e9HqYafABu20yslOTrJlUnOSrIKQJJjh3tSzeBoYjtaeXWSE5P8PMlpSR7R0/UtSS5OcnmSjdtl90tyRM/6P5PkvCTX9G4rycFJLkpyWdJ8p06SRyb5dpJL21HT14zSvpAkSZqwuj6r+kdVdXj7+uFobTzJysBLgcEbcDYCjqyqzYBbgVcvxeqeCny2qjYBbgfe2DPvlqraEvgc8K4Rll+X5uuGdgY+2tb3oramrYCZwKwk2wMvAW6qqqdX1ebAd5eiTkmSpEmpX09/WSXJAmAA+A3wxbb92qpa0E7PZ+nu3L6hqs5tp0/gge+chAdOgy9und+sqvur6ipgnbbtRe3rEuBiYGOaIHk58MIkH0vynKq6bejKkhyQZCDJwEIWLsXHkCRJmpi6PjlmtP39GsdBSQDu6WlaxNLduV2LeT+43kWM/Jl7t52enx+pqs8P7ZxkS2An4INJflBV73/QxqvmAnMBpmf60NokSZImnan0vOknJNmmnd4L+OkorPNM4HVJVgVIsl6SxyaZDiysqhOATwBbjsK2JEmSJrR+jTiOhV8Ab0pyDHAVzfWMy6WqzkqyCXB+OyJ6J/Bampt5PpHkfuBe4A3Luy1JkqSJLlWT/yxqkhnA6e2NKhPO9EyvAzmw32VIkqRJbE7NGZftJJlfVbOHmzeVTlVLkiRpDE2JU9VVdR0wIUcbJUmSpgpHHCVJktTJlBhxnOimz5rOnIHxuS5BkiRprDjiKEmSpE4MjpIkSerE4ChJkqRODI6SJEnqxOAoSZKkTgyOkiRJ6sTgKEmSpE4MjpIkSerE4ChJkqRODI6SJEnqxOAoSZKkTgyOkiRJ6sTgKEmSpE4MjpIkSerE4ChJkqRODI6SJEnqZOV+F7BCmD8fkn5XIUmSJrOqflfgiKMkSZK6MThKkiSpE4OjJEmSOjE4SpIkqZMpHxyT3NnvGiRJkqaCKR8cJUmSNDpWiOCYZNUkP0hycZLLk+zSts9IcnWSE5P8PMlpSR7RzntfkouSXJFkbtJ8n06Ss5N8LMnPkvwyyXP6+dkkSZLGywoRHIG7gV2rakvgecCnBoMg8FTgs1W1CXA78Ma2/YiqemZVbQ6sAuzcs76Vq2or4O3AnPH4AJIkSf22ogTHAB9OchnwfWA9YJ123g1VdW47fQLw7Hb6eUkuTHI58Hxgs571fb39OR+YMewGkwOSDCQZuHn0PockSVLfrChPjtkbWBuYVVX3JrkOmNbOG/o17JVkGvBZYHZV3ZDk0J7+APe0Pxcxwj6sqrnAXIDZSf+/6l2SJGk5rSgjjqsDf2xD4/OADXrmPSHJNu30XsBPeSAk3pJkVWC38StVkiRpYprSwTHJyjSjgycCs9vTzvsAV/d0+wXwpiQ/Bx4NfK6qbgWOBq4AzgQuGs+6JUmSJqLUBHhg9lhJ8nTg6PZGluHmzwBOb2+AGTOzkxoYyw1IkqSpb5wyW5L5VTV7uHlTdsQxyUHAycAh/a5FkiRpKpjSI44ThSOOkiRpuTniKEmSpMliRfk6nv6aNQsGHHOUJEmTmyOOkiRJ6sTgKEmSpE4MjpIkSerE4ChJkqRODI6SJEnqxOAoSZKkTgyOkiRJ6sTgKEmSpE4MjpIkSerE4ChJkqRODI6SJEnqxOAoSZKkTgyOkiRJ6sTgKEmSpE4MjpIkSerE4ChJkqROUlX9rmHKy/QUB/a7CkmSNJnVnPHJbEnmV9Xs4eY54ihJkqRODI6SJEnqxOAoSZKkTgyOkiRJ6mRCBcckdy5l/x2SnD5W9QzZ1vuT7Dge25IkSZqIVu53AZNFVb2v3zVIkiT104QacRzUjiSeneS0JFcnOTFJ2nkvadsuBl7Vs8xjknwzyWVJLkjytLb90CTHtOu7Jslbe5Z5bZKfJVmQ5PNJVmpfxya5IsnlSd7R9j02yW7t9PuSXNT2mTtYmyRJ0lQ2IYNj6xnA24FNgScB2yWZBhwNvByYBTyup/9hwCVV9TTgP4Hje+ZtDLwY2AqYk+ShSTYBXgNsV1UzgUXA3sBMYL2q2ryqtgC+NExtR1TVM6tqc2AVYOdR+cSSJEkT2EQOjj+rqhur6n5gATCDJgBeW1X/V803l5/Q0//ZwJcBquqHwJpJHtXO+3ZV3VNVtwB/BNYBXkATPi9KsqB9/yTgGuBJSQ5P8hLg9mFqe16SC5NcDjwf2GxohyQHJBlIMsDC5doPkiRJE8JEvsbxnp7pRSxfrcOtK8BxVfWeoZ2TPJ1mhPIgYHfgdT3zpgGfBWZX1Q1JDgWmDV1HVc0F5kL75BhJkqRJbiKPOA7namBGkie37/fsmfcTmlPNJNkBuKWqhhstHPQDYLckj22XeUySDZKsBTykqr4GHAJsOWS5wZB4S5JVgd2W4/NIkiRNGhN5xPEfVNXdSQ4Avp1kIU1YXK2dfShwTJLLgIXAvktY11VJDgHOSvIQ4F7gTcBfgS+1bQDvGbLcrUmOBq4Afg9cNCofTpIkaYJLc6mgxlKmpziw31VIkqTJrOaMT2ZLMr+qZg83b7KdqpYkSVKfGBwlSZLUicFRkiRJnUyqm2Mmq1nTZzEwZ6DfZUiSJC0XRxwlSZLUicFRkiRJnRgcJUmS1InBUZIkSZ0YHCVJktSJwVGSJEmdGBwlSZLUicFRkiRJnRgcJUmS1InBUZIkSZ0YHCVJktSJwVGSJEmdGBwlSZLUicFRkiRJnRgcJUmS1InBUZIkSZ2s3O8CVgTz50PS7yokSdJkVtXvChxxlCRJUkcGR0mSJHVicJQkSVInBkdJkiR1ssIExyR3LmX/HZKc3k6/Ism7x6YySZKkycG7qjuoqnnAvH7XIUmS1E8rzIjjoHYk8ewkpyW5OsmJSfNlOUle0rZdDLyqZ5n9khzRTr88yYVJLkny/STr9OmjSJIkjasVLji2ngG8HdgUeBKwXZJpwNHAy4FZwONGWPanwNZV9QzgFODfx7xaSZKkCWBFPVX9s6q6ESDJAmAGcCdwbVX9X9t+AnDAMMs+HvhKknWBhwHXDreBJAc8sPwTRrV4SZKkflhRRxzv6ZlexNIF6MOBI6pqC+BAYNpwnapqblXNrqrZsPayVypJkjRBrKjBcThXAzOSPLl9v+cI/VYHfttO7zvmVUmSJE0QBsdWVd1Nc2r52+3NMX8coeuhwFeTzAduGafyJEmS+i41EZ6YPcUlswsG+l2GJEmaxMYrsiWZ31xq948ccZQkSVInBkdJkiR1YnCUJElSJyvq9ziOq1mzYMBLHCVJ0iTniKMkSZI6MThKkiSpE4OjJEmSOjE4SpIkqRODoyRJkjoxOEqSJKkTg6MkSZI6MThKkiSpk9R4PTF7BZbkDuAX/a5DS7QWcEu/i1AnHqvJweM0OXicJo/xOlYbVNXaw83wyTHj4xdVNbvfRWjxkgx4nCYHj9Xk4HGaHDxOk8dEOFaeqpYkSVInBkdJkiR1YnAcH3P7XYA68ThNHh6rycHjNDl4nCaPvh8rb46RJElSJ444SpIkqROD4yhK8pIkv0jyqyTvHmb+w5N8pZ1/YZIZfShzhdfhOL0zyVVJLkvygyQb9KPOFd2SjlNPv1cnqSTeFdonXY5Vkt3bf1dXJjlpvGtUp//2PSHJj5Jc0v73b6d+1LmiS3JMkj8muWKE+UnymfY4XpZky/Gsz+A4SpKsBBwJvBTYFNgzyaZDuu0P/KWqNgT+G/jY+FapjsfpEmB2VT0NOA34+PhWqY7HiSSrAW8DLhzfCjWoy7FKshHwHmC7qtoMePt417mi6/hv6hDg1Kp6BrAH8NnxrVKtY4GXLGb+S4GN2tcBwOfGoaa/MziOnq2AX1XVNVX1N+AUYJchfXYBjmunTwNekCTjWKM6HKeq+lFVLWzfXgA8fpxrVLd/TwAfoPkfsLvHszg9SJdj9XrgyKr6C0BV/XGca1S341TAo9rp1YGbxrE+tarqx8CfF9NlF+D4alwArJFk3fGpzuA4mtYDbuh5f2PbNmyfqroPuA1Yc1yq06Aux6nX/sB3xrQiDWeJx6k9PbN+VX17PAvTP+jyb+opwFOSnJvkgiSLG03R2OhynA4FXpvkRuAM4C3jU5qW0tL+HRtVPjlGGkGS1wKzgef2uxY9WJKHAP8F7NfnUtTNyjSn1XagGcH/cZItqurWfhalf7AncGxVfSrJNsCXk2xeVff3uzBNHI44jp7fAuv3vH982zZsnyQr05wK+NO4VKdBXY4TSXYE3gu8oqruGafa9IAlHafVgM2Bs5NcB2wNzPMGmb7o8m/qRmBeVd1bVdcCv6QJkho/XY7T/sCpAFV1PjCN5tnImlg6/R0bKwbH0XMRsFGSJyZ5GM2FxfOG9JkH7NtO7wb8sPwizfG2xOOU5BnA52lCo9di9cdij1NV3VZVa1XVjKqaQXMt6iuqaqA/5a7Quvy375s0o40kWYvm1PU141ijuh2n3wAvAEiyCU1wvHlcq1QX84B92rurtwZuq6rfjdfGPVU9SqrqviRvBs4EVgKOqaork7wfGKiqecAXaYb+f0Vz4ese/at4xdTxOH0CWBX4anvv0m+q6hV9K3oF1PE4aQLoeKzOBF6U5CpgEXBwVXm2ZRx1PE7/Bhyd5B00N8rs5+DG+EtyMs3/aK3VXm86B3goQFUdRXP96U7Ar4CFwL+Ma33+TkiSJKkLT1VLkiSpE4OjJEmSOjE4SpIkqRODoyRJkjoxOEqSJKkTg6Mk9UmSSnJCz/uVk9yc5PSlXM8OS7NMkv2STF+abUgSGBwlqZ/uAjZPskr7/oUs5RMg2qdQLa39AIOjpKVmcJSk/joDeFk7vSdw8uCMJFslOT/JJUnOS/LUtn2/JPOS/BD4Qe/Kkjyz7f/kJLOSnJNkfpIzk6ybZDeaZ7CfmGRBT2iVpCUyOEpSf50C7JFkGvA04MKeeVcDz6mqZwDvAz7cM29LYLeqeu5gQ5JtgaOAXWgeH3d422cWcAzwoao6DRgA9q6qmVX117H7aJKmGh85KEl9VFWXJZlBM9p4xpDZqwPHJdmI5hFwD+2Z972q+nPP+02AucCLquqmJJsDmwPfax+duRIwbs+zlTQ1GRwlqf/mAZ+keT7tmj3tHwB+VFW7tuHy7J55dw1Zx++AacAzgJuAAFdW1TZjU7KkFZHBUZL67xjg1qq6PMkOPe2r88DNMvstYR23AvvTjDDeBZwHrJ1km6o6P8lDgadU1ZXAHcBqo1e+pBWF1zhKUp9V1Y1V9ZlhZn0c+EiSS+jwP/pV9QdgZ+BImpHH3YCPJbkUWABs23Y9FjjKm2MkLa1UVb9rkCRJ0iTgiKMkSZI6MThKkiSpE4OjJEmSOjE4SpIkqRODoyRJkjoxOEqSJKkTg6MkSZI6MThKkiSpk/8PDS59yYhIk80AAAAASUVORK5CYII="/>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 name="AutoShape 10" descr="data:image/png;base64,iVBORw0KGgoAAAANSUhEUgAAAo4AAAFNCAYAAACOmu5nAAAAOXRFWHRTb2Z0d2FyZQBNYXRwbG90bGliIHZlcnNpb24zLjUuMSwgaHR0cHM6Ly9tYXRwbG90bGliLm9yZy/YYfK9AAAACXBIWXMAAAsTAAALEwEAmpwYAAAq0UlEQVR4nO3deZgdZZ238fsrqEFBUEAkiEQFZdVIIrIoouKGKKIMsjjAyAi4LyMzOvIacF9nRgHFoAjIJuIyEVFwA5VNOhBW0VEWQVxAZY0ghN/7R1XLoe1OKkl3n+7O/bmuc3Wdp56q+p2qDv3lqapTqSokSZKkJXlIvwuQJEnS5GBwlCRJUicGR0mSJHVicJQkSVInBkdJkiR1YnCUJElSJwZHScNKMiNJJVm537VMVUl2TXJDkjuTPGMU1rdDkht73l+ZZIflXe9oGK3fpyTfSbLvaNXVs947kzxptNcrTTUGR2mSS3Jdkr8lWWtI+yXtH+oZ41zPEgNCkkOT3Nv+sb41yXlJthnPOieITwJvrqpVq+qS4TqkcU2Sq4aZV0k2HGnlVbVZVZ29LIW1676rPUaDr39flnWNpqp6aVUdNwbrXbWqrlnW5ZOs2u6j7wwz77okf23n/yHJsUlW7Zm/X7u/XzPMsk9J8tUktyS5LcllSd6ZZKVlrVVaHgZHaWq4Fthz8E2SLYBHLOvKxmmU8StVtSqwNvBT4OtJMkwtU/kP5AbAlUvosz3wWOBJSZ459iU9yNPbQDX4+vg4b38yeTVwD/DCJI8bZv7L29/3LYHZwCE98/YF/gzs07tAkicDFwI3AFtU1erAP7XLrzbqn0DqwOAoTQ1f5sF/dPYFju/tkORl7Sjk7e3p0UN75g2OEu6f5DfAD4duIMmr25GTzZM8JMm7k/w6yZ+SnJrkMW3XH7c/b21HWBY7klhV9wLHAY8D1mxHYz6X5IwkdwHPSzI9ydeS3Jzk2iRv7alrqyQD7ef6Q5L/6pm3dTuaeWuSS3tP2yY5O8kHkpyb5I4kZ/WO2iZ5ds+yNyTZr21/eJJPJvlNu72jkqwy3Gdr99MhSa5P8sckxydZvV3HncBKwKVJfr2YXbQv8L/AGe304LoH9/Ol7X4ebrTquiQ7ttOrtPv2L0muSnJwek5rL4322Hyq5/0pSY7p2c6n2s98W5KfDrd/emtr3x+a5IR2elqSE9rfrVuTXJRknXbe2Un+td2HtybZvGcda6cZ2Xts+37nJAvywKj20xbzmf4+etvupyOTfLv93biwDXGLsy9wFHAZ8NqROlXVb4HvAJu329oAeC5wAPDiIaHzMOC8qnpnVf2uXf4XVbVXVd26hHqkMWFwlKaGC4BHJdkkzQjdHsAJQ/rcRRMu1wBeBrwhySuH9HkusAnw4t7GJP8CfAzYsaquAN4CvLLtPx34C3Bk23379uca7SjV+YsrPMnDgf2AG6rqlrZ5L+BDNKMq5wHfAi4F1gNeALw9yWCNnwY+XVWPAp4MnNqudz3g28AHgccA7wK+lmTtns3vBfwLzYjew9o+g3/MvwMcTjMiOhNY0C7zUeApbduGbU3vG+Hj7de+ngc8CVgVOKKq7mlHn6AZ1Rs2lCR5BLAbcGL72iPJwwCqavue5Vetqq+MUMOgOTT758k0x3d5rhN8HfDPSZ6fZG9gK+Bt7bxPArOAbWn2+78D9y/l+vcFVgfWB9YEDgL+2tuhqu4Bvk7PSDuwO3BOVf0xzTWjxwAHtuv4PDCv/X3rYg+a4PZo4Fc0v4/Dan9fduCB47TPYvquD+wEDF6asA8wUFVfA34O7N3TfUfgtI71SuPC4ChNHYOjji+k+QP0296ZVXV2VV1eVfdX1WXAyTTBr9ehVXVXVfX+kX47cDCwQ1X9qm07CHhvVd3Y/gE/FNgtS3eKe/ckt9KchpsF7Noz73+r6tyquh/YAli7qt5fVX9rr0M7muYPO8C9wIZJ1qqqO6vqgrb9tcAZVXVG+5m/BwzQ/NEe9KWq+mX7eU+lCYPQBMrvV9XJVXVvVf2pqhYkCc3I0Duq6s9VdQfw4Z5ahtob+K+quqaq7gTeQxP+uu6nV9Gc/jyLJgQ/lCb0L4vdgQ+1dd8AfKbDMhe3o3WDrxcDVNXvgTfQjBR/Gtinqu5I8hCaUPm2qvptVS2qqvPa35GlcS9N2NuwXcf8qrp9mH4n8eB9v1fbBs1x+nxVXdiu4ziafbl1xxq+UVU/q6r7aMLgzMX0/Wfgsqq6CjgF2Cz/eLPTN9vf958C59D83kDzb3aw5pN4cOhcE/hdx3qlcWFwlKaOL9P84dyPIaepAZI8K8mP0pzuvY0m/K01pNsNw6z3YODIquo9rbkB8I3BQEETVBcB6yxFvadW1RpV9diqen5VzR+hjg2A6b0BBvjPnm3tTzMCeHV7SnPnnuX+achyzwbW7Vn373umF9KMCEIz0jXc6eO1aa4dnd+zzu+27cOZDlzf8/56YGW676d9afbTfVV1N/A1ln2kcDoP3q/Xj9Sxx5btMRp8ndkz71s0p9p/UVU/bdvWAqYx/L5bGl8GzgROSXJTko8neegw/X4EPKL93Z5BE+6+0c7bAPi3Icd/fZr90MVIvxvD2YcmXA6eij6HfzxOr2z34QZV9caq+muS7YAn0oRNaILjFklmtu//xIN/X6W+MzhKU0RVXU9zk8xONKfwhjoJmAes315kfxQw9GaUGma5FwGHJHl1T9sNwEuHhIpp7R/N4daxtHrXcQNw7ZBtrVZVOwFU1f9V1Z40p5s/BpyW5JHtcl8estwjq+qjHbZ/A80p3aFuoTllulnPOlfvOe081E00AWbQE4D7gD8sqYAkjweeD7w2ye+T/J7mtPVOGXIHfUe/owlOvbUsjw/R/A/DukkGTxffAtzN8PtuqLt48A1cf7+2rx3lPayqNqU55b0zw5z+rapFNCPFe7av09tRYGiO4YeGHP9HVNXJS/UplyDJtsBGwHt6jtOzgL06jCzvS/NvcEG73IU97QDfp7npRpowDI7S1LI/8PyqumuYeasBf66qu5NsRTM62cWVwEuAI5O8om07CvhQe23X4E0Ju7Tzbqa5pm20vhPvZ8AdSf6jvfFipTQ36Dyz3fZrk6zdnta+tV3mfpprPF+e5MXtMtPSfM/h4zts80RgxyS7J1k5yZpJZrbbOBr4754bMNbrud5yqJOBdyR5YpqvX/kwzd3k93Wo4Z+BXwJPpRlJm0kzsnojD1zX9we67+dTacLNo9t98JaOy/2DJNvTXBu6D03IOTzJeu3+OQb4rzQ3NK2UZJsRritcQHPa/qFJZtOE4sH1Py/JFu31urfTnLoe6TrJk4DX0FwWcFJP+9HAQe1oZJI8Ms0NYqN9N/K+wPeATXngOG0OrAK8dKSFkkyjuXzggJ7lZtIcl8HQOQfYNsknBm+aSbJhmhuH1hjlzyF1YnCUppCq+nVVDYww+43A+5PcQXMzx6lLsd5LaUZ9jk7yUprr2uYBZ7Xru4BmlIWqWkgzGnVue4qw6zVlI217UbvtmTQjqrcAX6C5eQKaUHtlmruUPw3sUVV/ba/j24XmtPbNNCNQB9Phv3tV9Ruakdt/o/malAXA09vZ/0Fzs8QFSW6nGRV66girOobmtOuP29rvpntg2xf4bFX9vvdFE9oHR6QOBY5r9/PuS1jfYTSnp6+luWbyyx1quDQP/h7H/0nyKJpLId7cXsf4E+CLwJfaa0DfBVwOXESz7z7G8Pv8/9GMTP6lra039D2O5qaQ22lGNc8Zqd6qupBm9HI6zQ1Ng+0DwOuBI9pt/IrmMo5R0xP+Dh9ynK5t613cZQWvpBm9Pn7I8T2G5nKGl1TVr4FtgBk0v+O30VyuMADcMexapTGWqtE4qyRJmkzSfDXRCVXVZQRWkgBHHCVJktSRwVGSJEmdeKpakiRJnTjiKEmSpE4MjpIkSepkaR4PpmW01lpr1YwZM/pdhiRJ0hLNnz//lqoa9olYBsdxMGPGDAYGRvpqPUmSpIkjyYiPJPVUtSRJkjoxOEqSJKkTg6MkSZI6MThKkiSpE4OjJEmSOjE4SpIkqRO/jmcczJ8PSb+rkCRJk9lEeEq0I46SJEnqxOAoSZKkTgyOkiRJ6sTgKEmSpE7GPDgmWZRkQZJLk1ycZNsx2MYOSU5fymXOTjJ7GbZ1bJLdlnY5SZKkyW487qr+a1XNBEjyYuAjwHPHYbuSJEkaReN9qvpRwF8Akqya5AftKOTlSXZp22ck+XmSo5NcmeSsJKu0856Z5LJ2BPMTSa4YuoEkWyU5P8klSc5L8tS2fZUkp7Tr/gawSs8yL2qXuTjJV5Os2rZ/NMlV7TY/2bOZ7dt1X+PooyRJWlGMx4jjKkkWANOAdYHnt+13A7tW1e1J1gIuSDKvnbcRsGdVvT7JqcCrgROALwGvr6rzk3x0hO1dDTynqu5LsiPw4Xb5NwALq2qTJE8DLgZot30IsGNV3ZXkP4B3JjkS2BXYuKoqyRo921gXeDawMTAPOG259pAkSdIkMN6nqrcBjk+yORDgw0m2B+4H1gPWaZe5tqoWtNPzgRltcFutqs5v208Cdh5me6sDxyXZCCjgoW379sBnAKrqsiSXte1bA5sC56b5lu6HAecDt9GE2y+210/2XkP5zaq6H7gqyToMI8kBwAHNuyeMvHckSZImiXF9ckw7UrgWsDawU/tzVlXdm+Q6mlFJgHt6FltEz2nlDj4A/Kiqdk0yAzh7Cf0DfK+q9vyHGclWwAuA3YA388BoaW99wz4TpqrmAnOb9cyeAN/1LkmStHzG9RrHJBsDKwF/ohkZ/GMbGp8HbLC4ZavqVuCOJM9qm/YYoevqwG/b6f162n8M7NXWsTnwtLb9AmC7JBu28x6Z5CntdY6rV9UZwDuAp3f9nJIkSVPReF7jCM3o3L5VtSjJicC3klwODNBcm7gk+wNHJ7kfOIfmdPJQH6c5VX0I8O2e9s8BX0ryc+DnNKfAqaqbk+wHnJzk4W3fQ4A7gP9NMq2t+51dP7AkSdJUlJoIT8zuKMmqVXVnO/1uYN2qelufy1qi5lT1QL/LkCRJk9h4RbYk86tq2O+6HtdrHEfBy5K8h6bu63nwqWhJkiSNoUkVHKvqK8BX+l2HJEnSishnVUuSJKmTSTXiOFnNmgUDXuIoSZImOUccJUmS1InBUZIkSZ0YHCVJktSJwVGSJEmdGBwlSZLUicFRkiRJnRgcJUmS1InBUZIkSZ0YHCVJktSJwVGSJEmdGBwlSZLUicFRkiRJnRgcJUmS1InBUZIkSZ0YHCVJktSJwVGSJEmdrNzvAlYEN910E4cddli/y5AkSZPYnDlz+l2CI46SJEnqxuAoSZKkTgyOkiRJ6sTgKEmSpE7GLDgmqSSf6nn/riSHjtX2lkaS65KsNUrrunM01iNJkjTRjeWI4z3Aq0YroEmSJKm/xjI43gfMBd4xdEaStZN8LclF7Wu7tv3yJGuk8ack+7Ttxyd5YZIvJFnQvm5OMqedf3C7nsuSHNaznW8mmZ/kyiQHDFfkSH2S3JnkQ0kuTXJBknXa9icmOb+t9YOjucMkSZImsrG+xvFIYO8kqw9p/zTw31X1TODVwBfa9nOB7YDNgGuA57Tt2wDnVdW/VtVMYBfgFuDYJC8CNgK2AmYCs5Js3y73uqqaBcwG3ppkzWFqHKnPI4ELqurpwI+B1/fU/rmq2gL43dLuEEmSpMlqTINjVd0OHA+8dcisHYEjkiwA5gGPSrIq8BNg+/b1OWCLJOsBf6mquwCSTAO+Crylqq4HXtS+LgEuBjamCZLQBMFLgQuA9Xvae43U52/A6e30fGBGO70dcHI7/eWRPnuSA5IMJBlYuHDhSN0kSZImjfF4csz/0AS6L/W0PQTYuqru7u2Y5MfAm4AnAO8FdgV2owmUg44Cvl5V3x9cDPhIVX1+yLp2oAmo21TVwiRnA9OWos+9VVXt9CIevK+KJaiquTSn6pk+ffoS+0uSJE10Y/51PFX1Z+BUYP+e5rOAtwy+STKz7XsDsBawUVVdA/wUeBfNqWKSvAlYrao+2rOuM4HXtSOWJFkvyWOB1WlGKhcm2RjYepjyuvQZ6lxgj3Z67w79JUmSpoTx+h7HT9EEwkFvBWa3N7NcBRzUM+9C4Jft9E+A9WgCJDQhcoueG2QOqqqzgJOA85NcDpwGrAZ8F1g5yc+Bj9Kcih6qS5+h3ga8qd3Weh36S5IkTQl54Gysxsr06dPrwAMP7HcZkiRpEpszZ864bCfJ/KqaPdw8nxwjSZKkTgyOkiRJ6sTgKEmSpE68xnEczJ49uwYGBvpdhiRJ0hJ5jaMkSZKWm8FRkiRJnRgcJUmS1InBUZIkSZ0YHCVJktSJwVGSJEmdGBwlSZLUicFRkiRJnRgcJUmS1InBUZIkSZ0YHCVJktSJwVGSJEmdGBwlSZLUicFRkiRJnRgcJUmS1InBUZIkSZ2s3O8CVgh/ng8npd9VSJKkyWyv6ncFjjhKkiSpG4OjJEmSOjE4SpIkqRODoyRJkjqZ8MExySuTVJKNl2P5TZdhuf2SHNFOH5Rkn2XZviRJ0lQx4YMjsCfw0/bnsnglMGxwTNLprvKqOqqqjl/G7UuSJE0JEzo4JlkVeDawP7BH27ZDktN7+hyRZL92+qNJrkpyWZJPJtkWeAXwiSQLkjw5ydlJ/ifJAPC2JC9PcmGSS5J8P8k6w9RxaJJ3tdOvT3JRkkuTfC3JI8Z8R0iSJE0AE/17HHcBvltVv0zypySzRuqYZE1gV2Djqqoka1TVrUnmAadX1WltP4CHVdXs9v2jga3bZf4V+Hfg3xZT09er6uh22Q/ShNrDl/+jSpIkTWwTesSR5vT0Ke30KSz+dPVtwN3AF5O8Cli4mL5f6Zl+PHBmksuBg4HNllDT5kl+0vbfe6T+SQ5IMpBk4OY7lrBGSZKkSWDCBsckjwGeD3whyXU0oW53YBEPrnsaQFXdB2wFnAbsDHx3Mau/q2f6cOCIqtoCOHBwfYtxLPDmtv9hI/WvqrlVNbuqZq+92hLWKEmSNAlM2OAI7AZ8uao2qKoZVbU+cC1NzZsmeXiSNYAXwN+vh1y9qs4A3gE8vV3PHcDiotvqwG/b6X071LUa8LskD6UZcZQkSVohTOTguCfwjSFtX6O5SeZU4Ir25yXtvNWA05NcRnMX9jvb9lOAg9ubX548zHYOBb6aZD5wS4e6/h9wIXAucHXnTyNJkjTJpar/D8ye6mY/KTXwwX5XIUmSJrW9xiezJZk/eBPxUBN5xFGSJEkTiMFRkiRJnRgcJUmS1MlE/wLwqeExs2CvgX5XIUmStFwccZQkSVInBkdJkiR1YnCUJElSJwZHSZIkdWJwlCRJUicGR0mSJHVicJQkSVInBkdJkiR1YnCUJElSJwZHSZIkdWJwlCRJUicGR0mSJHVicJQkSVInBkdJkiR1YnCUJElSJwZHSZIkdbJyvwtYMcwH0u8iJEnSpFb9LsARR0mSJHVjcJQkSVInBkdJkiR1YnCUJElSJ2MaHJO8N8mVSS5LsiDJs5ZxPTsk2bbn/bFJduuw3J090zsl+WWSDZalBkmSpBXdmN1VnWQbYGdgy6q6J8lawMOWcXU7AHcC5y1jLS8APgO8uKqu79A/QKrq/mXZniRJ0lQ0liOO6wK3VNU9AFV1S1XdBE2QS3JJksuTHJPk4W37dW3AJMnsJGcnmQEcBLyjHbV8Trv+7ZOcl+SaxY0+JtkeOBrYuap+3ba9M8kV7evtbduMJL9IcjxwBbB+koOTXNSOmB7Ws85vJpnfjqYeMJo7TZIkaaIay+B4Fk34+mWSzyZ5LkCSacCxwGuqaguaUc83jLSSqroOOAr476qaWVU/aWetCzybZlTzoyMs/nDgm8Arq+rqdvuzgH8BngVsDbw+yTPa/hsBn62qzYCntu+3AmYCs9oQCvC6qpoFzAbemmTNrjtFkiRpshqz4FhVdwKzgAOAm4GvJNmPJpBdW1W/bLseB2w/7EoW75tVdX9VXQWsM0Kfe2lOb+/f0/Zs4BtVdVdb49eBwVHM66vqgnb6Re3rEuBiYGOaIAlNWLwUuABYv6f975IckGQgycDNNy/Dp5MkSZpgxvTJMVW1CDgbODvJ5cC+NEFsJPfxQJidtoTV39MzPdJjWe4Hdgd+kOQ/q+rDS1jnXUPW+ZGq+nxvhyQ7ADsC21TVwiRnD1drVc0F5gLMnp3+f9W7JEnSchqzEcckT03SOxI3E7ge+AUwI8mGbfs/A+e009fRjFICvLpn2TuA1ZaljqpaCLwM2DvJ/sBPgFcmeUSSRwK7tm1DnQm8Lsmq7edZL8ljgdWBv7ShcWOa092SJElT3lhe47gqcFySq5JcBmwKHFpVd9NcY/jVdhTyfpprGAEOAz6dZABY1LOubwG7Drk5prOq+jPwEuAQ4PE011j+DLgQ+EJV/cMoaFWdBZwEnN/WeRpNeP0usHKSn9NcW3nB0GUlSZKmolQt+Sxqku2q6twltWl4s2enBgb6XYUkSZrcxufKtyTzq2r2cPO6jjge3rFNkiRJU9Rib45pv8R7W2DtJO/smfUoYKWxLEySJEkTy5Luqn4YzbWKK/Pgm1NuB5b4yD9JkiRNHYsNjlV1DnBOkmO7PKpPI5kFeJGjJEma3Lp+j+PDk8wFZvQuU1XPH4uiJEmSNPF0DY5fpfnKnC/w4K/JkSRJ0gqia3C8r6o+N6aVSJIkaULr+nU830ryxiTrJnnM4GtMK5MkSdKE0nXEcd/258E9bQU8aXTLkSRJ0kTVKThW1RPHuhBJkiRNbJ2CY5J9hmuvquNHtxxJkiRNVF1PVT+zZ3oa8ALgYsDgKEmStILoeqr6Lb3vk6wBnDIWBUmSJGli6npX9VB3AV73KEmStALpeo3jt2juogZYCdgEOHWsipIkSdLE0/Uax0/2TN8HXF9VN45BPZIkSZqgOp2qrqpzgKuB1YBHA38by6IkSZI08XQKjkl2B34G/BOwO3Bhkt3GsjBJkiRNLF1PVb8XeGZV/REgydrA94HTxqowSZIkTSxd76p+yGBobP1pKZaVJEnSFNB1xPG7Sc4ETm7fvwY4Y2xKmnpumn8Th+WwfpchSZImsTk1p98lLD44JtkQWKeqDk7yKuDZ7azzgRPHujhJkiRNHEsacfwf4D0AVfV14OsASbZo5718DGuTJEnSBLKk6xTXqarLhza2bTPGpCJJkiRNSEsKjmssZt4qo1iHJEmSJrglBceBJK8f2pjkX4H5y7rRJIuSLEhyRZKvJnlEkhlJrhih//uT7NhOn51kdjt9RpI1lrCt65KsNUz7K5K8e1k/gyRJ0opmSdc4vh34RpK9eSAozgYeBuy6HNv9a1XNBEhyInAQ7fWTw6mq943QvtOyFlBV84B5y7q8JEnSimaxI45V9Yeq2hY4DLiufR1WVdtU1e9HqYafABu20yslOTrJlUnOSrIKQJJjh3tSzeBoYjtaeXWSE5P8PMlpSR7R0/UtSS5OcnmSjdtl90tyRM/6P5PkvCTX9G4rycFJLkpyWdJ8p06SRyb5dpJL21HT14zSvpAkSZqwuj6r+kdVdXj7+uFobTzJysBLgcEbcDYCjqyqzYBbgVcvxeqeCny2qjYBbgfe2DPvlqraEvgc8K4Rll+X5uuGdgY+2tb3oramrYCZwKwk2wMvAW6qqqdX1ebAd5eiTkmSpEmpX09/WSXJAmAA+A3wxbb92qpa0E7PZ+nu3L6hqs5tp0/gge+chAdOgy9und+sqvur6ipgnbbtRe3rEuBiYGOaIHk58MIkH0vynKq6bejKkhyQZCDJwEIWLsXHkCRJmpi6PjlmtP39GsdBSQDu6WlaxNLduV2LeT+43kWM/Jl7t52enx+pqs8P7ZxkS2An4INJflBV73/QxqvmAnMBpmf60NokSZImnan0vOknJNmmnd4L+OkorPNM4HVJVgVIsl6SxyaZDiysqhOATwBbjsK2JEmSJrR+jTiOhV8Ab0pyDHAVzfWMy6WqzkqyCXB+OyJ6J/Bampt5PpHkfuBe4A3Luy1JkqSJLlWT/yxqkhnA6e2NKhPO9EyvAzmw32VIkqRJbE7NGZftJJlfVbOHmzeVTlVLkiRpDE2JU9VVdR0wIUcbJUmSpgpHHCVJktTJlBhxnOimz5rOnIHxuS5BkiRprDjiKEmSpE4MjpIkSerE4ChJkqRODI6SJEnqxOAoSZKkTgyOkiRJ6sTgKEmSpE4MjpIkSerE4ChJkqRODI6SJEnqxOAoSZKkTgyOkiRJ6sTgKEmSpE4MjpIkSerE4ChJkqRODI6SJEnqZOV+F7BCmD8fkn5XIUmSJrOqflfgiKMkSZK6MThKkiSpE4OjJEmSOjE4SpIkqZMpHxyT3NnvGiRJkqaCKR8cJUmSNDpWiOCYZNUkP0hycZLLk+zSts9IcnWSE5P8PMlpSR7RzntfkouSXJFkbtJ8n06Ss5N8LMnPkvwyyXP6+dkkSZLGywoRHIG7gV2rakvgecCnBoMg8FTgs1W1CXA78Ma2/YiqemZVbQ6sAuzcs76Vq2or4O3AnPH4AJIkSf22ogTHAB9OchnwfWA9YJ123g1VdW47fQLw7Hb6eUkuTHI58Hxgs571fb39OR+YMewGkwOSDCQZuHn0PockSVLfrChPjtkbWBuYVVX3JrkOmNbOG/o17JVkGvBZYHZV3ZDk0J7+APe0Pxcxwj6sqrnAXIDZSf+/6l2SJGk5rSgjjqsDf2xD4/OADXrmPSHJNu30XsBPeSAk3pJkVWC38StVkiRpYprSwTHJyjSjgycCs9vTzvsAV/d0+wXwpiQ/Bx4NfK6qbgWOBq4AzgQuGs+6JUmSJqLUBHhg9lhJ8nTg6PZGluHmzwBOb2+AGTOzkxoYyw1IkqSpb5wyW5L5VTV7uHlTdsQxyUHAycAh/a5FkiRpKpjSI44ThSOOkiRpuTniKEmSpMliRfk6nv6aNQsGHHOUJEmTmyOOkiRJ6sTgKEmSpE4MjpIkSerE4ChJkqRODI6SJEnqxOAoSZKkTgyOkiRJ6sTgKEmSpE4MjpIkSerE4ChJkqRODI6SJEnqxOAoSZKkTgyOkiRJ6sTgKEmSpE4MjpIkSerE4ChJkqROUlX9rmHKy/QUB/a7CkmSNJnVnPHJbEnmV9Xs4eY54ihJkqRODI6SJEnqxOAoSZKkTgyOkiRJ6mRCBcckdy5l/x2SnD5W9QzZ1vuT7Dge25IkSZqIVu53AZNFVb2v3zVIkiT104QacRzUjiSeneS0JFcnOTFJ2nkvadsuBl7Vs8xjknwzyWVJLkjytLb90CTHtOu7Jslbe5Z5bZKfJVmQ5PNJVmpfxya5IsnlSd7R9j02yW7t9PuSXNT2mTtYmyRJ0lQ2IYNj6xnA24FNgScB2yWZBhwNvByYBTyup/9hwCVV9TTgP4Hje+ZtDLwY2AqYk+ShSTYBXgNsV1UzgUXA3sBMYL2q2ryqtgC+NExtR1TVM6tqc2AVYOdR+cSSJEkT2EQOjj+rqhur6n5gATCDJgBeW1X/V803l5/Q0//ZwJcBquqHwJpJHtXO+3ZV3VNVtwB/BNYBXkATPi9KsqB9/yTgGuBJSQ5P8hLg9mFqe16SC5NcDjwf2GxohyQHJBlIMsDC5doPkiRJE8JEvsbxnp7pRSxfrcOtK8BxVfWeoZ2TPJ1mhPIgYHfgdT3zpgGfBWZX1Q1JDgWmDV1HVc0F5kL75BhJkqRJbiKPOA7namBGkie37/fsmfcTmlPNJNkBuKWqhhstHPQDYLckj22XeUySDZKsBTykqr4GHAJsOWS5wZB4S5JVgd2W4/NIkiRNGhN5xPEfVNXdSQ4Avp1kIU1YXK2dfShwTJLLgIXAvktY11VJDgHOSvIQ4F7gTcBfgS+1bQDvGbLcrUmOBq4Afg9cNCofTpIkaYJLc6mgxlKmpziw31VIkqTJrOaMT2ZLMr+qZg83b7KdqpYkSVKfGBwlSZLUicFRkiRJnUyqm2Mmq1nTZzEwZ6DfZUiSJC0XRxwlSZLUicFRkiRJnRgcJUmS1InBUZIkSZ0YHCVJktSJwVGSJEmdGBwlSZLUicFRkiRJnRgcJUmS1InBUZIkSZ0YHCVJktSJwVGSJEmdGBwlSZLUicFRkiRJnRgcJUmS1InBUZIkSZ2s3O8CVgTz50PS7yokSdJkVtXvChxxlCRJUkcGR0mSJHVicJQkSVInBkdJkiR1ssIExyR3LmX/HZKc3k6/Ism7x6YySZKkycG7qjuoqnnAvH7XIUmS1E8rzIjjoHYk8ewkpyW5OsmJSfNlOUle0rZdDLyqZ5n9khzRTr88yYVJLkny/STr9OmjSJIkjasVLji2ngG8HdgUeBKwXZJpwNHAy4FZwONGWPanwNZV9QzgFODfx7xaSZKkCWBFPVX9s6q6ESDJAmAGcCdwbVX9X9t+AnDAMMs+HvhKknWBhwHXDreBJAc8sPwTRrV4SZKkflhRRxzv6ZlexNIF6MOBI6pqC+BAYNpwnapqblXNrqrZsPayVypJkjRBrKjBcThXAzOSPLl9v+cI/VYHfttO7zvmVUmSJE0QBsdWVd1Nc2r52+3NMX8coeuhwFeTzAduGafyJEmS+i41EZ6YPcUlswsG+l2GJEmaxMYrsiWZ31xq948ccZQkSVInBkdJkiR1YnCUJElSJyvq9ziOq1mzYMBLHCVJ0iTniKMkSZI6MThKkiSpE4OjJEmSOjE4SpIkqRODoyRJkjoxOEqSJKkTg6MkSZI6MThKkiSpk9R4PTF7BZbkDuAX/a5DS7QWcEu/i1AnHqvJweM0OXicJo/xOlYbVNXaw83wyTHj4xdVNbvfRWjxkgx4nCYHj9Xk4HGaHDxOk8dEOFaeqpYkSVInBkdJkiR1YnAcH3P7XYA68ThNHh6rycHjNDl4nCaPvh8rb46RJElSJ444SpIkqROD4yhK8pIkv0jyqyTvHmb+w5N8pZ1/YZIZfShzhdfhOL0zyVVJLkvygyQb9KPOFd2SjlNPv1cnqSTeFdonXY5Vkt3bf1dXJjlpvGtUp//2PSHJj5Jc0v73b6d+1LmiS3JMkj8muWKE+UnymfY4XpZky/Gsz+A4SpKsBBwJvBTYFNgzyaZDuu0P/KWqNgT+G/jY+FapjsfpEmB2VT0NOA34+PhWqY7HiSSrAW8DLhzfCjWoy7FKshHwHmC7qtoMePt417mi6/hv6hDg1Kp6BrAH8NnxrVKtY4GXLGb+S4GN2tcBwOfGoaa/MziOnq2AX1XVNVX1N+AUYJchfXYBjmunTwNekCTjWKM6HKeq+lFVLWzfXgA8fpxrVLd/TwAfoPkfsLvHszg9SJdj9XrgyKr6C0BV/XGca1S341TAo9rp1YGbxrE+tarqx8CfF9NlF+D4alwArJFk3fGpzuA4mtYDbuh5f2PbNmyfqroPuA1Yc1yq06Aux6nX/sB3xrQiDWeJx6k9PbN+VX17PAvTP+jyb+opwFOSnJvkgiSLG03R2OhynA4FXpvkRuAM4C3jU5qW0tL+HRtVPjlGGkGS1wKzgef2uxY9WJKHAP8F7NfnUtTNyjSn1XagGcH/cZItqurWfhalf7AncGxVfSrJNsCXk2xeVff3uzBNHI44jp7fAuv3vH982zZsnyQr05wK+NO4VKdBXY4TSXYE3gu8oqruGafa9IAlHafVgM2Bs5NcB2wNzPMGmb7o8m/qRmBeVd1bVdcCv6QJkho/XY7T/sCpAFV1PjCN5tnImlg6/R0bKwbH0XMRsFGSJyZ5GM2FxfOG9JkH7NtO7wb8sPwizfG2xOOU5BnA52lCo9di9cdij1NV3VZVa1XVjKqaQXMt6iuqaqA/5a7Quvy375s0o40kWYvm1PU141ijuh2n3wAvAEiyCU1wvHlcq1QX84B92rurtwZuq6rfjdfGPVU9SqrqviRvBs4EVgKOqaork7wfGKiqecAXaYb+f0Vz4ese/at4xdTxOH0CWBX4anvv0m+q6hV9K3oF1PE4aQLoeKzOBF6U5CpgEXBwVXm2ZRx1PE7/Bhyd5B00N8rs5+DG+EtyMs3/aK3VXm86B3goQFUdRXP96U7Ar4CFwL+Ma33+TkiSJKkLT1VLkiSpE4OjJEmSOjE4SpIkqRODoyRJkjoxOEqSJKkTg6Mk9UmSSnJCz/uVk9yc5PSlXM8OS7NMkv2STF+abUgSGBwlqZ/uAjZPskr7/oUs5RMg2qdQLa39AIOjpKVmcJSk/joDeFk7vSdw8uCMJFslOT/JJUnOS/LUtn2/JPOS/BD4Qe/Kkjyz7f/kJLOSnJNkfpIzk6ybZDeaZ7CfmGRBT2iVpCUyOEpSf50C7JFkGvA04MKeeVcDz6mqZwDvAz7cM29LYLeqeu5gQ5JtgaOAXWgeH3d422cWcAzwoao6DRgA9q6qmVX117H7aJKmGh85KEl9VFWXJZlBM9p4xpDZqwPHJdmI5hFwD+2Z972q+nPP+02AucCLquqmJJsDmwPfax+duRIwbs+zlTQ1GRwlqf/mAZ+keT7tmj3tHwB+VFW7tuHy7J55dw1Zx++AacAzgJuAAFdW1TZjU7KkFZHBUZL67xjg1qq6PMkOPe2r88DNMvstYR23AvvTjDDeBZwHrJ1km6o6P8lDgadU1ZXAHcBqo1e+pBWF1zhKUp9V1Y1V9ZlhZn0c+EiSS+jwP/pV9QdgZ+BImpHH3YCPJbkUWABs23Y9FjjKm2MkLa1UVb9rkCRJ0iTgiKMkSZI6MThKkiSpE4OjJEmSOjE4SpIkqRODoyRJkjoxOEqSJKkTg6MkSZI6MThKkiSpk/8PDS59yYhIk80AAAAASUVORK5CYII="/>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0" name="Rounded Rectangle 19"/>
          <p:cNvSpPr/>
          <p:nvPr/>
        </p:nvSpPr>
        <p:spPr>
          <a:xfrm>
            <a:off x="252910" y="98135"/>
            <a:ext cx="2376264" cy="36004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Insights:</a:t>
            </a:r>
            <a:endParaRPr lang="en-IN" dirty="0"/>
          </a:p>
        </p:txBody>
      </p:sp>
      <p:sp>
        <p:nvSpPr>
          <p:cNvPr id="15" name="Rectangle 14"/>
          <p:cNvSpPr/>
          <p:nvPr/>
        </p:nvSpPr>
        <p:spPr>
          <a:xfrm>
            <a:off x="17810" y="4221088"/>
            <a:ext cx="9040140" cy="2246769"/>
          </a:xfrm>
          <a:prstGeom prst="rect">
            <a:avLst/>
          </a:prstGeom>
        </p:spPr>
        <p:txBody>
          <a:bodyPr wrap="square">
            <a:spAutoFit/>
          </a:bodyPr>
          <a:lstStyle/>
          <a:p>
            <a:r>
              <a:rPr lang="en-IN" sz="2000" dirty="0">
                <a:latin typeface="Arial Narrow" pitchFamily="34" charset="0"/>
              </a:rPr>
              <a:t>The year-over-year comparison of sales figures reveals a substantial increase from </a:t>
            </a:r>
            <a:r>
              <a:rPr lang="en-IN" sz="2000" dirty="0">
                <a:latin typeface="Arial Narrow" pitchFamily="34" charset="0"/>
                <a:cs typeface="Arial" pitchFamily="34" charset="0"/>
              </a:rPr>
              <a:t>245</a:t>
            </a:r>
            <a:r>
              <a:rPr lang="en-IN" sz="2000" dirty="0">
                <a:latin typeface="Arial Narrow" pitchFamily="34" charset="0"/>
              </a:rPr>
              <a:t> in </a:t>
            </a:r>
            <a:r>
              <a:rPr lang="en-IN" sz="2000" dirty="0">
                <a:latin typeface="Arial Narrow" pitchFamily="34" charset="0"/>
                <a:cs typeface="Arial" pitchFamily="34" charset="0"/>
              </a:rPr>
              <a:t>2020</a:t>
            </a:r>
            <a:r>
              <a:rPr lang="en-IN" sz="2000" dirty="0">
                <a:latin typeface="Arial Narrow" pitchFamily="34" charset="0"/>
              </a:rPr>
              <a:t> to </a:t>
            </a:r>
            <a:r>
              <a:rPr lang="en-IN" sz="2000" dirty="0">
                <a:latin typeface="Arial Narrow" pitchFamily="34" charset="0"/>
                <a:cs typeface="Arial" pitchFamily="34" charset="0"/>
              </a:rPr>
              <a:t>334</a:t>
            </a:r>
            <a:r>
              <a:rPr lang="en-IN" sz="2000" dirty="0">
                <a:latin typeface="Arial Narrow" pitchFamily="34" charset="0"/>
              </a:rPr>
              <a:t> in </a:t>
            </a:r>
            <a:r>
              <a:rPr lang="en-IN" sz="2000" dirty="0">
                <a:latin typeface="Arial Narrow" pitchFamily="34" charset="0"/>
                <a:cs typeface="Arial" pitchFamily="34" charset="0"/>
              </a:rPr>
              <a:t>2021</a:t>
            </a:r>
            <a:r>
              <a:rPr lang="en-IN" sz="2000" dirty="0">
                <a:latin typeface="Arial Narrow" pitchFamily="34" charset="0"/>
              </a:rPr>
              <a:t>, representing a </a:t>
            </a:r>
            <a:r>
              <a:rPr lang="en-IN" sz="2000" dirty="0">
                <a:latin typeface="Arial Narrow" pitchFamily="34" charset="0"/>
                <a:cs typeface="Arial" pitchFamily="34" charset="0"/>
              </a:rPr>
              <a:t>36.33%</a:t>
            </a:r>
            <a:r>
              <a:rPr lang="en-IN" sz="2000" dirty="0">
                <a:latin typeface="Arial Narrow" pitchFamily="34" charset="0"/>
              </a:rPr>
              <a:t> growth. </a:t>
            </a:r>
            <a:endParaRPr lang="en-IN" sz="2000" dirty="0" smtClean="0">
              <a:latin typeface="Arial Narrow" pitchFamily="34" charset="0"/>
            </a:endParaRPr>
          </a:p>
          <a:p>
            <a:r>
              <a:rPr lang="en-IN" sz="2000" dirty="0" smtClean="0">
                <a:latin typeface="Arial Narrow" pitchFamily="34" charset="0"/>
              </a:rPr>
              <a:t>This </a:t>
            </a:r>
            <a:r>
              <a:rPr lang="en-IN" sz="2000" dirty="0">
                <a:latin typeface="Arial Narrow" pitchFamily="34" charset="0"/>
              </a:rPr>
              <a:t>positive change indicates the company's ability to effectively drive revenue and improve its market position. </a:t>
            </a:r>
            <a:endParaRPr lang="en-IN" sz="2000" dirty="0" smtClean="0">
              <a:latin typeface="Arial Narrow" pitchFamily="34" charset="0"/>
            </a:endParaRPr>
          </a:p>
          <a:p>
            <a:r>
              <a:rPr lang="en-IN" sz="2000" dirty="0" smtClean="0">
                <a:latin typeface="Arial Narrow" pitchFamily="34" charset="0"/>
              </a:rPr>
              <a:t>The </a:t>
            </a:r>
            <a:r>
              <a:rPr lang="en-IN" sz="2000" dirty="0">
                <a:latin typeface="Arial Narrow" pitchFamily="34" charset="0"/>
              </a:rPr>
              <a:t>sales growth highlights the company's success in capturing new opportunities and delivering results for its stakeholders</a:t>
            </a:r>
            <a:r>
              <a:rPr lang="en-IN" sz="2000" dirty="0" smtClean="0"/>
              <a:t>.</a:t>
            </a:r>
            <a:endParaRPr lang="en-IN" sz="2000" dirty="0"/>
          </a:p>
          <a:p>
            <a:endParaRPr lang="en-IN" sz="2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575" y="908720"/>
            <a:ext cx="6993853" cy="288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25450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3158" y="2420888"/>
            <a:ext cx="7992888" cy="646331"/>
          </a:xfrm>
          <a:prstGeom prst="rect">
            <a:avLst/>
          </a:prstGeom>
        </p:spPr>
        <p:txBody>
          <a:bodyPr wrap="square">
            <a:spAutoFit/>
          </a:bodyPr>
          <a:lstStyle/>
          <a:p>
            <a:endParaRPr lang="en-IN" sz="3600" dirty="0"/>
          </a:p>
        </p:txBody>
      </p:sp>
      <p:sp>
        <p:nvSpPr>
          <p:cNvPr id="3" name="Flowchart: Terminator 2"/>
          <p:cNvSpPr/>
          <p:nvPr/>
        </p:nvSpPr>
        <p:spPr>
          <a:xfrm>
            <a:off x="531908" y="779410"/>
            <a:ext cx="3024336" cy="509218"/>
          </a:xfrm>
          <a:prstGeom prst="flowChartTerminator">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latin typeface="Arial Rounded MT Bold" pitchFamily="34" charset="0"/>
              </a:rPr>
              <a:t>Question 3.</a:t>
            </a:r>
            <a:endParaRPr lang="en-IN" sz="1400" dirty="0">
              <a:latin typeface="Arial Rounded MT Bold" pitchFamily="34" charset="0"/>
            </a:endParaRPr>
          </a:p>
        </p:txBody>
      </p:sp>
      <p:sp>
        <p:nvSpPr>
          <p:cNvPr id="4" name="Rectangle 3"/>
          <p:cNvSpPr/>
          <p:nvPr/>
        </p:nvSpPr>
        <p:spPr>
          <a:xfrm>
            <a:off x="531908" y="188640"/>
            <a:ext cx="7920880" cy="504056"/>
          </a:xfrm>
          <a:prstGeom prst="rect">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latin typeface="Tw Cen MT Condensed Extra Bold" pitchFamily="34" charset="0"/>
              </a:rPr>
              <a:t>Unique Product Counts by Segment</a:t>
            </a:r>
          </a:p>
        </p:txBody>
      </p:sp>
      <p:sp>
        <p:nvSpPr>
          <p:cNvPr id="5" name="Rectangle 4"/>
          <p:cNvSpPr/>
          <p:nvPr/>
        </p:nvSpPr>
        <p:spPr>
          <a:xfrm>
            <a:off x="450664" y="1436003"/>
            <a:ext cx="8712968" cy="1631216"/>
          </a:xfrm>
          <a:prstGeom prst="rect">
            <a:avLst/>
          </a:prstGeom>
        </p:spPr>
        <p:txBody>
          <a:bodyPr wrap="square">
            <a:spAutoFit/>
          </a:bodyPr>
          <a:lstStyle/>
          <a:p>
            <a:r>
              <a:rPr lang="en-IN" sz="2000" i="1" dirty="0"/>
              <a:t>Provide a report with all the unique product counts for each segment and sort them in descending order of product counts.</a:t>
            </a:r>
          </a:p>
          <a:p>
            <a:r>
              <a:rPr lang="en-IN" sz="2000" i="1" dirty="0"/>
              <a:t>The final output contains 2 </a:t>
            </a:r>
            <a:r>
              <a:rPr lang="en-IN" sz="2000" i="1" dirty="0" smtClean="0"/>
              <a:t>fields:</a:t>
            </a:r>
          </a:p>
          <a:p>
            <a:r>
              <a:rPr lang="en-IN" sz="2000" i="1" dirty="0" smtClean="0"/>
              <a:t>a) segment </a:t>
            </a:r>
          </a:p>
          <a:p>
            <a:r>
              <a:rPr lang="en-IN" sz="2000" i="1" dirty="0" smtClean="0"/>
              <a:t>b) </a:t>
            </a:r>
            <a:r>
              <a:rPr lang="en-IN" sz="2000" i="1" dirty="0" err="1" smtClean="0"/>
              <a:t>product_count</a:t>
            </a:r>
            <a:endParaRPr lang="en-IN" sz="2000" i="1" dirty="0"/>
          </a:p>
        </p:txBody>
      </p:sp>
      <p:sp>
        <p:nvSpPr>
          <p:cNvPr id="7" name="Rounded Rectangle 6"/>
          <p:cNvSpPr/>
          <p:nvPr/>
        </p:nvSpPr>
        <p:spPr>
          <a:xfrm>
            <a:off x="611560" y="3235262"/>
            <a:ext cx="237626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output</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3861048"/>
            <a:ext cx="3564396"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41021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2" descr="data:image/png;base64,iVBORw0KGgoAAAANSUhEUgAAAo4AAAFNCAYAAACOmu5nAAAAOXRFWHRTb2Z0d2FyZQBNYXRwbG90bGliIHZlcnNpb24zLjUuMSwgaHR0cHM6Ly9tYXRwbG90bGliLm9yZy/YYfK9AAAACXBIWXMAAAsTAAALEwEAmpwYAAAtGElEQVR4nO3deZglVX3/8fdHUAcEQQWRQWREjaigyIxEFhGVuAVFlCiLAtEILnGNJDHxJ2DUaDSLiopgEBEEEZcgouKGC5v0wLAjURZRXABFNiEs398fdVoubfd0zdLdt3ver+e5z9Q9darqW6erb3/nnFO3UlVIkiRJk7nPTAcgSZKk2cHEUZIkSb2YOEqSJKkXE0dJkiT1YuIoSZKkXkwcJUmS1IuJo6RxJVmQpJKsPtOxzFVJdk1ydZKbkzx5JexvxyQ/H3h/UZIdV3S/K8PKup6SfC3JPisrroH93pxk05W9X2muMXGUZrkkVyb5vyTrjSk/t/2hXjDN8UyaICQ5KMkd7Y/1DUlOT7LNdMY5JD4I/G1VrVVV545XIZ3Lk1w8zrpK8uiJdl5VT6iqU5cnsLbvW9rPaPT198uzr5Wpqp5XVZ+egv2uVVWXL+/2SdZqbfS1cdZdmeQPbf2vkxyZZK2B9fu29n7ZONv+WZLPJ7kuye+TnJ/krUlWW95YpRVh4ijNDVcAe4y+SbIFsOby7myaehk/V1VrAesDPwS+mCTjxDKX/0BuAlw0SZ0dgIcCmyZ5ytSHdC9PagnV6Ovfpvn4s8lLgNuBv0jysHHWv6Bd71sBi4B3DKzbB/gtsPfgBkkeBZwFXA1sUVXrAH/Vtl97pZ+B1IOJozQ3fIZ7/9HZBzhqsEKSv2y9kDe24dGDBtaN9hK+KsnPgO+MPUCSl7Sek82T3CfJPyb5aZLrkxyf5MGt6vfbvze0Hpal9iRW1R3Ap4GHAQ9pvTEfT3JykluAZySZn+QLSa5NckWSNw7EtXWSkXZev07yHwPrntp6M29Ict7gsG2SU5P8S5LTktyU5JTBXtsk2w9se3WSfVv5/ZN8MMnP2vEOTbLGeOfW2ukdSa5K8pskRyVZp+3jZmA14LwkP11KE+0D/A9wclse3fdoO5/X2nm83qork+zUltdobfu7JBcnOSADw9rLov1s/n3g/XFJjhg4zr+3c/59kh+O1z6DsbX3ByU5ui3PS3J0u7ZuSHJ2kg3aulOT/E1rwxuSbD6wj/XT9ew9tL3fOcmS3NOr/cSlnNMfe29bO300yVfbtXFWS+KWZh/gUOB84OUTVaqqXwBfAzZvx9oEeDqwH/CcMUnnwcDpVfXWqvpl2/7HVbVnVd0wSTzSlDBxlOaGM4EHJnlcuh663YGjx9S5hS65XBf4S+C1SV40ps7TgccBzxksTPLXwPuBnarqQuANwIta/fnA74CPtuo7tH/Xbb1UZywt8CT3B/YFrq6q61rxnsB76HpVTge+ApwHbAQ8C3hzktEYPwR8qKoeCDwKOL7tdyPgq8C7gQcDbwO+kGT9gcPvCfw1XY/e/Vqd0T/mXwM+QtcjuiWwpG3zPuDPWtmjW0zvnOD09m2vZwCbAmsBh1TV7a33CbpevXGTkiRrArsBx7TX7knuB1BVOwxsv1ZVfW6CGEYdSNc+j6L7+a7IPMFXAq9I8swkewFbA29q6z4ILAS2pWv3vwfuXsb97wOsA2wMPAR4DfCHwQpVdTvwRQZ62oGXAt+rqt+kmzN6BLB/28cngBPb9dbH7nSJ24OAn9Bdj+Nq18uO3PNz2nspdTcGng+MTk3YGxipqi8AlwB7DVTfCTihZ7zStDBxlOaO0V7Hv6D7A/SLwZVVdWpVXVBVd1fV+cCxdInfoIOq6paqGvwj/WbgAGDHqvpJK3sN8M9V9fP2B/wgYLcs2xD3S5PcQDcMtxDYdWDd/1TVaVV1N7AFsH5Vvauq/q/NQzuc7g87wB3Ao5OsV1U3V9WZrfzlwMlVdXI7528CI3R/tEd9qqoua+d7PF0yCF1C+a2qOraq7qiq66tqSZLQ9Qy9pap+W1U3Ae8diGWsvYD/qKrLq+pm4O10yV/fdnox3fDnKXRJ8H3pkv7l8VLgPS3uq4EP99jmnNZbN/p6DkBV/Qp4LV1P8YeAvavqpiT3oUsq31RVv6iqu6rq9HaNLIs76JK9R7d9LK6qG8ep91nu3fZ7tjLofk6fqKqz2j4+TdeWT+0Zw5eq6kdVdSddMrjlUuq+Aji/qi4GjgOekD+92enL7Xr/IfA9uusGut/Z0Zg/y72TzocAv+wZrzQtTBylueMzdH8492XMMDVAkj9P8t10w72/p0v+1htT7epx9nsA8NGqGhzW3AT40mhCQZeo3gVssAzxHl9V61bVQ6vqmVW1eII4NgHmDyYwwD8NHOtVdD2Al7YhzZ0HtvurMdttD2w4sO9fDSzfStcjCF1P13jDx+vTzR1dPLDPr7fy8cwHrhp4fxWwOv3baR+6drqzqm4DvsDy9xTO597tetVEFQds1X5Go69vDKz7Ct1Q+4+r6oetbD1gHuO33bL4DPAN4Lgk1yT5tyT3Hafed4E127W9gC65+1Jbtwnwd2N+/hvTtUMfE10b49mbLrkcHYr+Hn/6c3pRa8NNqup1VfWHJNsBj6RLNqFLHLdIsmV7fz33vl6lGWfiKM0RVXUV3U0yz6cbwhvrs8CJwMZtkv2hwNibUWqc7Z4NvCPJSwbKrgaeNyapmNf+aI63j2U1uI+rgSvGHGvtqno+QFX9b1XtQTfc/H7ghCQPaNt9Zsx2D6iq9/U4/tV0Q7pjXUc3ZPqEgX2uMzDsPNY1dAnMqEcAdwK/niyAJA8Hngm8PMmvkvyKbtj6+RlzB31Pv6RLnAZjWRHvofsPw4ZJRoeLrwNuY/y2G+sW7n0D1x/n9rVe3oOr6vF0Q947M87wb1XdRddTvEd7ndR6gaH7Gb5nzM9/zao6dpnOchJJtgUeA7x94Of058CePXqW96H7HVzStjtroBzgW3Q33UhDw8RRmlteBTyzqm4ZZ93awG+r6rYkW9P1TvZxEfBc4KNJXtjKDgXe0+Z2jd6UsEtbdy3dnLaV9Z14PwJuSvIP7caL1dLdoPOUduyXJ1m/DWvf0La5m26O5wuSPKdtMy/d9xw+vMcxjwF2SvLSJKsneUiSLdsxDgf+c+AGjI0G5luOdSzwliSPTPf1K++lu5v8zh4xvAK4DHgsXU/alnQ9qz/nnnl9v6Z/Ox9Pl9w8qLXBG3pu9yeS7EA3N3RvuiTnI0k2au1zBPAf6W5oWi3JNhPMK1xCN2x/3ySL6JLi0f0/I8kWbb7ujXRD1xPNk/ws8DK6aQGfHSg/HHhN641Mkgeku0FsZd+NvA/wTeDx3PNz2hxYA3jeRBslmUc3fWC/ge22pPu5jCadBwLbJvnA6E0zSR6d7sahdVfyeUi9mDhKc0hV/bSqRiZY/TrgXUluoruZ4/hl2O95dL0+hyd5Ht28thOBU9r+zqTrZaGqbqXrjTqtDRH2nVM20bHvasfekq5H9Trgk3Q3T0CX1F6U7i7lDwG7V9Uf2jy+XeiGta+l64E6gB6fe1X1M7qe27+j+5qUJcCT2up/oLtZ4swkN9L1Cj12gl0dQTfs+v0W+230T9j2AT5WVb8afNEl7aM9UgcBn27t/NJJ9ncw3fD0FXRzJj/TI4bzcu/vcfyvJA+kmwrxt20e4w+A/wY+1eaAvg24ADibru3ez/ht/v/oeiZ/12IbTPoeRndTyI10vZrfmyjeqjqLrvdyPt0NTaPlI8CrgUPaMX5CN41jpRlI/j4y5ud0RYt3adMKXkTXe33UmJ/vEXTTGZ5bVT8FtgEW0F3jv6ebrjAC3DTuXqUplqqVMaokSZpN0n010dFV1acHVpIAexwlSZLUk4mjJEmSenGoWpIkSb3Y4yhJkqReTBwlSZLUy7I8HkzLab311qsFCxbMdBiSJEmTWrx48XVVNe4TsUwcp8GCBQsYGZnoq/UkSZKGR5IJH0nqULUkSZJ6MXGUJElSLyaOkiRJ6sXEUZIkSb2YOEqSJKkXE0dJkiT14tfxTIPFiyGZ6SgkDTOf/ippNrDHUZIkSb2YOEqSJKkXE0dJkiT1YuIoSZKkXqY8cUxyV5IlSc5Lck6SbafgGDsmOWkZtzk1yaLlONaRSXZb1u0kSZJmu+m4q/oPVbUlQJLnAP8KPH0ajitJkqSVaLqHqh8I/A4gyVpJvt16IS9IsksrX5DkkiSHJ7koySlJ1mjrnpLk/NaD+YEkF449QJKtk5yR5Nwkpyd5bCtfI8lxbd9fAtYY2ObZbZtzknw+yVqt/H1JLm7H/ODAYXZo+77c3kdJkrSqmI4exzWSLAHmARsCz2zltwG7VtWNSdYDzkxyYlv3GGCPqnp1kuOBlwBHA58CXl1VZyR53wTHuxR4WlXdmWQn4L1t+9cCt1bV45I8ETgHoB37HcBOVXVLkn8A3prko8CuwGZVVUnWHTjGhsD2wGbAicAJK9RCkiRJs8B0D1VvAxyVZHMgwHuT7ADcDWwEbNC2uaKqlrTlxcCClritXVVntPLPAjuPc7x1gE8neQxQwH1b+Q7AhwGq6vwk57fypwKPB05L9y3d9wPOAH5Pl9z+d5s/OTiH8stVdTdwcZINGEeS/YD9unePmLh1JEmSZolpfXJM6ylcD1gfeH77d2FV3ZHkSrpeSYDbBza7i4Fh5R7+BfhuVe2aZAFw6iT1A3yzqvb4kxXJ1sCzgN2Av+We3tLB+MZ9JkxVHQYc1u1nkc+EkCRJs960znFMshmwGnA9Xc/gb1rS+Axgk6VtW1U3ADcl+fNWtPsEVdcBftGW9x0o/z6wZ4tjc+CJrfxMYLskj27rHpDkz9o8x3Wq6mTgLcCT+p6nJEnSXDSdcxyh653bp6ruSnIM8JUkFwAjdHMTJ/Mq4PAkdwPfoxtOHuvf6Iaq3wF8daD848CnklwCXEI3BE5VXZtkX+DYJPdvdd8B3AT8T5J5Le639j1hSZKkuShVs2cUNclaVXVzW/5HYMOqetMMhzWpbqh6ZKbDkDTEZtFHsaQ5Lsniqhr3u66ndY7jSvCXSd5OF/dV3HsoWpIkSVNoViWOVfU54HMzHYckSdKqyGdVS5IkqZdZ1eM4Wy1cCCNOcZQkSbOcPY6SJEnqxcRRkiRJvZg4SpIkqRcTR0mSJPVi4ihJkqReTBwlSZLUi4mjJEmSejFxlCRJUi8mjpIkSerFxFGSJEm9mDhKkiSpFxNHSZIk9WLiKEmSpF5MHCVJktSLiaMkSZJ6MXGUJElSL6vPdACrgmuuuYaDDz54psOQNMQOPPDAmQ5BkiZlj6MkSZJ6MXGUJElSLyaOkiRJ6sXEUZIkSb1MWeKYpJL8+8D7tyU5aKqOtyySXJlkvZW0r5tXxn4kSZKG3VT2ON4OvHhlJWiSJEmaWVOZON4JHAa8ZeyKJOsn+UKSs9tru1Z+QZJ107k+yd6t/Kgkf5Hkk0mWtNe1SQ5s6w9o+zk/ycEDx/lyksVJLkqy33hBTlQnyc1J3pPkvCRnJtmglT8yyRkt1nevzAaTJEkaZlM9x/GjwF5J1hlT/iHgP6vqKcBLgE+28tOA7YAnAJcDT2vl2wCnV9XfVNWWwC7AdcCRSZ4NPAbYGtgSWJhkh7bdK6tqIbAIeGOSh4wT40R1HgCcWVVPAr4PvHog9o9X1RbAL5e1QSRJkmarKU0cq+pG4CjgjWNW7QQckmQJcCLwwCRrAT8AdmivjwNbJNkI+F1V3QKQZB7weeANVXUV8Oz2Ohc4B9iMLpGELhE8DzgT2HigfNBEdf4POKktLwYWtOXtgGPb8mcmOvck+yUZSTJy6623TlRNkiRp1piOJ8f8F11C96mBsvsAT62q2wYrJvk+8HrgEcA/A7sCu9EllKMOBb5YVd8a3Qz416r6xJh97UiXoG5TVbcmORWYtwx17qiqast3ce+2KiZRVYfRDdUzf/78SetLkiQNuyn/Op6q+i1wPPCqgeJTgDeMvkmyZat7NbAe8Jiquhz4IfA2uqFikrweWLuq3jewr28Ar2w9liTZKMlDgXXoeipvTbIZ8NRxwutTZ6zTgN3b8l496kuSJM0J0/U9jv9OlxCOeiOwqN3McjHwmoF1ZwGXteUfABvRJZDQJZFbDNwg85qqOgX4LHBGkguAE4C1ga8Dqye5BHgf3VD0WH3qjPUm4PXtWBv1qC9JkjQn5J7RWE2V+fPn1/777z/TYUgaYgceeOBMhyBJACRZXFWLxlvnk2MkSZLUi4mjJEmSejFxlCRJUi/OcZwGixYtqpGRkZkOQ5IkaVLOcZQkSdIKM3GUJElSLyaOkiRJ6sXEUZIkSb2YOEqSJKkXE0dJkiT1YuIoSZKkXkwcJUmS1IuJoyRJknoxcZQkSVIvJo6SJEnqxcRRkiRJvZg4SpIkqRcTR0mSJPVi4ihJkqReTBwlSZLUy+ozHcAq4beL4bOZ6SgkDbM9a6YjkKRJ2eMoSZKkXkwcJUmS1IuJoyRJknoxcZQkSVIvQ584JnlRkkqy2Qps//jl2G7fJIe05dck2Xt5ji9JkjRXDH3iCOwB/LD9uzxeBIybOCbpdVd5VR1aVUct5/ElSZLmhKFOHJOsBWwPvArYvZXtmOSkgTqHJNm3Lb8vycVJzk/ywSTbAi8EPpBkSZJHJTk1yX8lGQHelOQFSc5Kcm6SbyXZYJw4Dkrytrb86iRnJzkvyReSrDnlDSFJkjQEhv17HHcBvl5VlyW5PsnCiSomeQiwK7BZVVWSdavqhiQnAidV1QmtHsD9qmpRe/8g4Kltm78B/h74u6XE9MWqOrxt+266pPYjK36qkiRJw22oexzphqePa8vHsfTh6t8DtwH/neTFwK1Lqfu5geWHA99IcgFwAPCESWLaPMkPWv29JqqfZL8kI0lGrr1pkj1KkiTNAkObOCZ5MPBM4JNJrqRL6l4K3MW9454HUFV3AlsDJwA7A19fyu5vGVj+CHBIVW0B7D+6v6U4EvjbVv/giepX1WFVtaiqFq2/9iR7lCRJmgWGNnEEdgM+U1WbVNWCqtoYuIIu5scnuX+SdYFnwR/nQ65TVScDbwGe1PZzE7C01G0d4BdteZ8eca0N/DLJfel6HCVJklYJw5w47gF8aUzZF+hukjkeuLD9e25btzZwUpLz6e7CfmsrPw44oN388qhxjnMQ8Pkki4HresT1/4CzgNOAS3ufjSRJ0iyXqprpGOa8RZumRt4901FIGmp7+lksaTgkWTx6E/FYw9zjKEmSpCFi4ihJkqReTBwlSZLUy7B/Afjc8OCFsOfITEchSZK0QuxxlCRJUi8mjpIkSerFxFGSJEm9mDhKkiSpFxNHSZIk9WLiKEmSpF5MHCVJktSLiaMkSZJ6MXGUJElSLyaOkiRJ6sXEUZIkSb2YOEqSJKkXE0dJkiT1YuIoSZKkXkwcJUmS1IuJoyRJknpZfaYDWDUsBjLTQUgaajXTAUjSpOxxlCRJUi8mjpIkSerFxFGSJEm9mDhKkiSplylNHJP8c5KLkpyfZEmSP1/O/eyYZNuB90cm2a3HdjcPLD8/yWVJNlmeGCRJklZ1U3ZXdZJtgJ2Brarq9iTrAfdbzt3tCNwMnL6csTwL+DDwnKq6qkf9AKmqu5fneJIkSXPRVPY4bghcV1W3A1TVdVV1DXSJXJJzk1yQ5Igk92/lV7YEkySLkpyaZAHwGuAtrdfyaW3/OyQ5PcnlS+t9TLIDcDiwc1X9tJW9NcmF7fXmVrYgyY+THAVcCGyc5IAkZ7ce04MH9vnlJItbb+p+K7PRJEmShtVUJo6n0CVflyX5WJKnAySZBxwJvKyqtqDr9XztRDupqiuBQ4H/rKotq+oHbdWGwPZ0vZrvm2Dz+wNfBl5UVZe24y8E/hr4c+CpwKuTPLnVfwzwsap6AvDY9n5rYEtgYUtCAV5ZVQuBRcAbkzykb6NIkiTNVlOWOFbVzcBCYD/gWuBzSfalS8iuqKrLWtVPAzuMu5Ol+3JV3V1VFwMbTFDnDrrh7VcNlG0PfKmqbmkxfhEY7cW8qqrObMvPbq9zgXOAzegSSeiSxfOAM4GNB8r/KMl+SUaSjFx77XKcnSRJ0pCZ0ifHVNVdwKnAqUkuAPahS8Qmcif3JLPzJtn97QPLEz2W5W7gpcC3k/xTVb13kn3eMmaf/1pVnxiskGRHYCdgm6q6Ncmp48VaVYcBhwEsWhQfCSFJkma9KetxTPLYJIM9cVsCVwE/BhYkeXQrfwXwvbZ8JV0vJcBLBra9CVh7eeKoqluBvwT2SvIq4AfAi5KsmeQBwK6tbKxvAK9MslY7n42SPBRYB/hdSxo3oxvuliRJmvOmco7jWsCnk1yc5Hzg8cBBVXUb3RzDz7deyLvp5jACHAx8KMkIcNfAvr4C7Drm5pjequq3wHOBdwAPp5tj+SPgLOCTVfUnvaBVdQrwWeCMFucJdMnr14HVk1xCN7fyzLHbSpIkzUWpmnwUNcl2VXXaZGUa36JFqZGRmY5C0nBzRouk4ZBkcVUtGm9d3x7Hj/QskyRJ0hy11Jtj2pd4bwusn+StA6seCKw2lYFJkiRpuEx2V/X96OYqrs69b065EZj0kX+SJEmaO5aaOFbV94DvJTmyz6P6NJGFgJMcJUnS7Nb3exzvn+QwYMHgNlX1zKkISpIkScOnb+L4ebqvzPkk9/6aHEmSJK0i+iaOd1bVx6c0EkmSJA21vl/H85Ukr0uyYZIHj76mNDJJkiQNlb49jvu0fw8YKCtg05UbjiRJkoZVr8Sxqh451YFIkiRpuPVKHJPsPV55VR21csORJEnSsOo7VP2UgeV5wLOAcwATR0mSpFVE36HqNwy+T7IucNxUBCRJkqTh1Peu6rFuAZz3KEmStArpO8fxK3R3UQOsBjwOOH6qgpIkSdLw6TvH8YMDy3cCV1XVz6cgHkmSJA2pXkPVVfU94FJgbeBBwP9NZVCSJEkaPr0SxyQvBX4E/BXwUuCsJLtNZWCSJEkaLn2Hqv8ZeEpV/QYgyfrAt4ATpiowSZIkDZe+d1XfZzRpbK5fhm0lSZI0B/Ttcfx6km8Ax7b3LwNOnpqQ5p5rFl/DwTl4psOQNMQOrANnOgRJmtRSE8ckjwY2qKoDkrwY2L6tOgM4ZqqDkyRJ0vCYrMfxv4C3A1TVF4EvAiTZoq17wRTGJkmSpCEy2TzFDarqgrGFrWzBlEQkSZKkoTRZ4rjuUtatsRLjkCRJ0pCbLHEcSfLqsYVJ/gZYvLwHTXJXkiVJLkzy+SRrJlmQ5MIJ6r8ryU5t+dQki9ryyUnWneRYVyZZb5zyFyb5x+U9B0mSpFXNZHMc3wx8Kcle3JMoLgLuB+y6Asf9Q1VtCZDkGOA1tPmT46mqd05Q/vzlDaCqTgROXN7tJUmSVjVL7XGsql9X1bbAwcCV7XVwVW1TVb9aSTH8AHh0W14tyeFJLkpySpI1AJIcOd6TakZ7E1tv5aVJjklySZITkqw5UPUNSc5JckGSzdq2+yY5ZGD/H05yepLLB4+V5IAkZyc5P+m+UyfJA5J8Ncl5rdf0ZSupLSRJkoZW32dVf7eqPtJe31lZB0+yOvA8YPQGnMcAH62qJwA3AC9Zht09FvhYVT0OuBF43cC666pqK+DjwNsm2H5Duq8b2hl4X4vv2S2mrYEtgYVJdgCeC1xTVU+qqs2Bry9DnJIkSbPSTD39ZY0kS4AR4GfAf7fyK6pqSVtezLLduX11VZ3Wlo/mnu+chHuGwZe2zy9X1d1VdTGwQSt7dnudC5wDbEaXSF4A/EWS9yd5WlX9fuzOkuyXZCTJyK3cugynIUmSNJz6PjlmZfvjHMdRSQBuHyi6i2W7c7uW8n50v3cx8TkPHjsD//5rVX1ibOUkWwHPB96d5NtV9a57HbzqMOAwgPmZPzY2SZKkWWcuPW/6EUm2act7Aj9cCfv8BvDKJGsBJNkoyUOTzAduraqjgQ8AW62EY0mSJA21mepxnAo/Bl6f5AjgYrr5jCukqk5J8jjgjNYjejPwcrqbeT6Q5G7gDuC1K3osSZKkYZeq2T+KmmQBcFK7UWXozM/82p/9ZzoMSUPswDpwpkOQJACSLK6qReOtm0tD1ZIkSZpCc2KouqquBIayt1GSJGmusMdRkiRJvcyJHsdhN3/hfA4ccf6SJEma3exxlCRJUi8mjpIkSerFxFGSJEm9mDhKkiSpFxNHSZIk9WLiKEmSpF5MHCVJktSLiaMkSZJ6MXGUJElSLyaOkiRJ6sXEUZIkSb2YOEqSJKkXE0dJkiT1YuIoSZKkXkwcJUmS1IuJoyRJknpZfaYDWCUsXgzJTEchaZhVzXQEkjQpexwlSZLUi4mjJEmSejFxlCRJUi8mjpIkSeplzieOSW6e6RgkSZLmgjmfOEqSJGnlWCUSxyRrJfl2knOSXJBkl1a+IMmlSY5JckmSE5Ks2da9M8nZSS5McljSfZ9OklOTvD/Jj5JcluRpM3lukiRJ02WVSByB24Bdq2or4BnAv48mgsBjgY9V1eOAG4HXtfJDquopVbU5sAaw88D+Vq+qrYE3AwdOxwlIkiTNtFUlcQzw3iTnA98CNgI2aOuurqrT2vLRwPZt+RlJzkpyAfBM4AkD+/ti+3cxsGDcAyb7JRlJMnLtyjsPSZKkGbOqPDlmL2B9YGFV3ZHkSmBeWzf2cQ2VZB7wMWBRVV2d5KCB+gC3t3/vYoI2rKrDgMMAFiU+EkKSJM16q0qP4zrAb1rS+Axgk4F1j0iyTVveE/gh9ySJ1yVZC9ht+kKVJEkaTnM6cUyyOl3v4DHAojbsvDdw6UC1HwOvT3IJ8CDg41V1A3A4cCHwDeDs6YxbkiRpGKVq7o6iJnkScHi7kWW89QuAk9oNMFNmUVIjU3kASbPfHP4sljS7JFlcVYvGWzdnexyTvAY4FnjHTMciSZI0F8zpHsdhYY+jpEn5WSxpSKySPY6SJElauVaVr+OZWQsXwoh9jpIkaXazx1GSJEm9mDhKkiSpFxNHSZIk9WLiKEmSpF5MHCVJktSLiaMkSZJ6MXGUJElSLyaOkiRJ6sXEUZIkSb2YOEqSJKkXE0dJkiT1YuIoSZKkXkwcJUmS1IuJoyRJknoxcZQkSVIvJo6SJEnqJVU10zHMeZmfYv+ZjkLSMKsD/SyWNBySLK6qReOts8dRkiRJvZg4SpIkqRcTR0mSJPVi4ihJkqRehipxTHLzMtbfMclJUxXPmGO9K8lO03EsSZKkYbT6TAcwW1TVO2c6BkmSpJk0VD2Oo1pP4qlJTkhyaZJjkqSte24rOwd48cA2D07y5STnJzkzyRNb+UFJjmj7uzzJGwe2eXmSHyVZkuQTSVZrryOTXJjkgiRvaXWPTLJbW35nkrNbncNGY5MkSZrLhjJxbJ4MvBl4PLApsF2SecDhwAuAhcDDBuofDJxbVU8E/gk4amDdZsBzgK2BA5PcN8njgJcB21XVlsBdwF7AlsBGVbV5VW0BfGqc2A6pqqdU1ebAGsDOK+WMJUmShtgwJ44/qqqfV9XdwBJgAV0CeEVV/W9131x+9ED97YHPAFTVd4CHJHlgW/fVqrq9qq4DfgNsADyLLvk8O8mS9n5T4HJg0yQfSfJc4MZxYntGkrOSXAA8E3jC2ApJ9ksykmSEW1eoHSRJkobCMM9xvH1g+S5WLNbx9hXg01X19rGVkzyJrofyNcBLgVcOrJsHfAxYVFVXJzkImDd2H1V1GHAYtCfHSJIkzXLD3OM4nkuBBUke1d7vMbDuB3RDzSTZEbiuqsbrLRz1bWC3JA9t2zw4ySZJ1gPuU1VfAN4BbDVmu9Ek8bokawG7rcD5SJIkzRrD3OP4J6rqtiT7AV9Ncitdsrh2W30QcESS84FbgX0m2dfFSd4BnJLkPsAdwOuBPwCfamUAbx+z3Q1JDgcuBH4FnL1STk6SJGnIpZsqqKmU+Sn2n+koJA2zOtDPYknDIcniqlo03rrZNlQtSZKkGWLiKEmSpF5MHCVJktTLrLo5ZrZaOH8hIweOzHQYkiRJK8QeR0mSJPVi4ihJkqReTBwlSZLUi4mjJEmSejFxlCRJUi8mjpIkSerFxFGSJEm9mDhKkiSpFxNHSZIk9WLiKEmSpF5MHCVJktSLiaMkSZJ6MXGUJElSLyaOkiRJ6sXEUZIkSb2YOEqSJKmX1Wc6gFXB4sWQzHQUkiRpNqua6QjscZQkSVJPJo6SJEnqxcRRkiRJvZg4SpIkqZdVJnFMcvMy1t8xyUlt+YVJ/nFqIpMkSZodvKu6h6o6EThxpuOQJEmaSatMj+Oo1pN4apITklya5Jik+7KcJM9tZecALx7YZt8kh7TlFyQ5K8m5Sb6VZIMZOhVJkqRptcoljs2TgTcDjwc2BbZLMg84HHgBsBB42ATb/hB4alU9GTgO+Pspj1aSJGkIrKpD1T+qqp8DJFkCLABuBq6oqv9t5UcD+42z7cOBzyXZELgfcMV4B0iy3z3bP2KlBi9JkjQTVtUex9sHlu9i2RLojwCHVNUWwP7AvPEqVdVhVbWoqhbB+ssfqSRJ0pBYVRPH8VwKLEjyqPZ+jwnqrQP8oi3vM+VRSZIkDQkTx6aqbqMbWv5quznmNxNUPQj4fJLFwHXTFJ4kSdKMSw3DE7PnuGRRwchMhyFJkmax6UrZkizuptr9KXscJUmS1IuJoyRJknoxcZQkSVIvq+r3OE6rhQthxCmOkiRplrPHUZIkSb2YOEqSJKkXE0dJkiT1YuIoSZKkXkwcJUmS1IuJoyRJknoxcZQkSVIvJo6SJEnqJTVdT8xehSW5CfjxTMcxJNYDrpvpIIaA7dCxHe5hW3Rsh3vYFh3b4R7T1RabVNX6463wyTHT48dVtWimgxgGSUZsC9thlO1wD9uiYzvcw7bo2A73GIa2cKhakiRJvZg4SpIkqRcTx+lx2EwHMERsi47t0LEd7mFbdGyHe9gWHdvhHjPeFt4cI0mSpF7scZQkSVIvJo4rKMlzk/w4yU+S/OM46++f5HNt/VlJFgyse3sr/3GS50xr4CtZj3Z4a5KLk5yf5NtJNhlYd1eSJe114vRGvnL1aId9k1w7cL5/M7BunyT/2177TG/kK1+PtvjPgXa4LMkNA+vm0jVxRJLfJLlwgvVJ8uHWTucn2Wpg3Zy5Jnq0w17t/C9IcnqSJw2su7KVL0kyMn1RT40ebbFjkt8P/A68c2DdUn+vZpMe7XDAQBtc2D4XHtzWzZlrIsnGSb7b/kZelORN49QZns+JqvK1nC9gNeCnwKbA/YDzgMePqfM64NC2vDvwubb8+Fb//sAj235Wm+lzmsJ2eAawZlt+7Wg7tPc3z/Q5TGM77AscMs62DwYub/8+qC0/aKbPaSrbYkz9NwBHzLVrop3LDsBWwIUTrH8+8DUgwFOBs+boNTFZO2w7en7A80bbob2/Elhvps9hGttiR+CkccqX6fdq2F+TtcOYui8AvjMXrwlgQ2Crtrw2cNk4fzuG5nPCHscVszXwk6q6vKr+DzgO2GVMnV2AT7flE4BnJUkrP66qbq+qK4CftP3NRpO2Q1V9t6pubW/PBB4+zTFOhz7Xw0SeA3yzqn5bVb8Dvgk8d4rinA7L2hZ7AMdOS2TTrKq+D/x2KVV2AY6qzpnAukk2ZI5dE5O1Q1Wd3s4T5u5nBNDrmpjIinzGDJ1lbIe5/Bnxy6o6py3fBFwCbDSm2tB8Tpg4rpiNgKsH3v+cP/1h/7FOVd0J/B54SM9tZ4tlPZdX0f3PadS8JCNJzkzyoimIb7r0bYeXtKGGE5JsvIzbzha9z6dNW3gk8J2B4rlyTfQxUVvNtWtiWYz9jCjglCSLk+w3QzFNt22SnJfka0me0MpWyWsiyZp0ydAXBorn5DWRbjrbk4Gzxqwams8JnxyjaZXk5cAi4OkDxZtU1S+SbAp8J8kFVfXTmYlwyn0FOLaqbk+yP11v9DNnOKaZtjtwQlXdNVC2Kl0TGpDkGXSJ4/YDxdu36+GhwDeTXNp6q+aqc+h+B25O8nzgy8BjZjakGfUC4LSqGuydnHPXRJK16JLjN1fVjTMdz0TscVwxvwA2Hnj/8FY2bp0kqwPrANf33Ha26HUuSXYC/hl4YVXdPlpeVb9o/14OnEr3v63ZaNJ2qKrrB879k8DCvtvOMstyPrszZghqDl0TfUzUVnPtmphUkifS/V7sUlXXj5YPXA+/Ab7E7J3W00tV3VhVN7flk4H7JlmPVfCaaJb2GTEnrokk96VLGo+pqi+OU2VoPidMHFfM2cBjkjwyyf3oLu6xd4CeCIze5bQb3eTeauW7p7vr+pF0/5v80TTFvbJN2g5Jngx8gi5p/M1A+YOS3L8trwdsB1w8bZGvXH3aYcOBty+km8sC8A3g2a09HgQ8u5XNVn1+N0iyGd2E7jMGyubSNdHHicDe7a7JpwK/r6pfMveuiaVK8gjgi8ArquqygfIHJFl7dJmuHca9C3euSPKwNheeJFvT/a2+np6/V3NJknXoRqj+Z6BsTl0T7Wf938AlVfUfE1Qbms8Jh6pXQFXdmeRv6X5Iq9HdFXpRkncBI1V1It3F8JkkP6GbBLx72/aiJMfT/UG8E3j9mKG6WaNnO3wAWAv4fPs8/FlVvRB4HPCJJHfTfTi+r6pmZZLQsx3emOSFdD/z39LdZU1V/TbJv9D9YQB415hhmVmlZ1tA9/twXPvP1Kg5c00AJDmW7i7Z9ZL8HDgQuC9AVR0KnEx3x+RPgFuBv27r5tQ10aMd3kk3//tj7TPizqpaBGwAfKmVrQ58tqq+Pu0nsBL1aIvdgNcmuRP4A7B7+x0Z9/dqBk5hpejRDgC7AqdU1S0Dm861a2I74BXABUmWtLJ/Ah4Bw/c54ZNjJEmS1ItD1ZIkSerFxFGSJEm9mDhKkiSpFxNHSZIk9WLiKEmSpF5MHCVphiSpJEcPvF89ybVJTlrG/ey4LNsk2TfJ/GU5hiSBiaMkzaRbgM2TrNHe/wXL+NSH9kSqZbUvYOIoaZmZOErSzDoZ+Mu2vAcDj1ZLsnWSM5Kcm+T0JI9t5fsmOTHJd4BvD+4syVNa/UclWZjke0kWJ/lGkg2T7Eb3vPhjkiwZSFolaVImjpI0s46je/zoPOCJwFkD6y4FnlZVT6Z7ssp7B9ZtBexWVU8fLUiyLXAosAvwM+Ajrc5C4AjgPVV1AjAC7FVVW1bVH6bu1CTNNT5yUJJmUFWdn2QBXW/jyWNWrwN8OsljgKI9jq355phHiz0OOAx4dlVdk2RzYHPgm+3RbKsBv5yas5C0qjBxlKSZdyLwQbrn9j5koPxfgO9W1a4tuTx1YN3gs3uhSwrnAU8GrgECXFRV20xNyJJWRSaOkjTzjgBuqKoLkuw4UL4O99wss+8k+7gBeBVdD+MtwOnA+km2qaozktwX+LOqugi4CVh75YUvaVXhHEdJmmFV9fOq+vA4q/4N+Nck59LjP/pV9WtgZ+CjdD2PuwHvT3IesATYtlU9EjjUm2MkLatU1UzHIEmSpFnAHkdJkiT1YuIoSZKkXkwcJUmS1IuJoyRJknoxcZQkSVIvJo6SJEnqxcRRkiRJvZg4SpIkqZf/Dya4W7zloq9+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4" descr="data:image/png;base64,iVBORw0KGgoAAAANSUhEUgAAAo4AAAFNCAYAAACOmu5nAAAAOXRFWHRTb2Z0d2FyZQBNYXRwbG90bGliIHZlcnNpb24zLjUuMSwgaHR0cHM6Ly9tYXRwbG90bGliLm9yZy/YYfK9AAAACXBIWXMAAAsTAAALEwEAmpwYAAAtGElEQVR4nO3deZglVX3/8fdHUAcEQQWRQWREjaigyIxEFhGVuAVFlCiLAtEILnGNJDHxJ2DUaDSLiopgEBEEEZcgouKGC5v0wLAjURZRXABFNiEs398fdVoubfd0zdLdt3ver+e5z9Q9darqW6erb3/nnFO3UlVIkiRJk7nPTAcgSZKk2cHEUZIkSb2YOEqSJKkXE0dJkiT1YuIoSZKkXkwcJUmS1IuJo6RxJVmQpJKsPtOxzFVJdk1ydZKbkzx5JexvxyQ/H3h/UZIdV3S/K8PKup6SfC3JPisrroH93pxk05W9X2muMXGUZrkkVyb5vyTrjSk/t/2hXjDN8UyaICQ5KMkd7Y/1DUlOT7LNdMY5JD4I/G1VrVVV545XIZ3Lk1w8zrpK8uiJdl5VT6iqU5cnsLbvW9rPaPT198uzr5Wpqp5XVZ+egv2uVVWXL+/2SdZqbfS1cdZdmeQPbf2vkxyZZK2B9fu29n7ZONv+WZLPJ7kuye+TnJ/krUlWW95YpRVh4ijNDVcAe4y+SbIFsOby7myaehk/V1VrAesDPwS+mCTjxDKX/0BuAlw0SZ0dgIcCmyZ5ytSHdC9PagnV6Ovfpvn4s8lLgNuBv0jysHHWv6Bd71sBi4B3DKzbB/gtsPfgBkkeBZwFXA1sUVXrAH/Vtl97pZ+B1IOJozQ3fIZ7/9HZBzhqsEKSv2y9kDe24dGDBtaN9hK+KsnPgO+MPUCSl7Sek82T3CfJPyb5aZLrkxyf5MGt6vfbvze0Hpal9iRW1R3Ap4GHAQ9pvTEfT3JykluAZySZn+QLSa5NckWSNw7EtXWSkXZev07yHwPrntp6M29Ict7gsG2SU5P8S5LTktyU5JTBXtsk2w9se3WSfVv5/ZN8MMnP2vEOTbLGeOfW2ukdSa5K8pskRyVZp+3jZmA14LwkP11KE+0D/A9wclse3fdoO5/X2nm83qork+zUltdobfu7JBcnOSADw9rLov1s/n3g/XFJjhg4zr+3c/59kh+O1z6DsbX3ByU5ui3PS3J0u7ZuSHJ2kg3aulOT/E1rwxuSbD6wj/XT9ew9tL3fOcmS3NOr/cSlnNMfe29bO300yVfbtXFWS+KWZh/gUOB84OUTVaqqXwBfAzZvx9oEeDqwH/CcMUnnwcDpVfXWqvpl2/7HVbVnVd0wSTzSlDBxlOaGM4EHJnlcuh663YGjx9S5hS65XBf4S+C1SV40ps7TgccBzxksTPLXwPuBnarqQuANwIta/fnA74CPtuo7tH/Xbb1UZywt8CT3B/YFrq6q61rxnsB76HpVTge+ApwHbAQ8C3hzktEYPwR8qKoeCDwKOL7tdyPgq8C7gQcDbwO+kGT9gcPvCfw1XY/e/Vqd0T/mXwM+QtcjuiWwpG3zPuDPWtmjW0zvnOD09m2vZwCbAmsBh1TV7a33CbpevXGTkiRrArsBx7TX7knuB1BVOwxsv1ZVfW6CGEYdSNc+j6L7+a7IPMFXAq9I8swkewFbA29q6z4ILAS2pWv3vwfuXsb97wOsA2wMPAR4DfCHwQpVdTvwRQZ62oGXAt+rqt+kmzN6BLB/28cngBPb9dbH7nSJ24OAn9Bdj+Nq18uO3PNz2nspdTcGng+MTk3YGxipqi8AlwB7DVTfCTihZ7zStDBxlOaO0V7Hv6D7A/SLwZVVdWpVXVBVd1fV+cCxdInfoIOq6paqGvwj/WbgAGDHqvpJK3sN8M9V9fP2B/wgYLcs2xD3S5PcQDcMtxDYdWDd/1TVaVV1N7AFsH5Vvauq/q/NQzuc7g87wB3Ao5OsV1U3V9WZrfzlwMlVdXI7528CI3R/tEd9qqoua+d7PF0yCF1C+a2qOraq7qiq66tqSZLQ9Qy9pap+W1U3Ae8diGWsvYD/qKrLq+pm4O10yV/fdnox3fDnKXRJ8H3pkv7l8VLgPS3uq4EP99jmnNZbN/p6DkBV/Qp4LV1P8YeAvavqpiT3oUsq31RVv6iqu6rq9HaNLIs76JK9R7d9LK6qG8ep91nu3fZ7tjLofk6fqKqz2j4+TdeWT+0Zw5eq6kdVdSddMrjlUuq+Aji/qi4GjgOekD+92enL7Xr/IfA9uusGut/Z0Zg/y72TzocAv+wZrzQtTBylueMzdH8492XMMDVAkj9P8t10w72/p0v+1htT7epx9nsA8NGqGhzW3AT40mhCQZeo3gVssAzxHl9V61bVQ6vqmVW1eII4NgHmDyYwwD8NHOtVdD2Al7YhzZ0HtvurMdttD2w4sO9fDSzfStcjCF1P13jDx+vTzR1dPLDPr7fy8cwHrhp4fxWwOv3baR+6drqzqm4DvsDy9xTO597tetVEFQds1X5Go69vDKz7Ct1Q+4+r6oetbD1gHuO33bL4DPAN4Lgk1yT5tyT3Hafed4E127W9gC65+1Jbtwnwd2N+/hvTtUMfE10b49mbLrkcHYr+Hn/6c3pRa8NNqup1VfWHJNsBj6RLNqFLHLdIsmV7fz33vl6lGWfiKM0RVXUV3U0yz6cbwhvrs8CJwMZtkv2hwNibUWqc7Z4NvCPJSwbKrgaeNyapmNf+aI63j2U1uI+rgSvGHGvtqno+QFX9b1XtQTfc/H7ghCQPaNt9Zsx2D6iq9/U4/tV0Q7pjXUc3ZPqEgX2uMzDsPNY1dAnMqEcAdwK/niyAJA8Hngm8PMmvkvyKbtj6+RlzB31Pv6RLnAZjWRHvofsPw4ZJRoeLrwNuY/y2G+sW7n0D1x/n9rVe3oOr6vF0Q947M87wb1XdRddTvEd7ndR6gaH7Gb5nzM9/zao6dpnOchJJtgUeA7x94Of058CePXqW96H7HVzStjtroBzgW3Q33UhDw8RRmlteBTyzqm4ZZ93awG+r6rYkW9P1TvZxEfBc4KNJXtjKDgXe0+Z2jd6UsEtbdy3dnLaV9Z14PwJuSvIP7caL1dLdoPOUduyXJ1m/DWvf0La5m26O5wuSPKdtMy/d9xw+vMcxjwF2SvLSJKsneUiSLdsxDgf+c+AGjI0G5luOdSzwliSPTPf1K++lu5v8zh4xvAK4DHgsXU/alnQ9qz/nnnl9v6Z/Ox9Pl9w8qLXBG3pu9yeS7EA3N3RvuiTnI0k2au1zBPAf6W5oWi3JNhPMK1xCN2x/3ySL6JLi0f0/I8kWbb7ujXRD1xPNk/ws8DK6aQGfHSg/HHhN641Mkgeku0FsZd+NvA/wTeDx3PNz2hxYA3jeRBslmUc3fWC/ge22pPu5jCadBwLbJvnA6E0zSR6d7sahdVfyeUi9mDhKc0hV/bSqRiZY/TrgXUluoruZ4/hl2O95dL0+hyd5Ht28thOBU9r+zqTrZaGqbqXrjTqtDRH2nVM20bHvasfekq5H9Trgk3Q3T0CX1F6U7i7lDwG7V9Uf2jy+XeiGta+l64E6gB6fe1X1M7qe27+j+5qUJcCT2up/oLtZ4swkN9L1Cj12gl0dQTfs+v0W+230T9j2AT5WVb8afNEl7aM9UgcBn27t/NJJ9ncw3fD0FXRzJj/TI4bzcu/vcfyvJA+kmwrxt20e4w+A/wY+1eaAvg24ADibru3ez/ht/v/oeiZ/12IbTPoeRndTyI10vZrfmyjeqjqLrvdyPt0NTaPlI8CrgUPaMX5CN41jpRlI/j4y5ud0RYt3adMKXkTXe33UmJ/vEXTTGZ5bVT8FtgEW0F3jv6ebrjAC3DTuXqUplqqVMaokSZpN0n010dFV1acHVpIAexwlSZLUk4mjJEmSenGoWpIkSb3Y4yhJkqReTBwlSZLUy7I8HkzLab311qsFCxbMdBiSJEmTWrx48XVVNe4TsUwcp8GCBQsYGZnoq/UkSZKGR5IJH0nqULUkSZJ6MXGUJElSLyaOkiRJ6sXEUZIkSb2YOEqSJKkXE0dJkiT14tfxTIPFiyGZ6SgkDTOf/ippNrDHUZIkSb2YOEqSJKkXE0dJkiT1YuIoSZKkXqY8cUxyV5IlSc5Lck6SbafgGDsmOWkZtzk1yaLlONaRSXZb1u0kSZJmu+m4q/oPVbUlQJLnAP8KPH0ajitJkqSVaLqHqh8I/A4gyVpJvt16IS9IsksrX5DkkiSHJ7koySlJ1mjrnpLk/NaD+YEkF449QJKtk5yR5Nwkpyd5bCtfI8lxbd9fAtYY2ObZbZtzknw+yVqt/H1JLm7H/ODAYXZo+77c3kdJkrSqmI4exzWSLAHmARsCz2zltwG7VtWNSdYDzkxyYlv3GGCPqnp1kuOBlwBHA58CXl1VZyR53wTHuxR4WlXdmWQn4L1t+9cCt1bV45I8ETgHoB37HcBOVXVLkn8A3prko8CuwGZVVUnWHTjGhsD2wGbAicAJK9RCkiRJs8B0D1VvAxyVZHMgwHuT7ADcDWwEbNC2uaKqlrTlxcCClritXVVntPLPAjuPc7x1gE8neQxQwH1b+Q7AhwGq6vwk57fypwKPB05L9y3d9wPOAH5Pl9z+d5s/OTiH8stVdTdwcZINGEeS/YD9unePmLh1JEmSZolpfXJM6ylcD1gfeH77d2FV3ZHkSrpeSYDbBza7i4Fh5R7+BfhuVe2aZAFw6iT1A3yzqvb4kxXJ1sCzgN2Av+We3tLB+MZ9JkxVHQYc1u1nkc+EkCRJs960znFMshmwGnA9Xc/gb1rS+Axgk6VtW1U3ADcl+fNWtPsEVdcBftGW9x0o/z6wZ4tjc+CJrfxMYLskj27rHpDkz9o8x3Wq6mTgLcCT+p6nJEnSXDSdcxyh653bp6ruSnIM8JUkFwAjdHMTJ/Mq4PAkdwPfoxtOHuvf6Iaq3wF8daD848CnklwCXEI3BE5VXZtkX+DYJPdvdd8B3AT8T5J5Le639j1hSZKkuShVs2cUNclaVXVzW/5HYMOqetMMhzWpbqh6ZKbDkDTEZtFHsaQ5Lsniqhr3u66ndY7jSvCXSd5OF/dV3HsoWpIkSVNoViWOVfU54HMzHYckSdKqyGdVS5IkqZdZ1eM4Wy1cCCNOcZQkSbOcPY6SJEnqxcRRkiRJvZg4SpIkqRcTR0mSJPVi4ihJkqReTBwlSZLUi4mjJEmSejFxlCRJUi8mjpIkSerFxFGSJEm9mDhKkiSpFxNHSZIk9WLiKEmSpF5MHCVJktSLiaMkSZJ6MXGUJElSL6vPdACrgmuuuYaDDz54psOQNMQOPPDAmQ5BkiZlj6MkSZJ6MXGUJElSLyaOkiRJ6sXEUZIkSb1MWeKYpJL8+8D7tyU5aKqOtyySXJlkvZW0r5tXxn4kSZKG3VT2ON4OvHhlJWiSJEmaWVOZON4JHAa8ZeyKJOsn+UKSs9tru1Z+QZJ107k+yd6t/Kgkf5Hkk0mWtNe1SQ5s6w9o+zk/ycEDx/lyksVJLkqy33hBTlQnyc1J3pPkvCRnJtmglT8yyRkt1nevzAaTJEkaZlM9x/GjwF5J1hlT/iHgP6vqKcBLgE+28tOA7YAnAJcDT2vl2wCnV9XfVNWWwC7AdcCRSZ4NPAbYGtgSWJhkh7bdK6tqIbAIeGOSh4wT40R1HgCcWVVPAr4PvHog9o9X1RbAL5e1QSRJkmarKU0cq+pG4CjgjWNW7QQckmQJcCLwwCRrAT8AdmivjwNbJNkI+F1V3QKQZB7weeANVXUV8Oz2Ohc4B9iMLpGELhE8DzgT2HigfNBEdf4POKktLwYWtOXtgGPb8mcmOvck+yUZSTJy6623TlRNkiRp1piOJ8f8F11C96mBsvsAT62q2wYrJvk+8HrgEcA/A7sCu9EllKMOBb5YVd8a3Qz416r6xJh97UiXoG5TVbcmORWYtwx17qiqast3ce+2KiZRVYfRDdUzf/78SetLkiQNuyn/Op6q+i1wPPCqgeJTgDeMvkmyZat7NbAe8Jiquhz4IfA2uqFikrweWLuq3jewr28Ar2w9liTZKMlDgXXoeipvTbIZ8NRxwutTZ6zTgN3b8l496kuSJM0J0/U9jv9OlxCOeiOwqN3McjHwmoF1ZwGXteUfABvRJZDQJZFbDNwg85qqOgX4LHBGkguAE4C1ga8Dqye5BHgf3VD0WH3qjPUm4PXtWBv1qC9JkjQn5J7RWE2V+fPn1/777z/TYUgaYgceeOBMhyBJACRZXFWLxlvnk2MkSZLUi4mjJEmSejFxlCRJUi/OcZwGixYtqpGRkZkOQ5IkaVLOcZQkSdIKM3GUJElSLyaOkiRJ6sXEUZIkSb2YOEqSJKkXE0dJkiT1YuIoSZKkXkwcJUmS1IuJoyRJknoxcZQkSVIvJo6SJEnqxcRRkiRJvZg4SpIkqRcTR0mSJPVi4ihJkqReTBwlSZLUy+ozHcAq4beL4bOZ6SgkDbM9a6YjkKRJ2eMoSZKkXkwcJUmS1IuJoyRJknoxcZQkSVIvQ584JnlRkkqy2Qps//jl2G7fJIe05dck2Xt5ji9JkjRXDH3iCOwB/LD9uzxeBIybOCbpdVd5VR1aVUct5/ElSZLmhKFOHJOsBWwPvArYvZXtmOSkgTqHJNm3Lb8vycVJzk/ywSTbAi8EPpBkSZJHJTk1yX8lGQHelOQFSc5Kcm6SbyXZYJw4Dkrytrb86iRnJzkvyReSrDnlDSFJkjQEhv17HHcBvl5VlyW5PsnCiSomeQiwK7BZVVWSdavqhiQnAidV1QmtHsD9qmpRe/8g4Kltm78B/h74u6XE9MWqOrxt+266pPYjK36qkiRJw22oexzphqePa8vHsfTh6t8DtwH/neTFwK1Lqfu5geWHA99IcgFwAPCESWLaPMkPWv29JqqfZL8kI0lGrr1pkj1KkiTNAkObOCZ5MPBM4JNJrqRL6l4K3MW9454HUFV3AlsDJwA7A19fyu5vGVj+CHBIVW0B7D+6v6U4EvjbVv/giepX1WFVtaiqFq2/9iR7lCRJmgWGNnEEdgM+U1WbVNWCqtoYuIIu5scnuX+SdYFnwR/nQ65TVScDbwGe1PZzE7C01G0d4BdteZ8eca0N/DLJfel6HCVJklYJw5w47gF8aUzZF+hukjkeuLD9e25btzZwUpLz6e7CfmsrPw44oN388qhxjnMQ8Pkki4HresT1/4CzgNOAS3ufjSRJ0iyXqprpGOa8RZumRt4901FIGmp7+lksaTgkWTx6E/FYw9zjKEmSpCFi4ihJkqReTBwlSZLUy7B/Afjc8OCFsOfITEchSZK0QuxxlCRJUi8mjpIkSerFxFGSJEm9mDhKkiSpFxNHSZIk9WLiKEmSpF5MHCVJktSLiaMkSZJ6MXGUJElSLyaOkiRJ6sXEUZIkSb2YOEqSJKkXE0dJkiT1YuIoSZKkXkwcJUmS1IuJoyRJknpZfaYDWDUsBjLTQUgaajXTAUjSpOxxlCRJUi8mjpIkSerFxFGSJEm9mDhKkiSplylNHJP8c5KLkpyfZEmSP1/O/eyYZNuB90cm2a3HdjcPLD8/yWVJNlmeGCRJklZ1U3ZXdZJtgJ2Brarq9iTrAfdbzt3tCNwMnL6csTwL+DDwnKq6qkf9AKmqu5fneJIkSXPRVPY4bghcV1W3A1TVdVV1DXSJXJJzk1yQ5Igk92/lV7YEkySLkpyaZAHwGuAtrdfyaW3/OyQ5PcnlS+t9TLIDcDiwc1X9tJW9NcmF7fXmVrYgyY+THAVcCGyc5IAkZ7ce04MH9vnlJItbb+p+K7PRJEmShtVUJo6n0CVflyX5WJKnAySZBxwJvKyqtqDr9XztRDupqiuBQ4H/rKotq+oHbdWGwPZ0vZrvm2Dz+wNfBl5UVZe24y8E/hr4c+CpwKuTPLnVfwzwsap6AvDY9n5rYEtgYUtCAV5ZVQuBRcAbkzykb6NIkiTNVlOWOFbVzcBCYD/gWuBzSfalS8iuqKrLWtVPAzuMu5Ol+3JV3V1VFwMbTFDnDrrh7VcNlG0PfKmqbmkxfhEY7cW8qqrObMvPbq9zgXOAzegSSeiSxfOAM4GNB8r/KMl+SUaSjFx77XKcnSRJ0pCZ0ifHVNVdwKnAqUkuAPahS8Qmcif3JLPzJtn97QPLEz2W5W7gpcC3k/xTVb13kn3eMmaf/1pVnxiskGRHYCdgm6q6Ncmp48VaVYcBhwEsWhQfCSFJkma9KetxTPLYJIM9cVsCVwE/BhYkeXQrfwXwvbZ8JV0vJcBLBra9CVh7eeKoqluBvwT2SvIq4AfAi5KsmeQBwK6tbKxvAK9MslY7n42SPBRYB/hdSxo3oxvuliRJmvOmco7jWsCnk1yc5Hzg8cBBVXUb3RzDz7deyLvp5jACHAx8KMkIcNfAvr4C7Drm5pjequq3wHOBdwAPp5tj+SPgLOCTVfUnvaBVdQrwWeCMFucJdMnr14HVk1xCN7fyzLHbSpIkzUWpmnwUNcl2VXXaZGUa36JFqZGRmY5C0nBzRouk4ZBkcVUtGm9d3x7Hj/QskyRJ0hy11Jtj2pd4bwusn+StA6seCKw2lYFJkiRpuEx2V/X96OYqrs69b065EZj0kX+SJEmaO5aaOFbV94DvJTmyz6P6NJGFgJMcJUnS7Nb3exzvn+QwYMHgNlX1zKkISpIkScOnb+L4ebqvzPkk9/6aHEmSJK0i+iaOd1bVx6c0EkmSJA21vl/H85Ukr0uyYZIHj76mNDJJkiQNlb49jvu0fw8YKCtg05UbjiRJkoZVr8Sxqh451YFIkiRpuPVKHJPsPV55VR21csORJEnSsOo7VP2UgeV5wLOAcwATR0mSpFVE36HqNwy+T7IucNxUBCRJkqTh1Peu6rFuAZz3KEmStArpO8fxK3R3UQOsBjwOOH6qgpIkSdLw6TvH8YMDy3cCV1XVz6cgHkmSJA2pXkPVVfU94FJgbeBBwP9NZVCSJEkaPr0SxyQvBX4E/BXwUuCsJLtNZWCSJEkaLn2Hqv8ZeEpV/QYgyfrAt4ATpiowSZIkDZe+d1XfZzRpbK5fhm0lSZI0B/Ttcfx6km8Ax7b3LwNOnpqQ5p5rFl/DwTl4psOQNMQOrANnOgRJmtRSE8ckjwY2qKoDkrwY2L6tOgM4ZqqDkyRJ0vCYrMfxv4C3A1TVF4EvAiTZoq17wRTGJkmSpCEy2TzFDarqgrGFrWzBlEQkSZKkoTRZ4rjuUtatsRLjkCRJ0pCbLHEcSfLqsYVJ/gZYvLwHTXJXkiVJLkzy+SRrJlmQ5MIJ6r8ryU5t+dQki9ryyUnWneRYVyZZb5zyFyb5x+U9B0mSpFXNZHMc3wx8Kcle3JMoLgLuB+y6Asf9Q1VtCZDkGOA1tPmT46mqd05Q/vzlDaCqTgROXN7tJUmSVjVL7XGsql9X1bbAwcCV7XVwVW1TVb9aSTH8AHh0W14tyeFJLkpySpI1AJIcOd6TakZ7E1tv5aVJjklySZITkqw5UPUNSc5JckGSzdq2+yY5ZGD/H05yepLLB4+V5IAkZyc5P+m+UyfJA5J8Ncl5rdf0ZSupLSRJkoZW32dVf7eqPtJe31lZB0+yOvA8YPQGnMcAH62qJwA3AC9Zht09FvhYVT0OuBF43cC666pqK+DjwNsm2H5Duq8b2hl4X4vv2S2mrYEtgYVJdgCeC1xTVU+qqs2Bry9DnJIkSbPSTD39ZY0kS4AR4GfAf7fyK6pqSVtezLLduX11VZ3Wlo/mnu+chHuGwZe2zy9X1d1VdTGwQSt7dnudC5wDbEaXSF4A/EWS9yd5WlX9fuzOkuyXZCTJyK3cugynIUmSNJz6PjlmZfvjHMdRSQBuHyi6i2W7c7uW8n50v3cx8TkPHjsD//5rVX1ibOUkWwHPB96d5NtV9a57HbzqMOAwgPmZPzY2SZKkWWcuPW/6EUm2act7Aj9cCfv8BvDKJGsBJNkoyUOTzAduraqjgQ8AW62EY0mSJA21mepxnAo/Bl6f5AjgYrr5jCukqk5J8jjgjNYjejPwcrqbeT6Q5G7gDuC1K3osSZKkYZeq2T+KmmQBcFK7UWXozM/82p/9ZzoMSUPswDpwpkOQJACSLK6qReOtm0tD1ZIkSZpCc2KouqquBIayt1GSJGmusMdRkiRJvcyJHsdhN3/hfA4ccf6SJEma3exxlCRJUi8mjpIkSerFxFGSJEm9mDhKkiSpFxNHSZIk9WLiKEmSpF5MHCVJktSLiaMkSZJ6MXGUJElSLyaOkiRJ6sXEUZIkSb2YOEqSJKkXE0dJkiT1YuIoSZKkXkwcJUmS1IuJoyRJknpZfaYDWCUsXgzJTEchaZhVzXQEkjQpexwlSZLUi4mjJEmSejFxlCRJUi8mjpIkSeplzieOSW6e6RgkSZLmgjmfOEqSJGnlWCUSxyRrJfl2knOSXJBkl1a+IMmlSY5JckmSE5Ks2da9M8nZSS5McljSfZ9OklOTvD/Jj5JcluRpM3lukiRJ02WVSByB24Bdq2or4BnAv48mgsBjgY9V1eOAG4HXtfJDquopVbU5sAaw88D+Vq+qrYE3AwdOxwlIkiTNtFUlcQzw3iTnA98CNgI2aOuurqrT2vLRwPZt+RlJzkpyAfBM4AkD+/ti+3cxsGDcAyb7JRlJMnLtyjsPSZKkGbOqPDlmL2B9YGFV3ZHkSmBeWzf2cQ2VZB7wMWBRVV2d5KCB+gC3t3/vYoI2rKrDgMMAFiU+EkKSJM16q0qP4zrAb1rS+Axgk4F1j0iyTVveE/gh9ySJ1yVZC9ht+kKVJEkaTnM6cUyyOl3v4DHAojbsvDdw6UC1HwOvT3IJ8CDg41V1A3A4cCHwDeDs6YxbkiRpGKVq7o6iJnkScHi7kWW89QuAk9oNMFNmUVIjU3kASbPfHP4sljS7JFlcVYvGWzdnexyTvAY4FnjHTMciSZI0F8zpHsdhYY+jpEn5WSxpSKySPY6SJElauVaVr+OZWQsXwoh9jpIkaXazx1GSJEm9mDhKkiSpFxNHSZIk9WLiKEmSpF5MHCVJktSLiaMkSZJ6MXGUJElSLyaOkiRJ6sXEUZIkSb2YOEqSJKkXE0dJkiT1YuIoSZKkXkwcJUmS1IuJoyRJknoxcZQkSVIvJo6SJEnqJVU10zHMeZmfYv+ZjkLSMKsD/SyWNBySLK6qReOts8dRkiRJvZg4SpIkqRcTR0mSJPVi4ihJkqRehipxTHLzMtbfMclJUxXPmGO9K8lO03EsSZKkYbT6TAcwW1TVO2c6BkmSpJk0VD2Oo1pP4qlJTkhyaZJjkqSte24rOwd48cA2D07y5STnJzkzyRNb+UFJjmj7uzzJGwe2eXmSHyVZkuQTSVZrryOTXJjkgiRvaXWPTLJbW35nkrNbncNGY5MkSZrLhjJxbJ4MvBl4PLApsF2SecDhwAuAhcDDBuofDJxbVU8E/gk4amDdZsBzgK2BA5PcN8njgJcB21XVlsBdwF7AlsBGVbV5VW0BfGqc2A6pqqdU1ebAGsDOK+WMJUmShtgwJ44/qqqfV9XdwBJgAV0CeEVV/W9131x+9ED97YHPAFTVd4CHJHlgW/fVqrq9qq4DfgNsADyLLvk8O8mS9n5T4HJg0yQfSfJc4MZxYntGkrOSXAA8E3jC2ApJ9ksykmSEW1eoHSRJkobCMM9xvH1g+S5WLNbx9hXg01X19rGVkzyJrofyNcBLgVcOrJsHfAxYVFVXJzkImDd2H1V1GHAYtCfHSJIkzXLD3OM4nkuBBUke1d7vMbDuB3RDzSTZEbiuqsbrLRz1bWC3JA9t2zw4ySZJ1gPuU1VfAN4BbDVmu9Ek8bokawG7rcD5SJIkzRrD3OP4J6rqtiT7AV9Ncitdsrh2W30QcESS84FbgX0m2dfFSd4BnJLkPsAdwOuBPwCfamUAbx+z3Q1JDgcuBH4FnL1STk6SJGnIpZsqqKmU+Sn2n+koJA2zOtDPYknDIcniqlo03rrZNlQtSZKkGWLiKEmSpF5MHCVJktTLrLo5ZrZaOH8hIweOzHQYkiRJK8QeR0mSJPVi4ihJkqReTBwlSZLUi4mjJEmSejFxlCRJUi8mjpIkSerFxFGSJEm9mDhKkiSpFxNHSZIk9WLiKEmSpF5MHCVJktSLiaMkSZJ6MXGUJElSLyaOkiRJ6sXEUZIkSb2YOEqSJKmX1Wc6gFXB4sWQzHQUkiRpNqua6QjscZQkSVJPJo6SJEnqxcRRkiRJvZg4SpIkqZdVJnFMcvMy1t8xyUlt+YVJ/nFqIpMkSZodvKu6h6o6EThxpuOQJEmaSatMj+Oo1pN4apITklya5Jik+7KcJM9tZecALx7YZt8kh7TlFyQ5K8m5Sb6VZIMZOhVJkqRptcoljs2TgTcDjwc2BbZLMg84HHgBsBB42ATb/hB4alU9GTgO+Pspj1aSJGkIrKpD1T+qqp8DJFkCLABuBq6oqv9t5UcD+42z7cOBzyXZELgfcMV4B0iy3z3bP2KlBi9JkjQTVtUex9sHlu9i2RLojwCHVNUWwP7AvPEqVdVhVbWoqhbB+ssfqSRJ0pBYVRPH8VwKLEjyqPZ+jwnqrQP8oi3vM+VRSZIkDQkTx6aqbqMbWv5quznmNxNUPQj4fJLFwHXTFJ4kSdKMSw3DE7PnuGRRwchMhyFJkmax6UrZkizuptr9KXscJUmS1IuJoyRJknoxcZQkSVIvq+r3OE6rhQthxCmOkiRplrPHUZIkSb2YOEqSJKkXE0dJkiT1YuIoSZKkXkwcJUmS1IuJoyRJknoxcZQkSVIvJo6SJEnqJTVdT8xehSW5CfjxTMcxJNYDrpvpIIaA7dCxHe5hW3Rsh3vYFh3b4R7T1RabVNX6463wyTHT48dVtWimgxgGSUZsC9thlO1wD9uiYzvcw7bo2A73GIa2cKhakiRJvZg4SpIkqRcTx+lx2EwHMERsi47t0LEd7mFbdGyHe9gWHdvhHjPeFt4cI0mSpF7scZQkSVIvJo4rKMlzk/w4yU+S/OM46++f5HNt/VlJFgyse3sr/3GS50xr4CtZj3Z4a5KLk5yf5NtJNhlYd1eSJe114vRGvnL1aId9k1w7cL5/M7BunyT/2177TG/kK1+PtvjPgXa4LMkNA+vm0jVxRJLfJLlwgvVJ8uHWTucn2Wpg3Zy5Jnq0w17t/C9IcnqSJw2su7KVL0kyMn1RT40ebbFjkt8P/A68c2DdUn+vZpMe7XDAQBtc2D4XHtzWzZlrIsnGSb7b/kZelORN49QZns+JqvK1nC9gNeCnwKbA/YDzgMePqfM64NC2vDvwubb8+Fb//sAj235Wm+lzmsJ2eAawZlt+7Wg7tPc3z/Q5TGM77AscMs62DwYub/8+qC0/aKbPaSrbYkz9NwBHzLVrop3LDsBWwIUTrH8+8DUgwFOBs+boNTFZO2w7en7A80bbob2/Elhvps9hGttiR+CkccqX6fdq2F+TtcOYui8AvjMXrwlgQ2Crtrw2cNk4fzuG5nPCHscVszXwk6q6vKr+DzgO2GVMnV2AT7flE4BnJUkrP66qbq+qK4CftP3NRpO2Q1V9t6pubW/PBB4+zTFOhz7Xw0SeA3yzqn5bVb8Dvgk8d4rinA7L2hZ7AMdOS2TTrKq+D/x2KVV2AY6qzpnAukk2ZI5dE5O1Q1Wd3s4T5u5nBNDrmpjIinzGDJ1lbIe5/Bnxy6o6py3fBFwCbDSm2tB8Tpg4rpiNgKsH3v+cP/1h/7FOVd0J/B54SM9tZ4tlPZdX0f3PadS8JCNJzkzyoimIb7r0bYeXtKGGE5JsvIzbzha9z6dNW3gk8J2B4rlyTfQxUVvNtWtiWYz9jCjglCSLk+w3QzFNt22SnJfka0me0MpWyWsiyZp0ydAXBorn5DWRbjrbk4Gzxqwams8JnxyjaZXk5cAi4OkDxZtU1S+SbAp8J8kFVfXTmYlwyn0FOLaqbk+yP11v9DNnOKaZtjtwQlXdNVC2Kl0TGpDkGXSJ4/YDxdu36+GhwDeTXNp6q+aqc+h+B25O8nzgy8BjZjakGfUC4LSqGuydnHPXRJK16JLjN1fVjTMdz0TscVwxvwA2Hnj/8FY2bp0kqwPrANf33Ha26HUuSXYC/hl4YVXdPlpeVb9o/14OnEr3v63ZaNJ2qKrrB879k8DCvtvOMstyPrszZghqDl0TfUzUVnPtmphUkifS/V7sUlXXj5YPXA+/Ab7E7J3W00tV3VhVN7flk4H7JlmPVfCaaJb2GTEnrokk96VLGo+pqi+OU2VoPidMHFfM2cBjkjwyyf3oLu6xd4CeCIze5bQb3eTeauW7p7vr+pF0/5v80TTFvbJN2g5Jngx8gi5p/M1A+YOS3L8trwdsB1w8bZGvXH3aYcOBty+km8sC8A3g2a09HgQ8u5XNVn1+N0iyGd2E7jMGyubSNdHHicDe7a7JpwK/r6pfMveuiaVK8gjgi8ArquqygfIHJFl7dJmuHca9C3euSPKwNheeJFvT/a2+np6/V3NJknXoRqj+Z6BsTl0T7Wf938AlVfUfE1Qbms8Jh6pXQFXdmeRv6X5Iq9HdFXpRkncBI1V1It3F8JkkP6GbBLx72/aiJMfT/UG8E3j9mKG6WaNnO3wAWAv4fPs8/FlVvRB4HPCJJHfTfTi+r6pmZZLQsx3emOSFdD/z39LdZU1V/TbJv9D9YQB415hhmVmlZ1tA9/twXPvP1Kg5c00AJDmW7i7Z9ZL8HDgQuC9AVR0KnEx3x+RPgFuBv27r5tQ10aMd3kk3//tj7TPizqpaBGwAfKmVrQ58tqq+Pu0nsBL1aIvdgNcmuRP4A7B7+x0Z9/dqBk5hpejRDgC7AqdU1S0Dm861a2I74BXABUmWtLJ/Ah4Bw/c54ZNjJEmS1ItD1ZIkSerFxFGSJEm9mDhKkiSpFxNHSZIk9WLiKEmSpF5MHCVphiSpJEcPvF89ybVJTlrG/ey4LNsk2TfJ/GU5hiSBiaMkzaRbgM2TrNHe/wXL+NSH9kSqZbUvYOIoaZmZOErSzDoZ+Mu2vAcDj1ZLsnWSM5Kcm+T0JI9t5fsmOTHJd4BvD+4syVNa/UclWZjke0kWJ/lGkg2T7Eb3vPhjkiwZSFolaVImjpI0s46je/zoPOCJwFkD6y4FnlZVT6Z7ssp7B9ZtBexWVU8fLUiyLXAosAvwM+Ajrc5C4AjgPVV1AjAC7FVVW1bVH6bu1CTNNT5yUJJmUFWdn2QBXW/jyWNWrwN8OsljgKI9jq355phHiz0OOAx4dlVdk2RzYHPgm+3RbKsBv5yas5C0qjBxlKSZdyLwQbrn9j5koPxfgO9W1a4tuTx1YN3gs3uhSwrnAU8GrgECXFRV20xNyJJWRSaOkjTzjgBuqKoLkuw4UL4O99wss+8k+7gBeBVdD+MtwOnA+km2qaozktwX+LOqugi4CVh75YUvaVXhHEdJmmFV9fOq+vA4q/4N+Nck59LjP/pV9WtgZ+CjdD2PuwHvT3IesATYtlU9EjjUm2MkLatU1UzHIEmSpFnAHkdJkiT1YuIoSZKkXkwcJUmS1IuJoyRJknoxcZQkSVIvJo6SJEnqxcRRkiRJvZg4SpIkqZf/Dya4W7zloq9+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AutoShape 8" descr="data:image/png;base64,iVBORw0KGgoAAAANSUhEUgAAAo4AAAFNCAYAAACOmu5nAAAAOXRFWHRTb2Z0d2FyZQBNYXRwbG90bGliIHZlcnNpb24zLjUuMSwgaHR0cHM6Ly9tYXRwbG90bGliLm9yZy/YYfK9AAAACXBIWXMAAAsTAAALEwEAmpwYAAAq0UlEQVR4nO3deZgdZZ238fsrqEFBUEAkiEQFZdVIIrIoouKGKKIMsjjAyAi4LyMzOvIacF9nRgHFoAjIJuIyEVFwA5VNOhBW0VEWQVxAZY0ghN/7R1XLoe1OKkl3n+7O/bmuc3Wdp56q+p2qDv3lqapTqSokSZKkJXlIvwuQJEnS5GBwlCRJUicGR0mSJHVicJQkSVInBkdJkiR1YnCUJElSJwZHScNKMiNJJVm537VMVUl2TXJDkjuTPGMU1rdDkht73l+ZZIflXe9oGK3fpyTfSbLvaNXVs947kzxptNcrTTUGR2mSS3Jdkr8lWWtI+yXtH+oZ41zPEgNCkkOT3Nv+sb41yXlJthnPOieITwJvrqpVq+qS4TqkcU2Sq4aZV0k2HGnlVbVZVZ29LIW1676rPUaDr39flnWNpqp6aVUdNwbrXbWqrlnW5ZOs2u6j7wwz77okf23n/yHJsUlW7Zm/X7u/XzPMsk9J8tUktyS5LcllSd6ZZKVlrVVaHgZHaWq4Fthz8E2SLYBHLOvKxmmU8StVtSqwNvBT4OtJMkwtU/kP5AbAlUvosz3wWOBJSZ459iU9yNPbQDX4+vg4b38yeTVwD/DCJI8bZv7L29/3LYHZwCE98/YF/gzs07tAkicDFwI3AFtU1erAP7XLrzbqn0DqwOAoTQ1f5sF/dPYFju/tkORl7Sjk7e3p0UN75g2OEu6f5DfAD4duIMmr25GTzZM8JMm7k/w6yZ+SnJrkMW3XH7c/b21HWBY7klhV9wLHAY8D1mxHYz6X5IwkdwHPSzI9ydeS3Jzk2iRv7alrqyQD7ef6Q5L/6pm3dTuaeWuSS3tP2yY5O8kHkpyb5I4kZ/WO2iZ5ds+yNyTZr21/eJJPJvlNu72jkqwy3Gdr99MhSa5P8sckxydZvV3HncBKwKVJfr2YXbQv8L/AGe304LoH9/Ol7X4ebrTquiQ7ttOrtPv2L0muSnJwek5rL4322Hyq5/0pSY7p2c6n2s98W5KfDrd/emtr3x+a5IR2elqSE9rfrVuTXJRknXbe2Un+td2HtybZvGcda6cZ2Xts+37nJAvywKj20xbzmf4+etvupyOTfLv93biwDXGLsy9wFHAZ8NqROlXVb4HvAJu329oAeC5wAPDiIaHzMOC8qnpnVf2uXf4XVbVXVd26hHqkMWFwlKaGC4BHJdkkzQjdHsAJQ/rcRRMu1wBeBrwhySuH9HkusAnw4t7GJP8CfAzYsaquAN4CvLLtPx34C3Bk23379uca7SjV+YsrPMnDgf2AG6rqlrZ5L+BDNKMq5wHfAi4F1gNeALw9yWCNnwY+XVWPAp4MnNqudz3g28AHgccA7wK+lmTtns3vBfwLzYjew9o+g3/MvwMcTjMiOhNY0C7zUeApbduGbU3vG+Hj7de+ngc8CVgVOKKq7mlHn6AZ1Rs2lCR5BLAbcGL72iPJwwCqavue5Vetqq+MUMOgOTT758k0x3d5rhN8HfDPSZ6fZG9gK+Bt7bxPArOAbWn2+78D9y/l+vcFVgfWB9YEDgL+2tuhqu4Bvk7PSDuwO3BOVf0xzTWjxwAHtuv4PDCv/X3rYg+a4PZo4Fc0v4/Dan9fduCB47TPYvquD+wEDF6asA8wUFVfA34O7N3TfUfgtI71SuPC4ChNHYOjji+k+QP0296ZVXV2VV1eVfdX1WXAyTTBr9ehVXVXVfX+kX47cDCwQ1X9qm07CHhvVd3Y/gE/FNgtS3eKe/ckt9KchpsF7Noz73+r6tyquh/YAli7qt5fVX9rr0M7muYPO8C9wIZJ1qqqO6vqgrb9tcAZVXVG+5m/BwzQ/NEe9KWq+mX7eU+lCYPQBMrvV9XJVXVvVf2pqhYkCc3I0Duq6s9VdQfw4Z5ahtob+K+quqaq7gTeQxP+uu6nV9Gc/jyLJgQ/lCb0L4vdgQ+1dd8AfKbDMhe3o3WDrxcDVNXvgTfQjBR/Gtinqu5I8hCaUPm2qvptVS2qqvPa35GlcS9N2NuwXcf8qrp9mH4n8eB9v1fbBs1x+nxVXdiu4ziafbl1xxq+UVU/q6r7aMLgzMX0/Wfgsqq6CjgF2Cz/eLPTN9vf958C59D83kDzb3aw5pN4cOhcE/hdx3qlcWFwlKaOL9P84dyPIaepAZI8K8mP0pzuvY0m/K01pNsNw6z3YODIquo9rbkB8I3BQEETVBcB6yxFvadW1RpV9diqen5VzR+hjg2A6b0BBvjPnm3tTzMCeHV7SnPnnuX+achyzwbW7Vn373umF9KMCEIz0jXc6eO1aa4dnd+zzu+27cOZDlzf8/56YGW676d9afbTfVV1N/A1ln2kcDoP3q/Xj9Sxx5btMRp8ndkz71s0p9p/UVU/bdvWAqYx/L5bGl8GzgROSXJTko8neegw/X4EPKL93Z5BE+6+0c7bAPi3Icd/fZr90MVIvxvD2YcmXA6eij6HfzxOr2z34QZV9caq+muS7YAn0oRNaILjFklmtu//xIN/X6W+MzhKU0RVXU9zk8xONKfwhjoJmAes315kfxQw9GaUGma5FwGHJHl1T9sNwEuHhIpp7R/N4daxtHrXcQNw7ZBtrVZVOwFU1f9V1Z40p5s/BpyW5JHtcl8estwjq+qjHbZ/A80p3aFuoTllulnPOlfvOe081E00AWbQE4D7gD8sqYAkjweeD7w2ye+T/J7mtPVOGXIHfUe/owlOvbUsjw/R/A/DukkGTxffAtzN8PtuqLt48A1cf7+2rx3lPayqNqU55b0zw5z+rapFNCPFe7av09tRYGiO4YeGHP9HVNXJS/UplyDJtsBGwHt6jtOzgL06jCzvS/NvcEG73IU97QDfp7npRpowDI7S1LI/8PyqumuYeasBf66qu5NsRTM62cWVwEuAI5O8om07CvhQe23X4E0Ju7Tzbqa5pm20vhPvZ8AdSf6jvfFipTQ36Dyz3fZrk6zdnta+tV3mfpprPF+e5MXtMtPSfM/h4zts80RgxyS7J1k5yZpJZrbbOBr4754bMNbrud5yqJOBdyR5YpqvX/kwzd3k93Wo4Z+BXwJPpRlJm0kzsnojD1zX9we67+dTacLNo9t98JaOy/2DJNvTXBu6D03IOTzJeu3+OQb4rzQ3NK2UZJsRritcQHPa/qFJZtOE4sH1Py/JFu31urfTnLoe6TrJk4DX0FwWcFJP+9HAQe1oZJI8Ms0NYqN9N/K+wPeATXngOG0OrAK8dKSFkkyjuXzggJ7lZtIcl8HQOQfYNsknBm+aSbJhmhuH1hjlzyF1YnCUppCq+nVVDYww+43A+5PcQXMzx6lLsd5LaUZ9jk7yUprr2uYBZ7Xru4BmlIWqWkgzGnVue4qw6zVlI217UbvtmTQjqrcAX6C5eQKaUHtlmruUPw3sUVV/ba/j24XmtPbNNCNQB9Phv3tV9Ruakdt/o/malAXA09vZ/0Fzs8QFSW6nGRV66girOobmtOuP29rvpntg2xf4bFX9vvdFE9oHR6QOBY5r9/PuS1jfYTSnp6+luWbyyx1quDQP/h7H/0nyKJpLId7cXsf4E+CLwJfaa0DfBVwOXESz7z7G8Pv8/9GMTP6lra039D2O5qaQ22lGNc8Zqd6qupBm9HI6zQ1Ng+0DwOuBI9pt/IrmMo5R0xP+Dh9ynK5t613cZQWvpBm9Pn7I8T2G5nKGl1TVr4FtgBk0v+O30VyuMADcMexapTGWqtE4qyRJmkzSfDXRCVXVZQRWkgBHHCVJktSRwVGSJEmdeKpakiRJnTjiKEmSpE4MjpIkSepkaR4PpmW01lpr1YwZM/pdhiRJ0hLNnz//lqoa9olYBsdxMGPGDAYGRvpqPUmSpIkjyYiPJPVUtSRJkjoxOEqSJKkTg6MkSZI6MThKkiSpE4OjJEmSOjE4SpIkqRO/jmcczJ8PSb+rkCRJk9lEeEq0I46SJEnqxOAoSZKkTgyOkiRJ6sTgKEmSpE7GPDgmWZRkQZJLk1ycZNsx2MYOSU5fymXOTjJ7GbZ1bJLdlnY5SZKkyW487qr+a1XNBEjyYuAjwHPHYbuSJEkaReN9qvpRwF8Akqya5AftKOTlSXZp22ck+XmSo5NcmeSsJKu0856Z5LJ2BPMTSa4YuoEkWyU5P8klSc5L8tS2fZUkp7Tr/gawSs8yL2qXuTjJV5Os2rZ/NMlV7TY/2bOZ7dt1X+PooyRJWlGMx4jjKkkWANOAdYHnt+13A7tW1e1J1gIuSDKvnbcRsGdVvT7JqcCrgROALwGvr6rzk3x0hO1dDTynqu5LsiPw4Xb5NwALq2qTJE8DLgZot30IsGNV3ZXkP4B3JjkS2BXYuKoqyRo921gXeDawMTAPOG259pAkSdIkMN6nqrcBjk+yORDgw0m2B+4H1gPWaZe5tqoWtNPzgRltcFutqs5v208Cdh5me6sDxyXZCCjgoW379sBnAKrqsiSXte1bA5sC56b5lu6HAecDt9GE2y+210/2XkP5zaq6H7gqyToMI8kBwAHNuyeMvHckSZImiXF9ckw7UrgWsDawU/tzVlXdm+Q6mlFJgHt6FltEz2nlDj4A/Kiqdk0yAzh7Cf0DfK+q9vyHGclWwAuA3YA388BoaW99wz4TpqrmAnOb9cyeAN/1LkmStHzG9RrHJBsDKwF/ohkZ/GMbGp8HbLC4ZavqVuCOJM9qm/YYoevqwG/b6f162n8M7NXWsTnwtLb9AmC7JBu28x6Z5CntdY6rV9UZwDuAp3f9nJIkSVPReF7jCM3o3L5VtSjJicC3klwODNBcm7gk+wNHJ7kfOIfmdPJQH6c5VX0I8O2e9s8BX0ryc+DnNKfAqaqbk+wHnJzk4W3fQ4A7gP9NMq2t+51dP7AkSdJUlJoIT8zuKMmqVXVnO/1uYN2qelufy1qi5lT1QL/LkCRJk9h4RbYk86tq2O+6HtdrHEfBy5K8h6bu63nwqWhJkiSNoUkVHKvqK8BX+l2HJEnSishnVUuSJKmTSTXiOFnNmgUDXuIoSZImOUccJUmS1InBUZIkSZ0YHCVJktSJwVGSJEmdGBwlSZLUicFRkiRJnRgcJUmS1InBUZIkSZ0YHCVJktSJwVGSJEmdGBwlSZLUicFRkiRJnRgcJUmS1InBUZIkSZ0YHCVJktSJwVGSJEmdrNzvAlYEN910E4cddli/y5AkSZPYnDlz+l2CI46SJEnqxuAoSZKkTgyOkiRJ6sTgKEmSpE7GLDgmqSSf6nn/riSHjtX2lkaS65KsNUrrunM01iNJkjTRjeWI4z3Aq0YroEmSJKm/xjI43gfMBd4xdEaStZN8LclF7Wu7tv3yJGuk8ack+7Ttxyd5YZIvJFnQvm5OMqedf3C7nsuSHNaznW8mmZ/kyiQHDFfkSH2S3JnkQ0kuTXJBknXa9icmOb+t9YOjucMkSZImsrG+xvFIYO8kqw9p/zTw31X1TODVwBfa9nOB7YDNgGuA57Tt2wDnVdW/VtVMYBfgFuDYJC8CNgK2AmYCs5Js3y73uqqaBcwG3ppkzWFqHKnPI4ELqurpwI+B1/fU/rmq2gL43dLuEEmSpMlqTINjVd0OHA+8dcisHYEjkiwA5gGPSrIq8BNg+/b1OWCLJOsBf6mquwCSTAO+Crylqq4HXtS+LgEuBjamCZLQBMFLgQuA9Xvae43U52/A6e30fGBGO70dcHI7/eWRPnuSA5IMJBlYuHDhSN0kSZImjfF4csz/0AS6L/W0PQTYuqru7u2Y5MfAm4AnAO8FdgV2owmUg44Cvl5V3x9cDPhIVX1+yLp2oAmo21TVwiRnA9OWos+9VVXt9CIevK+KJaiquTSn6pk+ffoS+0uSJE10Y/51PFX1Z+BUYP+e5rOAtwy+STKz7XsDsBawUVVdA/wUeBfNqWKSvAlYrao+2rOuM4HXtSOWJFkvyWOB1WlGKhcm2RjYepjyuvQZ6lxgj3Z67w79JUmSpoTx+h7HT9EEwkFvBWa3N7NcBRzUM+9C4Jft9E+A9WgCJDQhcoueG2QOqqqzgJOA85NcDpwGrAZ8F1g5yc+Bj9Kcih6qS5+h3ga8qd3Weh36S5IkTQl54Gysxsr06dPrwAMP7HcZkiRpEpszZ864bCfJ/KqaPdw8nxwjSZKkTgyOkiRJ6sTgKEmSpE68xnEczJ49uwYGBvpdhiRJ0hJ5jaMkSZKWm8FRkiRJnRgcJUmS1InBUZIkSZ0YHCVJktSJwVGSJEmdGBwlSZLUicFRkiRJnRgcJUmS1InBUZIkSZ0YHCVJktSJwVGSJEmdGBwlSZLUicFRkiRJnRgcJUmS1InBUZIkSZ2s3O8CVgh/ng8npd9VSJKkyWyv6ncFjjhKkiSpG4OjJEmSOjE4SpIkqRODoyRJkjqZ8MExySuTVJKNl2P5TZdhuf2SHNFOH5Rkn2XZviRJ0lQx4YMjsCfw0/bnsnglMGxwTNLprvKqOqqqjl/G7UuSJE0JEzo4JlkVeDawP7BH27ZDktN7+hyRZL92+qNJrkpyWZJPJtkWeAXwiSQLkjw5ydlJ/ifJAPC2JC9PcmGSS5J8P8k6w9RxaJJ3tdOvT3JRkkuTfC3JI8Z8R0iSJE0AE/17HHcBvltVv0zypySzRuqYZE1gV2Djqqoka1TVrUnmAadX1WltP4CHVdXs9v2jga3bZf4V+Hfg3xZT09er6uh22Q/ShNrDl/+jSpIkTWwTesSR5vT0Ke30KSz+dPVtwN3AF5O8Cli4mL5f6Zl+PHBmksuBg4HNllDT5kl+0vbfe6T+SQ5IMpBk4OY7lrBGSZKkSWDCBsckjwGeD3whyXU0oW53YBEPrnsaQFXdB2wFnAbsDHx3Mau/q2f6cOCIqtoCOHBwfYtxLPDmtv9hI/WvqrlVNbuqZq+92hLWKEmSNAlM2OAI7AZ8uao2qKoZVbU+cC1NzZsmeXiSNYAXwN+vh1y9qs4A3gE8vV3PHcDiotvqwG/b6X071LUa8LskD6UZcZQkSVohTOTguCfwjSFtX6O5SeZU4Ir25yXtvNWA05NcRnMX9jvb9lOAg9ubX548zHYOBb6aZD5wS4e6/h9wIXAucHXnTyNJkjTJpar/D8ye6mY/KTXwwX5XIUmSJrW9xiezJZk/eBPxUBN5xFGSJEkTiMFRkiRJnRgcJUmS1MlE/wLwqeExs2CvgX5XIUmStFwccZQkSVInBkdJkiR1YnCUJElSJwZHSZIkdWJwlCRJUicGR0mSJHVicJQkSVInBkdJkiR1YnCUJElSJwZHSZIkdWJwlCRJUicGR0mSJHVicJQkSVInBkdJkiR1YnCUJElSJwZHSZIkdbJyvwtYMcwH0u8iJEnSpFb9LsARR0mSJHVjcJQkSVInBkdJkiR1YnCUJElSJ2MaHJO8N8mVSS5LsiDJs5ZxPTsk2bbn/bFJduuw3J090zsl+WWSDZalBkmSpBXdmN1VnWQbYGdgy6q6J8lawMOWcXU7AHcC5y1jLS8APgO8uKqu79A/QKrq/mXZniRJ0lQ0liOO6wK3VNU9AFV1S1XdBE2QS3JJksuTHJPk4W37dW3AJMnsJGcnmQEcBLyjHbV8Trv+7ZOcl+SaxY0+JtkeOBrYuap+3ba9M8kV7evtbduMJL9IcjxwBbB+koOTXNSOmB7Ws85vJpnfjqYeMJo7TZIkaaIay+B4Fk34+mWSzyZ5LkCSacCxwGuqaguaUc83jLSSqroOOAr476qaWVU/aWetCzybZlTzoyMs/nDgm8Arq+rqdvuzgH8BngVsDbw+yTPa/hsBn62qzYCntu+3AmYCs9oQCvC6qpoFzAbemmTNrjtFkiRpshqz4FhVdwKzgAOAm4GvJNmPJpBdW1W/bLseB2w/7EoW75tVdX9VXQWsM0Kfe2lOb+/f0/Zs4BtVdVdb49eBwVHM66vqgnb6Re3rEuBiYGOaIAlNWLwUuABYv6f975IckGQgycDNNy/Dp5MkSZpgxvTJMVW1CDgbODvJ5cC+NEFsJPfxQJidtoTV39MzPdJjWe4Hdgd+kOQ/q+rDS1jnXUPW+ZGq+nxvhyQ7ADsC21TVwiRnD1drVc0F5gLMnp3+f9W7JEnSchqzEcckT03SOxI3E7ge+AUwI8mGbfs/A+e009fRjFICvLpn2TuA1ZaljqpaCLwM2DvJ/sBPgFcmeUSSRwK7tm1DnQm8Lsmq7edZL8ljgdWBv7ShcWOa092SJElT3lhe47gqcFySq5JcBmwKHFpVd9NcY/jVdhTyfpprGAEOAz6dZABY1LOubwG7Drk5prOq+jPwEuAQ4PE011j+DLgQ+EJV/cMoaFWdBZwEnN/WeRpNeP0usHKSn9NcW3nB0GUlSZKmolQt+Sxqku2q6twltWl4s2enBgb6XYUkSZrcxufKtyTzq2r2cPO6jjge3rFNkiRJU9Rib45pv8R7W2DtJO/smfUoYKWxLEySJEkTy5Luqn4YzbWKK/Pgm1NuB5b4yD9JkiRNHYsNjlV1DnBOkmO7PKpPI5kFeJGjJEma3Lp+j+PDk8wFZvQuU1XPH4uiJEmSNPF0DY5fpfnKnC/w4K/JkSRJ0gqia3C8r6o+N6aVSJIkaULr+nU830ryxiTrJnnM4GtMK5MkSdKE0nXEcd/258E9bQU8aXTLkSRJ0kTVKThW1RPHuhBJkiRNbJ2CY5J9hmuvquNHtxxJkiRNVF1PVT+zZ3oa8ALgYsDgKEmStILoeqr6Lb3vk6wBnDIWBUmSJGli6npX9VB3AV73KEmStALpeo3jt2juogZYCdgEOHWsipIkSdLE0/Uax0/2TN8HXF9VN45BPZIkSZqgOp2qrqpzgKuB1YBHA38by6IkSZI08XQKjkl2B34G/BOwO3Bhkt3GsjBJkiRNLF1PVb8XeGZV/REgydrA94HTxqowSZIkTSxd76p+yGBobP1pKZaVJEnSFNB1xPG7Sc4ETm7fvwY4Y2xKmnpumn8Th+WwfpchSZImsTk1p98lLD44JtkQWKeqDk7yKuDZ7azzgRPHujhJkiRNHEsacfwf4D0AVfV14OsASbZo5718DGuTJEnSBLKk6xTXqarLhza2bTPGpCJJkiRNSEsKjmssZt4qo1iHJEmSJrglBceBJK8f2pjkX4H5y7rRJIuSLEhyRZKvJnlEkhlJrhih//uT7NhOn51kdjt9RpI1lrCt65KsNUz7K5K8e1k/gyRJ0opmSdc4vh34RpK9eSAozgYeBuy6HNv9a1XNBEhyInAQ7fWTw6mq943QvtOyFlBV84B5y7q8JEnSimaxI45V9Yeq2hY4DLiufR1WVdtU1e9HqYafABu20yslOTrJlUnOSrIKQJJjh3tSzeBoYjtaeXWSE5P8PMlpSR7R0/UtSS5OcnmSjdtl90tyRM/6P5PkvCTX9G4rycFJLkpyWdJ8p06SRyb5dpJL21HT14zSvpAkSZqwuj6r+kdVdXj7+uFobTzJysBLgcEbcDYCjqyqzYBbgVcvxeqeCny2qjYBbgfe2DPvlqraEvgc8K4Rll+X5uuGdgY+2tb3oramrYCZwKwk2wMvAW6qqqdX1ebAd5eiTkmSpEmpX09/WSXJAmAA+A3wxbb92qpa0E7PZ+nu3L6hqs5tp0/gge+chAdOgy9und+sqvur6ipgnbbtRe3rEuBiYGOaIHk58MIkH0vynKq6bejKkhyQZCDJwEIWLsXHkCRJmpi6PjlmtP39GsdBSQDu6WlaxNLduV2LeT+43kWM/Jl7t52enx+pqs8P7ZxkS2An4INJflBV73/QxqvmAnMBpmf60NokSZImnan0vOknJNmmnd4L+OkorPNM4HVJVgVIsl6SxyaZDiysqhOATwBbjsK2JEmSJrR+jTiOhV8Ab0pyDHAVzfWMy6WqzkqyCXB+OyJ6J/Bampt5PpHkfuBe4A3Luy1JkqSJLlWT/yxqkhnA6e2NKhPO9EyvAzmw32VIkqRJbE7NGZftJJlfVbOHmzeVTlVLkiRpDE2JU9VVdR0wIUcbJUmSpgpHHCVJktTJlBhxnOimz5rOnIHxuS5BkiRprDjiKEmSpE4MjpIkSerE4ChJkqRODI6SJEnqxOAoSZKkTgyOkiRJ6sTgKEmSpE4MjpIkSerE4ChJkqRODI6SJEnqxOAoSZKkTgyOkiRJ6sTgKEmSpE4MjpIkSerE4ChJkqRODI6SJEnqZOV+F7BCmD8fkn5XIUmSJrOqflfgiKMkSZK6MThKkiSpE4OjJEmSOjE4SpIkqZMpHxyT3NnvGiRJkqaCKR8cJUmSNDpWiOCYZNUkP0hycZLLk+zSts9IcnWSE5P8PMlpSR7RzntfkouSXJFkbtJ8n06Ss5N8LMnPkvwyyXP6+dkkSZLGywoRHIG7gV2rakvgecCnBoMg8FTgs1W1CXA78Ma2/YiqemZVbQ6sAuzcs76Vq2or4O3AnPH4AJIkSf22ogTHAB9OchnwfWA9YJ123g1VdW47fQLw7Hb6eUkuTHI58Hxgs571fb39OR+YMewGkwOSDCQZuHn0PockSVLfrChPjtkbWBuYVVX3JrkOmNbOG/o17JVkGvBZYHZV3ZDk0J7+APe0Pxcxwj6sqrnAXIDZSf+/6l2SJGk5rSgjjqsDf2xD4/OADXrmPSHJNu30XsBPeSAk3pJkVWC38StVkiRpYprSwTHJyjSjgycCs9vTzvsAV/d0+wXwpiQ/Bx4NfK6qbgWOBq4AzgQuGs+6JUmSJqLUBHhg9lhJ8nTg6PZGluHmzwBOb2+AGTOzkxoYyw1IkqSpb5wyW5L5VTV7uHlTdsQxyUHAycAh/a5FkiRpKpjSI44ThSOOkiRpuTniKEmSpMliRfk6nv6aNQsGHHOUJEmTmyOOkiRJ6sTgKEmSpE4MjpIkSerE4ChJkqRODI6SJEnqxOAoSZKkTgyOkiRJ6sTgKEmSpE4MjpIkSerE4ChJkqRODI6SJEnqxOAoSZKkTgyOkiRJ6sTgKEmSpE4MjpIkSerE4ChJkqROUlX9rmHKy/QUB/a7CkmSNJnVnPHJbEnmV9Xs4eY54ihJkqRODI6SJEnqxOAoSZKkTgyOkiRJ6mRCBcckdy5l/x2SnD5W9QzZ1vuT7Dge25IkSZqIVu53AZNFVb2v3zVIkiT104QacRzUjiSeneS0JFcnOTFJ2nkvadsuBl7Vs8xjknwzyWVJLkjytLb90CTHtOu7Jslbe5Z5bZKfJVmQ5PNJVmpfxya5IsnlSd7R9j02yW7t9PuSXNT2mTtYmyRJ0lQ2IYNj6xnA24FNgScB2yWZBhwNvByYBTyup/9hwCVV9TTgP4Hje+ZtDLwY2AqYk+ShSTYBXgNsV1UzgUXA3sBMYL2q2ryqtgC+NExtR1TVM6tqc2AVYOdR+cSSJEkT2EQOjj+rqhur6n5gATCDJgBeW1X/V803l5/Q0//ZwJcBquqHwJpJHtXO+3ZV3VNVtwB/BNYBXkATPi9KsqB9/yTgGuBJSQ5P8hLg9mFqe16SC5NcDjwf2GxohyQHJBlIMsDC5doPkiRJE8JEvsbxnp7pRSxfrcOtK8BxVfWeoZ2TPJ1mhPIgYHfgdT3zpgGfBWZX1Q1JDgWmDV1HVc0F5kL75BhJkqRJbiKPOA7namBGkie37/fsmfcTmlPNJNkBuKWqhhstHPQDYLckj22XeUySDZKsBTykqr4GHAJsOWS5wZB4S5JVgd2W4/NIkiRNGhN5xPEfVNXdSQ4Avp1kIU1YXK2dfShwTJLLgIXAvktY11VJDgHOSvIQ4F7gTcBfgS+1bQDvGbLcrUmOBq4Afg9cNCofTpIkaYJLc6mgxlKmpziw31VIkqTJrOaMT2ZLMr+qZg83b7KdqpYkSVKfGBwlSZLUicFRkiRJnUyqm2Mmq1nTZzEwZ6DfZUiSJC0XRxwlSZLUicFRkiRJnRgcJUmS1InBUZIkSZ0YHCVJktSJwVGSJEmdGBwlSZLUicFRkiRJnRgcJUmS1InBUZIkSZ0YHCVJktSJwVGSJEmdGBwlSZLUicFRkiRJnRgcJUmS1InBUZIkSZ2s3O8CVgTz50PS7yokSdJkVtXvChxxlCRJUkcGR0mSJHVicJQkSVInBkdJkiR1ssIExyR3LmX/HZKc3k6/Ism7x6YySZKkycG7qjuoqnnAvH7XIUmS1E8rzIjjoHYk8ewkpyW5OsmJSfNlOUle0rZdDLyqZ5n9khzRTr88yYVJLkny/STr9OmjSJIkjasVLji2ngG8HdgUeBKwXZJpwNHAy4FZwONGWPanwNZV9QzgFODfx7xaSZKkCWBFPVX9s6q6ESDJAmAGcCdwbVX9X9t+AnDAMMs+HvhKknWBhwHXDreBJAc8sPwTRrV4SZKkflhRRxzv6ZlexNIF6MOBI6pqC+BAYNpwnapqblXNrqrZsPayVypJkjRBrKjBcThXAzOSPLl9v+cI/VYHfttO7zvmVUmSJE0QBsdWVd1Nc2r52+3NMX8coeuhwFeTzAduGafyJEmS+i41EZ6YPcUlswsG+l2GJEmaxMYrsiWZ31xq948ccZQkSVInBkdJkiR1YnCUJElSJyvq9ziOq1mzYMBLHCVJ0iTniKMkSZI6MThKkiSpE4OjJEmSOjE4SpIkqRODoyRJkjoxOEqSJKkTg6MkSZI6MThKkiSpk9R4PTF7BZbkDuAX/a5DS7QWcEu/i1AnHqvJweM0OXicJo/xOlYbVNXaw83wyTHj4xdVNbvfRWjxkgx4nCYHj9Xk4HGaHDxOk8dEOFaeqpYkSVInBkdJkiR1YnAcH3P7XYA68ThNHh6rycHjNDl4nCaPvh8rb46RJElSJ444SpIkqROD4yhK8pIkv0jyqyTvHmb+w5N8pZ1/YZIZfShzhdfhOL0zyVVJLkvygyQb9KPOFd2SjlNPv1cnqSTeFdonXY5Vkt3bf1dXJjlpvGtUp//2PSHJj5Jc0v73b6d+1LmiS3JMkj8muWKE+UnymfY4XpZky/Gsz+A4SpKsBBwJvBTYFNgzyaZDuu0P/KWqNgT+G/jY+FapjsfpEmB2VT0NOA34+PhWqY7HiSSrAW8DLhzfCjWoy7FKshHwHmC7qtoMePt417mi6/hv6hDg1Kp6BrAH8NnxrVKtY4GXLGb+S4GN2tcBwOfGoaa/MziOnq2AX1XVNVX1N+AUYJchfXYBjmunTwNekCTjWKM6HKeq+lFVLWzfXgA8fpxrVLd/TwAfoPkfsLvHszg9SJdj9XrgyKr6C0BV/XGca1S341TAo9rp1YGbxrE+tarqx8CfF9NlF+D4alwArJFk3fGpzuA4mtYDbuh5f2PbNmyfqroPuA1Yc1yq06Aux6nX/sB3xrQiDWeJx6k9PbN+VX17PAvTP+jyb+opwFOSnJvkgiSLG03R2OhynA4FXpvkRuAM4C3jU5qW0tL+HRtVPjlGGkGS1wKzgef2uxY9WJKHAP8F7NfnUtTNyjSn1XagGcH/cZItqurWfhalf7AncGxVfSrJNsCXk2xeVff3uzBNHI44jp7fAuv3vH982zZsnyQr05wK+NO4VKdBXY4TSXYE3gu8oqruGafa9IAlHafVgM2Bs5NcB2wNzPMGmb7o8m/qRmBeVd1bVdcCv6QJkho/XY7T/sCpAFV1PjCN5tnImlg6/R0bKwbH0XMRsFGSJyZ5GM2FxfOG9JkH7NtO7wb8sPwizfG2xOOU5BnA52lCo9di9cdij1NV3VZVa1XVjKqaQXMt6iuqaqA/5a7Quvy375s0o40kWYvm1PU141ijuh2n3wAvAEiyCU1wvHlcq1QX84B92rurtwZuq6rfjdfGPVU9SqrqviRvBs4EVgKOqaork7wfGKiqecAXaYb+f0Vz4ese/at4xdTxOH0CWBX4anvv0m+q6hV9K3oF1PE4aQLoeKzOBF6U5CpgEXBwVXm2ZRx1PE7/Bhyd5B00N8rs5+DG+EtyMs3/aK3VXm86B3goQFUdRXP96U7Ar4CFwL+Ma33+TkiSJKkLT1VLkiSpE4OjJEmSOjE4SpIkqRODoyRJkjoxOEqSJKkTg6Mk9UmSSnJCz/uVk9yc5PSlXM8OS7NMkv2STF+abUgSGBwlqZ/uAjZPskr7/oUs5RMg2qdQLa39AIOjpKVmcJSk/joDeFk7vSdw8uCMJFslOT/JJUnOS/LUtn2/JPOS/BD4Qe/Kkjyz7f/kJLOSnJNkfpIzk6ybZDeaZ7CfmGRBT2iVpCUyOEpSf50C7JFkGvA04MKeeVcDz6mqZwDvAz7cM29LYLeqeu5gQ5JtgaOAXWgeH3d422cWcAzwoao6DRgA9q6qmVX117H7aJKmGh85KEl9VFWXJZlBM9p4xpDZqwPHJdmI5hFwD+2Z972q+nPP+02AucCLquqmJJsDmwPfax+duRIwbs+zlTQ1GRwlqf/mAZ+keT7tmj3tHwB+VFW7tuHy7J55dw1Zx++AacAzgJuAAFdW1TZjU7KkFZHBUZL67xjg1qq6PMkOPe2r88DNMvstYR23AvvTjDDeBZwHrJ1km6o6P8lDgadU1ZXAHcBqo1e+pBWF1zhKUp9V1Y1V9ZlhZn0c+EiSS+jwP/pV9QdgZ+BImpHH3YCPJbkUWABs23Y9FjjKm2MkLa1UVb9rkCRJ0iTgiKMkSZI6MThKkiSpE4OjJEmSOjE4SpIkqRODoyRJkjoxOEqSJKkTg6MkSZI6MThKkiSpk/8PDS59yYhIk80AAAAASUVORK5CYII="/>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 name="AutoShape 10" descr="data:image/png;base64,iVBORw0KGgoAAAANSUhEUgAAAo4AAAFNCAYAAACOmu5nAAAAOXRFWHRTb2Z0d2FyZQBNYXRwbG90bGliIHZlcnNpb24zLjUuMSwgaHR0cHM6Ly9tYXRwbG90bGliLm9yZy/YYfK9AAAACXBIWXMAAAsTAAALEwEAmpwYAAAq0UlEQVR4nO3deZgdZZ238fsrqEFBUEAkiEQFZdVIIrIoouKGKKIMsjjAyAi4LyMzOvIacF9nRgHFoAjIJuIyEVFwA5VNOhBW0VEWQVxAZY0ghN/7R1XLoe1OKkl3n+7O/bmuc3Wdp56q+p2qDv3lqapTqSokSZKkJXlIvwuQJEnS5GBwlCRJUicGR0mSJHVicJQkSVInBkdJkiR1YnCUJElSJwZHScNKMiNJJVm537VMVUl2TXJDkjuTPGMU1rdDkht73l+ZZIflXe9oGK3fpyTfSbLvaNXVs947kzxptNcrTTUGR2mSS3Jdkr8lWWtI+yXtH+oZ41zPEgNCkkOT3Nv+sb41yXlJthnPOieITwJvrqpVq+qS4TqkcU2Sq4aZV0k2HGnlVbVZVZ29LIW1676rPUaDr39flnWNpqp6aVUdNwbrXbWqrlnW5ZOs2u6j7wwz77okf23n/yHJsUlW7Zm/X7u/XzPMsk9J8tUktyS5LcllSd6ZZKVlrVVaHgZHaWq4Fthz8E2SLYBHLOvKxmmU8StVtSqwNvBT4OtJMkwtU/kP5AbAlUvosz3wWOBJSZ459iU9yNPbQDX4+vg4b38yeTVwD/DCJI8bZv7L29/3LYHZwCE98/YF/gzs07tAkicDFwI3AFtU1erAP7XLrzbqn0DqwOAoTQ1f5sF/dPYFju/tkORl7Sjk7e3p0UN75g2OEu6f5DfAD4duIMmr25GTzZM8JMm7k/w6yZ+SnJrkMW3XH7c/b21HWBY7klhV9wLHAY8D1mxHYz6X5IwkdwHPSzI9ydeS3Jzk2iRv7alrqyQD7ef6Q5L/6pm3dTuaeWuSS3tP2yY5O8kHkpyb5I4kZ/WO2iZ5ds+yNyTZr21/eJJPJvlNu72jkqwy3Gdr99MhSa5P8sckxydZvV3HncBKwKVJfr2YXbQv8L/AGe304LoH9/Ol7X4ebrTquiQ7ttOrtPv2L0muSnJwek5rL4322Hyq5/0pSY7p2c6n2s98W5KfDrd/emtr3x+a5IR2elqSE9rfrVuTXJRknXbe2Un+td2HtybZvGcda6cZ2Xts+37nJAvywKj20xbzmf4+etvupyOTfLv93biwDXGLsy9wFHAZ8NqROlXVb4HvAJu329oAeC5wAPDiIaHzMOC8qnpnVf2uXf4XVbVXVd26hHqkMWFwlKaGC4BHJdkkzQjdHsAJQ/rcRRMu1wBeBrwhySuH9HkusAnw4t7GJP8CfAzYsaquAN4CvLLtPx34C3Bk23379uca7SjV+YsrPMnDgf2AG6rqlrZ5L+BDNKMq5wHfAi4F1gNeALw9yWCNnwY+XVWPAp4MnNqudz3g28AHgccA7wK+lmTtns3vBfwLzYjew9o+g3/MvwMcTjMiOhNY0C7zUeApbduGbU3vG+Hj7de+ngc8CVgVOKKq7mlHn6AZ1Rs2lCR5BLAbcGL72iPJwwCqavue5Vetqq+MUMOgOTT758k0x3d5rhN8HfDPSZ6fZG9gK+Bt7bxPArOAbWn2+78D9y/l+vcFVgfWB9YEDgL+2tuhqu4Bvk7PSDuwO3BOVf0xzTWjxwAHtuv4PDCv/X3rYg+a4PZo4Fc0v4/Dan9fduCB47TPYvquD+wEDF6asA8wUFVfA34O7N3TfUfgtI71SuPC4ChNHYOjji+k+QP0296ZVXV2VV1eVfdX1WXAyTTBr9ehVXVXVfX+kX47cDCwQ1X9qm07CHhvVd3Y/gE/FNgtS3eKe/ckt9KchpsF7Noz73+r6tyquh/YAli7qt5fVX9rr0M7muYPO8C9wIZJ1qqqO6vqgrb9tcAZVXVG+5m/BwzQ/NEe9KWq+mX7eU+lCYPQBMrvV9XJVXVvVf2pqhYkCc3I0Duq6s9VdQfw4Z5ahtob+K+quqaq7gTeQxP+uu6nV9Gc/jyLJgQ/lCb0L4vdgQ+1dd8AfKbDMhe3o3WDrxcDVNXvgTfQjBR/Gtinqu5I8hCaUPm2qvptVS2qqvPa35GlcS9N2NuwXcf8qrp9mH4n8eB9v1fbBs1x+nxVXdiu4ziafbl1xxq+UVU/q6r7aMLgzMX0/Wfgsqq6CjgF2Cz/eLPTN9vf958C59D83kDzb3aw5pN4cOhcE/hdx3qlcWFwlKaOL9P84dyPIaepAZI8K8mP0pzuvY0m/K01pNsNw6z3YODIquo9rbkB8I3BQEETVBcB6yxFvadW1RpV9diqen5VzR+hjg2A6b0BBvjPnm3tTzMCeHV7SnPnnuX+achyzwbW7Vn373umF9KMCEIz0jXc6eO1aa4dnd+zzu+27cOZDlzf8/56YGW676d9afbTfVV1N/A1ln2kcDoP3q/Xj9Sxx5btMRp8ndkz71s0p9p/UVU/bdvWAqYx/L5bGl8GzgROSXJTko8neegw/X4EPKL93Z5BE+6+0c7bAPi3Icd/fZr90MVIvxvD2YcmXA6eij6HfzxOr2z34QZV9caq+muS7YAn0oRNaILjFklmtu//xIN/X6W+MzhKU0RVXU9zk8xONKfwhjoJmAes315kfxQw9GaUGma5FwGHJHl1T9sNwEuHhIpp7R/N4daxtHrXcQNw7ZBtrVZVOwFU1f9V1Z40p5s/BpyW5JHtcl8estwjq+qjHbZ/A80p3aFuoTllulnPOlfvOe081E00AWbQE4D7gD8sqYAkjweeD7w2ye+T/J7mtPVOGXIHfUe/owlOvbUsjw/R/A/DukkGTxffAtzN8PtuqLt48A1cf7+2rx3lPayqNqU55b0zw5z+rapFNCPFe7av09tRYGiO4YeGHP9HVNXJS/UplyDJtsBGwHt6jtOzgL06jCzvS/NvcEG73IU97QDfp7npRpowDI7S1LI/8PyqumuYeasBf66qu5NsRTM62cWVwEuAI5O8om07CvhQe23X4E0Ju7Tzbqa5pm20vhPvZ8AdSf6jvfFipTQ36Dyz3fZrk6zdnta+tV3mfpprPF+e5MXtMtPSfM/h4zts80RgxyS7J1k5yZpJZrbbOBr4754bMNbrud5yqJOBdyR5YpqvX/kwzd3k93Wo4Z+BXwJPpRlJm0kzsnojD1zX9we67+dTacLNo9t98JaOy/2DJNvTXBu6D03IOTzJeu3+OQb4rzQ3NK2UZJsRritcQHPa/qFJZtOE4sH1Py/JFu31urfTnLoe6TrJk4DX0FwWcFJP+9HAQe1oZJI8Ms0NYqN9N/K+wPeATXngOG0OrAK8dKSFkkyjuXzggJ7lZtIcl8HQOQfYNsknBm+aSbJhmhuH1hjlzyF1YnCUppCq+nVVDYww+43A+5PcQXMzx6lLsd5LaUZ9jk7yUprr2uYBZ7Xru4BmlIWqWkgzGnVue4qw6zVlI217UbvtmTQjqrcAX6C5eQKaUHtlmruUPw3sUVV/ba/j24XmtPbNNCNQB9Phv3tV9Ruakdt/o/malAXA09vZ/0Fzs8QFSW6nGRV66girOobmtOuP29rvpntg2xf4bFX9vvdFE9oHR6QOBY5r9/PuS1jfYTSnp6+luWbyyx1quDQP/h7H/0nyKJpLId7cXsf4E+CLwJfaa0DfBVwOXESz7z7G8Pv8/9GMTP6lra039D2O5qaQ22lGNc8Zqd6qupBm9HI6zQ1Ng+0DwOuBI9pt/IrmMo5R0xP+Dh9ynK5t613cZQWvpBm9Pn7I8T2G5nKGl1TVr4FtgBk0v+O30VyuMADcMexapTGWqtE4qyRJmkzSfDXRCVXVZQRWkgBHHCVJktSRwVGSJEmdeKpakiRJnTjiKEmSpE4MjpIkSepkaR4PpmW01lpr1YwZM/pdhiRJ0hLNnz//lqoa9olYBsdxMGPGDAYGRvpqPUmSpIkjyYiPJPVUtSRJkjoxOEqSJKkTg6MkSZI6MThKkiSpE4OjJEmSOjE4SpIkqRO/jmcczJ8PSb+rkCRJk9lEeEq0I46SJEnqxOAoSZKkTgyOkiRJ6sTgKEmSpE7GPDgmWZRkQZJLk1ycZNsx2MYOSU5fymXOTjJ7GbZ1bJLdlnY5SZKkyW487qr+a1XNBEjyYuAjwHPHYbuSJEkaReN9qvpRwF8Akqya5AftKOTlSXZp22ck+XmSo5NcmeSsJKu0856Z5LJ2BPMTSa4YuoEkWyU5P8klSc5L8tS2fZUkp7Tr/gawSs8yL2qXuTjJV5Os2rZ/NMlV7TY/2bOZ7dt1X+PooyRJWlGMx4jjKkkWANOAdYHnt+13A7tW1e1J1gIuSDKvnbcRsGdVvT7JqcCrgROALwGvr6rzk3x0hO1dDTynqu5LsiPw4Xb5NwALq2qTJE8DLgZot30IsGNV3ZXkP4B3JjkS2BXYuKoqyRo921gXeDawMTAPOG259pAkSdIkMN6nqrcBjk+yORDgw0m2B+4H1gPWaZe5tqoWtNPzgRltcFutqs5v208Cdh5me6sDxyXZCCjgoW379sBnAKrqsiSXte1bA5sC56b5lu6HAecDt9GE2y+210/2XkP5zaq6H7gqyToMI8kBwAHNuyeMvHckSZImiXF9ckw7UrgWsDawU/tzVlXdm+Q6mlFJgHt6FltEz2nlDj4A/Kiqdk0yAzh7Cf0DfK+q9vyHGclWwAuA3YA388BoaW99wz4TpqrmAnOb9cyeAN/1LkmStHzG9RrHJBsDKwF/ohkZ/GMbGp8HbLC4ZavqVuCOJM9qm/YYoevqwG/b6f162n8M7NXWsTnwtLb9AmC7JBu28x6Z5CntdY6rV9UZwDuAp3f9nJIkSVPReF7jCM3o3L5VtSjJicC3klwODNBcm7gk+wNHJ7kfOIfmdPJQH6c5VX0I8O2e9s8BX0ryc+DnNKfAqaqbk+wHnJzk4W3fQ4A7gP9NMq2t+51dP7AkSdJUlJoIT8zuKMmqVXVnO/1uYN2qelufy1qi5lT1QL/LkCRJk9h4RbYk86tq2O+6HtdrHEfBy5K8h6bu63nwqWhJkiSNoUkVHKvqK8BX+l2HJEnSishnVUuSJKmTSTXiOFnNmgUDXuIoSZImOUccJUmS1InBUZIkSZ0YHCVJktSJwVGSJEmdGBwlSZLUicFRkiRJnRgcJUmS1InBUZIkSZ0YHCVJktSJwVGSJEmdGBwlSZLUicFRkiRJnRgcJUmS1InBUZIkSZ0YHCVJktSJwVGSJEmdrNzvAlYEN910E4cddli/y5AkSZPYnDlz+l2CI46SJEnqxuAoSZKkTgyOkiRJ6sTgKEmSpE7GLDgmqSSf6nn/riSHjtX2lkaS65KsNUrrunM01iNJkjTRjeWI4z3Aq0YroEmSJKm/xjI43gfMBd4xdEaStZN8LclF7Wu7tv3yJGuk8ack+7Ttxyd5YZIvJFnQvm5OMqedf3C7nsuSHNaznW8mmZ/kyiQHDFfkSH2S3JnkQ0kuTXJBknXa9icmOb+t9YOjucMkSZImsrG+xvFIYO8kqw9p/zTw31X1TODVwBfa9nOB7YDNgGuA57Tt2wDnVdW/VtVMYBfgFuDYJC8CNgK2AmYCs5Js3y73uqqaBcwG3ppkzWFqHKnPI4ELqurpwI+B1/fU/rmq2gL43dLuEEmSpMlqTINjVd0OHA+8dcisHYEjkiwA5gGPSrIq8BNg+/b1OWCLJOsBf6mquwCSTAO+Crylqq4HXtS+LgEuBjamCZLQBMFLgQuA9Xvae43U52/A6e30fGBGO70dcHI7/eWRPnuSA5IMJBlYuHDhSN0kSZImjfF4csz/0AS6L/W0PQTYuqru7u2Y5MfAm4AnAO8FdgV2owmUg44Cvl5V3x9cDPhIVX1+yLp2oAmo21TVwiRnA9OWos+9VVXt9CIevK+KJaiquTSn6pk+ffoS+0uSJE10Y/51PFX1Z+BUYP+e5rOAtwy+STKz7XsDsBawUVVdA/wUeBfNqWKSvAlYrao+2rOuM4HXtSOWJFkvyWOB1WlGKhcm2RjYepjyuvQZ6lxgj3Z67w79JUmSpoTx+h7HT9EEwkFvBWa3N7NcBRzUM+9C4Jft9E+A9WgCJDQhcoueG2QOqqqzgJOA85NcDpwGrAZ8F1g5yc+Bj9Kcih6qS5+h3ga8qd3Weh36S5IkTQl54Gysxsr06dPrwAMP7HcZkiRpEpszZ864bCfJ/KqaPdw8nxwjSZKkTgyOkiRJ6sTgKEmSpE68xnEczJ49uwYGBvpdhiRJ0hJ5jaMkSZKWm8FRkiRJnRgcJUmS1InBUZIkSZ0YHCVJktSJwVGSJEmdGBwlSZLUicFRkiRJnRgcJUmS1InBUZIkSZ0YHCVJktSJwVGSJEmdGBwlSZLUicFRkiRJnRgcJUmS1InBUZIkSZ2s3O8CVgh/ng8npd9VSJKkyWyv6ncFjjhKkiSpG4OjJEmSOjE4SpIkqRODoyRJkjqZ8MExySuTVJKNl2P5TZdhuf2SHNFOH5Rkn2XZviRJ0lQx4YMjsCfw0/bnsnglMGxwTNLprvKqOqqqjl/G7UuSJE0JEzo4JlkVeDawP7BH27ZDktN7+hyRZL92+qNJrkpyWZJPJtkWeAXwiSQLkjw5ydlJ/ifJAPC2JC9PcmGSS5J8P8k6w9RxaJJ3tdOvT3JRkkuTfC3JI8Z8R0iSJE0AE/17HHcBvltVv0zypySzRuqYZE1gV2Djqqoka1TVrUnmAadX1WltP4CHVdXs9v2jga3bZf4V+Hfg3xZT09er6uh22Q/ShNrDl/+jSpIkTWwTesSR5vT0Ke30KSz+dPVtwN3AF5O8Cli4mL5f6Zl+PHBmksuBg4HNllDT5kl+0vbfe6T+SQ5IMpBk4OY7lrBGSZKkSWDCBsckjwGeD3whyXU0oW53YBEPrnsaQFXdB2wFnAbsDHx3Mau/q2f6cOCIqtoCOHBwfYtxLPDmtv9hI/WvqrlVNbuqZq+92hLWKEmSNAlM2OAI7AZ8uao2qKoZVbU+cC1NzZsmeXiSNYAXwN+vh1y9qs4A3gE8vV3PHcDiotvqwG/b6X071LUa8LskD6UZcZQkSVohTOTguCfwjSFtX6O5SeZU4Ir25yXtvNWA05NcRnMX9jvb9lOAg9ubX548zHYOBb6aZD5wS4e6/h9wIXAucHXnTyNJkjTJpar/D8ye6mY/KTXwwX5XIUmSJrW9xiezJZk/eBPxUBN5xFGSJEkTiMFRkiRJnRgcJUmS1MlE/wLwqeExs2CvgX5XIUmStFwccZQkSVInBkdJkiR1YnCUJElSJwZHSZIkdWJwlCRJUicGR0mSJHVicJQkSVInBkdJkiR1YnCUJElSJwZHSZIkdWJwlCRJUicGR0mSJHVicJQkSVInBkdJkiR1YnCUJElSJwZHSZIkdbJyvwtYMcwH0u8iJEnSpFb9LsARR0mSJHVjcJQkSVInBkdJkiR1YnCUJElSJ2MaHJO8N8mVSS5LsiDJs5ZxPTsk2bbn/bFJduuw3J090zsl+WWSDZalBkmSpBXdmN1VnWQbYGdgy6q6J8lawMOWcXU7AHcC5y1jLS8APgO8uKqu79A/QKrq/mXZniRJ0lQ0liOO6wK3VNU9AFV1S1XdBE2QS3JJksuTHJPk4W37dW3AJMnsJGcnmQEcBLyjHbV8Trv+7ZOcl+SaxY0+JtkeOBrYuap+3ba9M8kV7evtbduMJL9IcjxwBbB+koOTXNSOmB7Ws85vJpnfjqYeMJo7TZIkaaIay+B4Fk34+mWSzyZ5LkCSacCxwGuqaguaUc83jLSSqroOOAr476qaWVU/aWetCzybZlTzoyMs/nDgm8Arq+rqdvuzgH8BngVsDbw+yTPa/hsBn62qzYCntu+3AmYCs9oQCvC6qpoFzAbemmTNrjtFkiRpshqz4FhVdwKzgAOAm4GvJNmPJpBdW1W/bLseB2w/7EoW75tVdX9VXQWsM0Kfe2lOb+/f0/Zs4BtVdVdb49eBwVHM66vqgnb6Re3rEuBiYGOaIAlNWLwUuABYv6f975IckGQgycDNNy/Dp5MkSZpgxvTJMVW1CDgbODvJ5cC+NEFsJPfxQJidtoTV39MzPdJjWe4Hdgd+kOQ/q+rDS1jnXUPW+ZGq+nxvhyQ7ADsC21TVwiRnD1drVc0F5gLMnp3+f9W7JEnSchqzEcckT03SOxI3E7ge+AUwI8mGbfs/A+e009fRjFICvLpn2TuA1ZaljqpaCLwM2DvJ/sBPgFcmeUSSRwK7tm1DnQm8Lsmq7edZL8ljgdWBv7ShcWOa092SJElT3lhe47gqcFySq5JcBmwKHFpVd9NcY/jVdhTyfpprGAEOAz6dZABY1LOubwG7Drk5prOq+jPwEuAQ4PE011j+DLgQ+EJV/cMoaFWdBZwEnN/WeRpNeP0usHKSn9NcW3nB0GUlSZKmolQt+Sxqku2q6twltWl4s2enBgb6XYUkSZrcxufKtyTzq2r2cPO6jjge3rFNkiRJU9Rib45pv8R7W2DtJO/smfUoYKWxLEySJEkTy5Luqn4YzbWKK/Pgm1NuB5b4yD9JkiRNHYsNjlV1DnBOkmO7PKpPI5kFeJGjJEma3Lp+j+PDk8wFZvQuU1XPH4uiJEmSNPF0DY5fpfnKnC/w4K/JkSRJ0gqia3C8r6o+N6aVSJIkaULr+nU830ryxiTrJnnM4GtMK5MkSdKE0nXEcd/258E9bQU8aXTLkSRJ0kTVKThW1RPHuhBJkiRNbJ2CY5J9hmuvquNHtxxJkiRNVF1PVT+zZ3oa8ALgYsDgKEmStILoeqr6Lb3vk6wBnDIWBUmSJGli6npX9VB3AV73KEmStALpeo3jt2juogZYCdgEOHWsipIkSdLE0/Uax0/2TN8HXF9VN45BPZIkSZqgOp2qrqpzgKuB1YBHA38by6IkSZI08XQKjkl2B34G/BOwO3Bhkt3GsjBJkiRNLF1PVb8XeGZV/REgydrA94HTxqowSZIkTSxd76p+yGBobP1pKZaVJEnSFNB1xPG7Sc4ETm7fvwY4Y2xKmnpumn8Th+WwfpchSZImsTk1p98lLD44JtkQWKeqDk7yKuDZ7azzgRPHujhJkiRNHEsacfwf4D0AVfV14OsASbZo5718DGuTJEnSBLKk6xTXqarLhza2bTPGpCJJkiRNSEsKjmssZt4qo1iHJEmSJrglBceBJK8f2pjkX4H5y7rRJIuSLEhyRZKvJnlEkhlJrhih//uT7NhOn51kdjt9RpI1lrCt65KsNUz7K5K8e1k/gyRJ0opmSdc4vh34RpK9eSAozgYeBuy6HNv9a1XNBEhyInAQ7fWTw6mq943QvtOyFlBV84B5y7q8JEnSimaxI45V9Yeq2hY4DLiufR1WVdtU1e9HqYafABu20yslOTrJlUnOSrIKQJJjh3tSzeBoYjtaeXWSE5P8PMlpSR7R0/UtSS5OcnmSjdtl90tyRM/6P5PkvCTX9G4rycFJLkpyWdJ8p06SRyb5dpJL21HT14zSvpAkSZqwuj6r+kdVdXj7+uFobTzJysBLgcEbcDYCjqyqzYBbgVcvxeqeCny2qjYBbgfe2DPvlqraEvgc8K4Rll+X5uuGdgY+2tb3oramrYCZwKwk2wMvAW6qqqdX1ebAd5eiTkmSpEmpX09/WSXJAmAA+A3wxbb92qpa0E7PZ+nu3L6hqs5tp0/gge+chAdOgy9und+sqvur6ipgnbbtRe3rEuBiYGOaIHk58MIkH0vynKq6bejKkhyQZCDJwEIWLsXHkCRJmpi6PjlmtP39GsdBSQDu6WlaxNLduV2LeT+43kWM/Jl7t52enx+pqs8P7ZxkS2An4INJflBV73/QxqvmAnMBpmf60NokSZImnan0vOknJNmmnd4L+OkorPNM4HVJVgVIsl6SxyaZDiysqhOATwBbjsK2JEmSJrR+jTiOhV8Ab0pyDHAVzfWMy6WqzkqyCXB+OyJ6J/Bampt5PpHkfuBe4A3Luy1JkqSJLlWT/yxqkhnA6e2NKhPO9EyvAzmw32VIkqRJbE7NGZftJJlfVbOHmzeVTlVLkiRpDE2JU9VVdR0wIUcbJUmSpgpHHCVJktTJlBhxnOimz5rOnIHxuS5BkiRprDjiKEmSpE4MjpIkSerE4ChJkqRODI6SJEnqxOAoSZKkTgyOkiRJ6sTgKEmSpE4MjpIkSerE4ChJkqRODI6SJEnqxOAoSZKkTgyOkiRJ6sTgKEmSpE4MjpIkSerE4ChJkqRODI6SJEnqZOV+F7BCmD8fkn5XIUmSJrOqflfgiKMkSZK6MThKkiSpE4OjJEmSOjE4SpIkqZMpHxyT3NnvGiRJkqaCKR8cJUmSNDpWiOCYZNUkP0hycZLLk+zSts9IcnWSE5P8PMlpSR7RzntfkouSXJFkbtJ8n06Ss5N8LMnPkvwyyXP6+dkkSZLGywoRHIG7gV2rakvgecCnBoMg8FTgs1W1CXA78Ma2/YiqemZVbQ6sAuzcs76Vq2or4O3AnPH4AJIkSf22ogTHAB9OchnwfWA9YJ123g1VdW47fQLw7Hb6eUkuTHI58Hxgs571fb39OR+YMewGkwOSDCQZuHn0PockSVLfrChPjtkbWBuYVVX3JrkOmNbOG/o17JVkGvBZYHZV3ZDk0J7+APe0Pxcxwj6sqrnAXIDZSf+/6l2SJGk5rSgjjqsDf2xD4/OADXrmPSHJNu30XsBPeSAk3pJkVWC38StVkiRpYprSwTHJyjSjgycCs9vTzvsAV/d0+wXwpiQ/Bx4NfK6qbgWOBq4AzgQuGs+6JUmSJqLUBHhg9lhJ8nTg6PZGluHmzwBOb2+AGTOzkxoYyw1IkqSpb5wyW5L5VTV7uHlTdsQxyUHAycAh/a5FkiRpKpjSI44ThSOOkiRpuTniKEmSpMliRfk6nv6aNQsGHHOUJEmTmyOOkiRJ6sTgKEmSpE4MjpIkSerE4ChJkqRODI6SJEnqxOAoSZKkTgyOkiRJ6sTgKEmSpE4MjpIkSerE4ChJkqRODI6SJEnqxOAoSZKkTgyOkiRJ6sTgKEmSpE4MjpIkSerE4ChJkqROUlX9rmHKy/QUB/a7CkmSNJnVnPHJbEnmV9Xs4eY54ihJkqRODI6SJEnqxOAoSZKkTgyOkiRJ6mRCBcckdy5l/x2SnD5W9QzZ1vuT7Dge25IkSZqIVu53AZNFVb2v3zVIkiT104QacRzUjiSeneS0JFcnOTFJ2nkvadsuBl7Vs8xjknwzyWVJLkjytLb90CTHtOu7Jslbe5Z5bZKfJVmQ5PNJVmpfxya5IsnlSd7R9j02yW7t9PuSXNT2mTtYmyRJ0lQ2IYNj6xnA24FNgScB2yWZBhwNvByYBTyup/9hwCVV9TTgP4Hje+ZtDLwY2AqYk+ShSTYBXgNsV1UzgUXA3sBMYL2q2ryqtgC+NExtR1TVM6tqc2AVYOdR+cSSJEkT2EQOjj+rqhur6n5gATCDJgBeW1X/V803l5/Q0//ZwJcBquqHwJpJHtXO+3ZV3VNVtwB/BNYBXkATPi9KsqB9/yTgGuBJSQ5P8hLg9mFqe16SC5NcDjwf2GxohyQHJBlIMsDC5doPkiRJE8JEvsbxnp7pRSxfrcOtK8BxVfWeoZ2TPJ1mhPIgYHfgdT3zpgGfBWZX1Q1JDgWmDV1HVc0F5kL75BhJkqRJbiKPOA7namBGkie37/fsmfcTmlPNJNkBuKWqhhstHPQDYLckj22XeUySDZKsBTykqr4GHAJsOWS5wZB4S5JVgd2W4/NIkiRNGhN5xPEfVNXdSQ4Avp1kIU1YXK2dfShwTJLLgIXAvktY11VJDgHOSvIQ4F7gTcBfgS+1bQDvGbLcrUmOBq4Afg9cNCofTpIkaYJLc6mgxlKmpziw31VIkqTJrOaMT2ZLMr+qZg83b7KdqpYkSVKfGBwlSZLUicFRkiRJnUyqm2Mmq1nTZzEwZ6DfZUiSJC0XRxwlSZLUicFRkiRJnRgcJUmS1InBUZIkSZ0YHCVJktSJwVGSJEmdGBwlSZLUicFRkiRJnRgcJUmS1InBUZIkSZ0YHCVJktSJwVGSJEmdGBwlSZLUicFRkiRJnRgcJUmS1InBUZIkSZ2s3O8CVgTz50PS7yokSdJkVtXvChxxlCRJUkcGR0mSJHVicJQkSVInBkdJkiR1ssIExyR3LmX/HZKc3k6/Ism7x6YySZKkycG7qjuoqnnAvH7XIUmS1E8rzIjjoHYk8ewkpyW5OsmJSfNlOUle0rZdDLyqZ5n9khzRTr88yYVJLkny/STr9OmjSJIkjasVLji2ngG8HdgUeBKwXZJpwNHAy4FZwONGWPanwNZV9QzgFODfx7xaSZKkCWBFPVX9s6q6ESDJAmAGcCdwbVX9X9t+AnDAMMs+HvhKknWBhwHXDreBJAc8sPwTRrV4SZKkflhRRxzv6ZlexNIF6MOBI6pqC+BAYNpwnapqblXNrqrZsPayVypJkjRBrKjBcThXAzOSPLl9v+cI/VYHfttO7zvmVUmSJE0QBsdWVd1Nc2r52+3NMX8coeuhwFeTzAduGafyJEmS+i41EZ6YPcUlswsG+l2GJEmaxMYrsiWZ31xq948ccZQkSVInBkdJkiR1YnCUJElSJyvq9ziOq1mzYMBLHCVJ0iTniKMkSZI6MThKkiSpE4OjJEmSOjE4SpIkqRODoyRJkjoxOEqSJKkTg6MkSZI6MThKkiSpk9R4PTF7BZbkDuAX/a5DS7QWcEu/i1AnHqvJweM0OXicJo/xOlYbVNXaw83wyTHj4xdVNbvfRWjxkgx4nCYHj9Xk4HGaHDxOk8dEOFaeqpYkSVInBkdJkiR1YnAcH3P7XYA68ThNHh6rycHjNDl4nCaPvh8rb46RJElSJ444SpIkqROD4yhK8pIkv0jyqyTvHmb+w5N8pZ1/YZIZfShzhdfhOL0zyVVJLkvygyQb9KPOFd2SjlNPv1cnqSTeFdonXY5Vkt3bf1dXJjlpvGtUp//2PSHJj5Jc0v73b6d+1LmiS3JMkj8muWKE+UnymfY4XpZky/Gsz+A4SpKsBBwJvBTYFNgzyaZDuu0P/KWqNgT+G/jY+FapjsfpEmB2VT0NOA34+PhWqY7HiSSrAW8DLhzfCjWoy7FKshHwHmC7qtoMePt417mi6/hv6hDg1Kp6BrAH8NnxrVKtY4GXLGb+S4GN2tcBwOfGoaa/MziOnq2AX1XVNVX1N+AUYJchfXYBjmunTwNekCTjWKM6HKeq+lFVLWzfXgA8fpxrVLd/TwAfoPkfsLvHszg9SJdj9XrgyKr6C0BV/XGca1S341TAo9rp1YGbxrE+tarqx8CfF9NlF+D4alwArJFk3fGpzuA4mtYDbuh5f2PbNmyfqroPuA1Yc1yq06Aux6nX/sB3xrQiDWeJx6k9PbN+VX17PAvTP+jyb+opwFOSnJvkgiSLG03R2OhynA4FXpvkRuAM4C3jU5qW0tL+HRtVPjlGGkGS1wKzgef2uxY9WJKHAP8F7NfnUtTNyjSn1XagGcH/cZItqurWfhalf7AncGxVfSrJNsCXk2xeVff3uzBNHI44jp7fAuv3vH982zZsnyQr05wK+NO4VKdBXY4TSXYE3gu8oqruGafa9IAlHafVgM2Bs5NcB2wNzPMGmb7o8m/qRmBeVd1bVdcCv6QJkho/XY7T/sCpAFV1PjCN5tnImlg6/R0bKwbH0XMRsFGSJyZ5GM2FxfOG9JkH7NtO7wb8sPwizfG2xOOU5BnA52lCo9di9cdij1NV3VZVa1XVjKqaQXMt6iuqaqA/5a7Quvy375s0o40kWYvm1PU141ijuh2n3wAvAEiyCU1wvHlcq1QX84B92rurtwZuq6rfjdfGPVU9SqrqviRvBs4EVgKOqaork7wfGKiqecAXaYb+f0Vz4ese/at4xdTxOH0CWBX4anvv0m+q6hV9K3oF1PE4aQLoeKzOBF6U5CpgEXBwVXm2ZRx1PE7/Bhyd5B00N8rs5+DG+EtyMs3/aK3VXm86B3goQFUdRXP96U7Ar4CFwL+Ma33+TkiSJKkLT1VLkiSpE4OjJEmSOjE4SpIkqRODoyRJkjoxOEqSJKkTg6Mk9UmSSnJCz/uVk9yc5PSlXM8OS7NMkv2STF+abUgSGBwlqZ/uAjZPskr7/oUs5RMg2qdQLa39AIOjpKVmcJSk/joDeFk7vSdw8uCMJFslOT/JJUnOS/LUtn2/JPOS/BD4Qe/Kkjyz7f/kJLOSnJNkfpIzk6ybZDeaZ7CfmGRBT2iVpCUyOEpSf50C7JFkGvA04MKeeVcDz6mqZwDvAz7cM29LYLeqeu5gQ5JtgaOAXWgeH3d422cWcAzwoao6DRgA9q6qmVX117H7aJKmGh85KEl9VFWXJZlBM9p4xpDZqwPHJdmI5hFwD+2Z972q+nPP+02AucCLquqmJJsDmwPfax+duRIwbs+zlTQ1GRwlqf/mAZ+keT7tmj3tHwB+VFW7tuHy7J55dw1Zx++AacAzgJuAAFdW1TZjU7KkFZHBUZL67xjg1qq6PMkOPe2r88DNMvstYR23AvvTjDDeBZwHrJ1km6o6P8lDgadU1ZXAHcBqo1e+pBWF1zhKUp9V1Y1V9ZlhZn0c+EiSS+jwP/pV9QdgZ+BImpHH3YCPJbkUWABs23Y9FjjKm2MkLa1UVb9rkCRJ0iTgiKMkSZI6MThKkiSpE4OjJEmSOjE4SpIkqRODoyRJkjoxOEqSJKkTg6MkSZI6MThKkiSpk/8PDS59yYhIk80AAAAASUVORK5CYII="/>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0" name="Rounded Rectangle 19"/>
          <p:cNvSpPr/>
          <p:nvPr/>
        </p:nvSpPr>
        <p:spPr>
          <a:xfrm>
            <a:off x="81245" y="105098"/>
            <a:ext cx="2376264" cy="36004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Insights:</a:t>
            </a:r>
            <a:endParaRPr lang="en-IN" dirty="0"/>
          </a:p>
        </p:txBody>
      </p:sp>
      <p:sp>
        <p:nvSpPr>
          <p:cNvPr id="15" name="Rectangle 14"/>
          <p:cNvSpPr/>
          <p:nvPr/>
        </p:nvSpPr>
        <p:spPr>
          <a:xfrm>
            <a:off x="155575" y="4221088"/>
            <a:ext cx="9040140" cy="1938992"/>
          </a:xfrm>
          <a:prstGeom prst="rect">
            <a:avLst/>
          </a:prstGeom>
        </p:spPr>
        <p:txBody>
          <a:bodyPr wrap="square">
            <a:spAutoFit/>
          </a:bodyPr>
          <a:lstStyle/>
          <a:p>
            <a:r>
              <a:rPr lang="en-IN" sz="2400" dirty="0">
                <a:latin typeface="Arial Narrow" pitchFamily="34" charset="0"/>
              </a:rPr>
              <a:t>This report provides a comprehensive overview of unique product counts for each segment within the company. The data is sorted in descending order of product </a:t>
            </a:r>
            <a:r>
              <a:rPr lang="en-IN" sz="2400" dirty="0" smtClean="0">
                <a:latin typeface="Arial Narrow" pitchFamily="34" charset="0"/>
              </a:rPr>
              <a:t>counts. </a:t>
            </a:r>
          </a:p>
          <a:p>
            <a:r>
              <a:rPr lang="en-IN" sz="2400" dirty="0" smtClean="0">
                <a:latin typeface="Arial Narrow" pitchFamily="34" charset="0"/>
              </a:rPr>
              <a:t>This </a:t>
            </a:r>
            <a:r>
              <a:rPr lang="en-IN" sz="2400" dirty="0">
                <a:latin typeface="Arial Narrow" pitchFamily="34" charset="0"/>
              </a:rPr>
              <a:t>analysis provides insights into the segment-level performance and helps to identify areas of the business with potential for further </a:t>
            </a:r>
            <a:r>
              <a:rPr lang="en-IN" sz="2400" dirty="0" smtClean="0">
                <a:latin typeface="Arial Narrow" pitchFamily="34" charset="0"/>
              </a:rPr>
              <a:t>growth.</a:t>
            </a:r>
            <a:endParaRPr lang="en-IN" sz="2400" dirty="0">
              <a:latin typeface="Arial Narrow"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529" y="556424"/>
            <a:ext cx="7971909" cy="3536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24844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3158" y="2420888"/>
            <a:ext cx="7992888" cy="646331"/>
          </a:xfrm>
          <a:prstGeom prst="rect">
            <a:avLst/>
          </a:prstGeom>
        </p:spPr>
        <p:txBody>
          <a:bodyPr wrap="square">
            <a:spAutoFit/>
          </a:bodyPr>
          <a:lstStyle/>
          <a:p>
            <a:endParaRPr lang="en-IN" sz="3600" dirty="0"/>
          </a:p>
        </p:txBody>
      </p:sp>
      <p:sp>
        <p:nvSpPr>
          <p:cNvPr id="3" name="Flowchart: Terminator 2"/>
          <p:cNvSpPr/>
          <p:nvPr/>
        </p:nvSpPr>
        <p:spPr>
          <a:xfrm>
            <a:off x="512151" y="721608"/>
            <a:ext cx="3024336" cy="509218"/>
          </a:xfrm>
          <a:prstGeom prst="flowChartTerminator">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latin typeface="Arial Rounded MT Bold" pitchFamily="34" charset="0"/>
              </a:rPr>
              <a:t>Question 4.</a:t>
            </a:r>
            <a:endParaRPr lang="en-IN" sz="1400" dirty="0">
              <a:latin typeface="Arial Rounded MT Bold" pitchFamily="34" charset="0"/>
            </a:endParaRPr>
          </a:p>
        </p:txBody>
      </p:sp>
      <p:sp>
        <p:nvSpPr>
          <p:cNvPr id="4" name="Rectangle 3"/>
          <p:cNvSpPr/>
          <p:nvPr/>
        </p:nvSpPr>
        <p:spPr>
          <a:xfrm>
            <a:off x="607407" y="116632"/>
            <a:ext cx="7992888" cy="476672"/>
          </a:xfrm>
          <a:prstGeom prst="rect">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latin typeface="Tw Cen MT Condensed" pitchFamily="34" charset="0"/>
              </a:rPr>
              <a:t>Segment-wise Comparison of Unique Products in 2020 and 2021</a:t>
            </a:r>
          </a:p>
        </p:txBody>
      </p:sp>
      <p:sp>
        <p:nvSpPr>
          <p:cNvPr id="5" name="Rectangle 4"/>
          <p:cNvSpPr/>
          <p:nvPr/>
        </p:nvSpPr>
        <p:spPr>
          <a:xfrm>
            <a:off x="531908" y="1340768"/>
            <a:ext cx="8712968" cy="1938992"/>
          </a:xfrm>
          <a:prstGeom prst="rect">
            <a:avLst/>
          </a:prstGeom>
        </p:spPr>
        <p:txBody>
          <a:bodyPr wrap="square">
            <a:spAutoFit/>
          </a:bodyPr>
          <a:lstStyle/>
          <a:p>
            <a:r>
              <a:rPr lang="en-IN" sz="2000" i="1" dirty="0"/>
              <a:t>Which segment had the most increase in unique products in 2021 </a:t>
            </a:r>
            <a:r>
              <a:rPr lang="en-IN" sz="2000" i="1" dirty="0" err="1"/>
              <a:t>vs</a:t>
            </a:r>
            <a:r>
              <a:rPr lang="en-IN" sz="2000" i="1" dirty="0"/>
              <a:t> 2020? The final output contains these </a:t>
            </a:r>
            <a:r>
              <a:rPr lang="en-IN" sz="2000" i="1" dirty="0" smtClean="0"/>
              <a:t>fields: </a:t>
            </a:r>
          </a:p>
          <a:p>
            <a:r>
              <a:rPr lang="en-IN" sz="2000" i="1" dirty="0" smtClean="0"/>
              <a:t>a) segment </a:t>
            </a:r>
          </a:p>
          <a:p>
            <a:r>
              <a:rPr lang="en-IN" sz="2000" i="1" dirty="0" smtClean="0"/>
              <a:t>b) product_count_2020 </a:t>
            </a:r>
          </a:p>
          <a:p>
            <a:r>
              <a:rPr lang="en-IN" sz="2000" i="1" dirty="0" smtClean="0"/>
              <a:t>c) product_count_2021 </a:t>
            </a:r>
          </a:p>
          <a:p>
            <a:r>
              <a:rPr lang="en-IN" sz="2000" i="1" dirty="0" smtClean="0"/>
              <a:t>d) difference</a:t>
            </a:r>
            <a:endParaRPr lang="en-IN" sz="2000" i="1" dirty="0"/>
          </a:p>
        </p:txBody>
      </p:sp>
      <p:sp>
        <p:nvSpPr>
          <p:cNvPr id="7" name="Rounded Rectangle 6"/>
          <p:cNvSpPr/>
          <p:nvPr/>
        </p:nvSpPr>
        <p:spPr>
          <a:xfrm>
            <a:off x="635614" y="3434871"/>
            <a:ext cx="237626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output</a:t>
            </a:r>
            <a:endParaRPr lang="en-IN" dirty="0"/>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3933056"/>
            <a:ext cx="5542934" cy="2693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593825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5845</TotalTime>
  <Words>1171</Words>
  <Application>Microsoft Office PowerPoint</Application>
  <PresentationFormat>On-screen Show (4:3)</PresentationFormat>
  <Paragraphs>123</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Metro</vt:lpstr>
      <vt:lpstr>Ad_Hoc Insights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99</cp:revision>
  <dcterms:created xsi:type="dcterms:W3CDTF">2023-01-29T16:59:32Z</dcterms:created>
  <dcterms:modified xsi:type="dcterms:W3CDTF">2023-02-22T21:08:03Z</dcterms:modified>
</cp:coreProperties>
</file>