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0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EB43-44BE-49C3-85C9-4A19465B6BD0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2312E-7F2F-4DE4-A78B-F02FA5D3A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820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EB43-44BE-49C3-85C9-4A19465B6BD0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2312E-7F2F-4DE4-A78B-F02FA5D3A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09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EB43-44BE-49C3-85C9-4A19465B6BD0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2312E-7F2F-4DE4-A78B-F02FA5D3A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6030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EB43-44BE-49C3-85C9-4A19465B6BD0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2312E-7F2F-4DE4-A78B-F02FA5D3A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50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EB43-44BE-49C3-85C9-4A19465B6BD0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2312E-7F2F-4DE4-A78B-F02FA5D3A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414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EB43-44BE-49C3-85C9-4A19465B6BD0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2312E-7F2F-4DE4-A78B-F02FA5D3A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47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EB43-44BE-49C3-85C9-4A19465B6BD0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2312E-7F2F-4DE4-A78B-F02FA5D3A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038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EB43-44BE-49C3-85C9-4A19465B6BD0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2312E-7F2F-4DE4-A78B-F02FA5D3A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58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EB43-44BE-49C3-85C9-4A19465B6BD0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2312E-7F2F-4DE4-A78B-F02FA5D3A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280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EB43-44BE-49C3-85C9-4A19465B6BD0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2312E-7F2F-4DE4-A78B-F02FA5D3A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96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EB43-44BE-49C3-85C9-4A19465B6BD0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2312E-7F2F-4DE4-A78B-F02FA5D3A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33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3EB43-44BE-49C3-85C9-4A19465B6BD0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2312E-7F2F-4DE4-A78B-F02FA5D3A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289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>
            <a:alpha val="7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03383"/>
            <a:ext cx="9144000" cy="1493236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id-ID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PLIKASI</a:t>
            </a:r>
            <a:r>
              <a:rPr lang="id-ID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GENDA</a:t>
            </a:r>
            <a:r>
              <a:rPr lang="id-ID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ERBASIS</a:t>
            </a:r>
            <a:r>
              <a:rPr lang="id-ID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NDROID DENGAN FITUR</a:t>
            </a:r>
            <a:r>
              <a:rPr lang="id-ID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USH</a:t>
            </a:r>
            <a:r>
              <a:rPr lang="id-ID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OTIFICATION DAN</a:t>
            </a:r>
            <a:r>
              <a:rPr lang="id-ID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EMINDER 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d-ID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(Studi Kasus : UKM INFORMATIKA &amp; KOMPUTER)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63172"/>
            <a:ext cx="9144000" cy="731967"/>
          </a:xfrm>
        </p:spPr>
        <p:txBody>
          <a:bodyPr>
            <a:normAutofit lnSpcReduction="10000"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RESTA BAYU SETIAWAN</a:t>
            </a: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145410161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458" y="1807602"/>
            <a:ext cx="2588891" cy="258723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48000" y="5705676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2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PROGRAM STUDI TEKNIK INFORMATIKA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STMIK </a:t>
            </a:r>
            <a:r>
              <a:rPr lang="en-US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4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AKOM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YOGYAKARTA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US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2019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81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>
            <a:alpha val="7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Diagonal Corner Rectangle 3"/>
          <p:cNvSpPr/>
          <p:nvPr/>
        </p:nvSpPr>
        <p:spPr>
          <a:xfrm>
            <a:off x="18386" y="0"/>
            <a:ext cx="3733808" cy="769374"/>
          </a:xfrm>
          <a:prstGeom prst="snip2DiagRect">
            <a:avLst/>
          </a:prstGeom>
          <a:solidFill>
            <a:schemeClr val="accent4">
              <a:lumMod val="40000"/>
              <a:lumOff val="6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344" y="144409"/>
            <a:ext cx="3371194" cy="394530"/>
          </a:xfrm>
        </p:spPr>
        <p:txBody>
          <a:bodyPr>
            <a:noAutofit/>
          </a:bodyPr>
          <a:lstStyle/>
          <a:p>
            <a:r>
              <a:rPr lang="en-US" sz="2500" b="1" dirty="0" err="1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Kesimpulan</a:t>
            </a:r>
            <a:r>
              <a:rPr lang="en-US" sz="2500" b="1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500" b="1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Saran</a:t>
            </a:r>
            <a:endParaRPr lang="en-US" sz="2500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3252" y="0"/>
            <a:ext cx="1538748" cy="1538748"/>
          </a:xfrm>
        </p:spPr>
      </p:pic>
      <p:sp>
        <p:nvSpPr>
          <p:cNvPr id="6" name="TextBox 5"/>
          <p:cNvSpPr txBox="1"/>
          <p:nvPr/>
        </p:nvSpPr>
        <p:spPr>
          <a:xfrm>
            <a:off x="488730" y="756138"/>
            <a:ext cx="18742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Kesimpulan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0818" y="3902252"/>
            <a:ext cx="11368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Saran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3984" y="1159103"/>
            <a:ext cx="94404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Berdasarkan </a:t>
            </a:r>
            <a:r>
              <a:rPr lang="id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penelitian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id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perancangan yang dilakukan pada bab-bab sebelumnya, </a:t>
            </a:r>
            <a:r>
              <a:rPr lang="id-I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maka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d-I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dapat </a:t>
            </a:r>
            <a:r>
              <a:rPr lang="id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diambil kesimpulan sebagai beikut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6822" y="1841937"/>
            <a:ext cx="8834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3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Berhasil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Agenda UKM IK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berbasis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android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penerapan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tenologi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3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Firebase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Authentication, Firebase Cloud Messaging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Firebase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Realtime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76106" y="2465250"/>
            <a:ext cx="95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  Admin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mengirim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acara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serentak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kepada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seluruh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Agenda UKM IK.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71648" y="2805408"/>
            <a:ext cx="101681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Agenda UKM IK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menerima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notifikasi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acara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acara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ditambahkan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juga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menambahkan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pengingat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acara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agar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ketinggalan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acara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dimulai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3984" y="4280001"/>
            <a:ext cx="101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Bedasarkan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firebase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kedalam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android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initerdapat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saran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71648" y="4996304"/>
            <a:ext cx="9744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Perlunya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optimasi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experience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agar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notifikasi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dibuka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men trigger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langsung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detail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acara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71648" y="5651052"/>
            <a:ext cx="932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Perlunya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penambahan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chatting agar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berinteraksi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melalui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5936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>
            <a:alpha val="7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nip Diagonal Corner Rectangle 6"/>
          <p:cNvSpPr/>
          <p:nvPr/>
        </p:nvSpPr>
        <p:spPr>
          <a:xfrm>
            <a:off x="18387" y="0"/>
            <a:ext cx="4017585" cy="769374"/>
          </a:xfrm>
          <a:prstGeom prst="snip2DiagRect">
            <a:avLst/>
          </a:prstGeom>
          <a:solidFill>
            <a:schemeClr val="accent4">
              <a:lumMod val="40000"/>
              <a:lumOff val="6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344" y="144409"/>
            <a:ext cx="3576146" cy="394530"/>
          </a:xfrm>
        </p:spPr>
        <p:txBody>
          <a:bodyPr>
            <a:noAutofit/>
          </a:bodyPr>
          <a:lstStyle/>
          <a:p>
            <a:r>
              <a:rPr lang="en-US" sz="2500" b="1" dirty="0" err="1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Latar</a:t>
            </a:r>
            <a:r>
              <a:rPr lang="en-US" sz="2500" b="1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Belakang</a:t>
            </a:r>
            <a:r>
              <a:rPr lang="en-US" sz="2500" b="1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endParaRPr lang="en-US" sz="2500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3252" y="0"/>
            <a:ext cx="1538748" cy="1538748"/>
          </a:xfrm>
        </p:spPr>
      </p:pic>
      <p:sp>
        <p:nvSpPr>
          <p:cNvPr id="6" name="Rectangle 5"/>
          <p:cNvSpPr/>
          <p:nvPr/>
        </p:nvSpPr>
        <p:spPr>
          <a:xfrm>
            <a:off x="-189187" y="769374"/>
            <a:ext cx="1084243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457200" algn="just">
              <a:spcAft>
                <a:spcPts val="0"/>
              </a:spcAft>
            </a:pPr>
            <a:r>
              <a:rPr lang="id-ID" sz="20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Unit Kegiatan Mahasiswa Informatika &amp; Komputer (UKM IK) merupakan salah satu organisasi mahasiswa yang ada di STMIK AKAKOM Yogyakarta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UKM </a:t>
            </a:r>
            <a:r>
              <a:rPr lang="id-ID" sz="20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memiliki berbagai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agenda </a:t>
            </a:r>
            <a:r>
              <a:rPr lang="id-ID" sz="20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kegiatan internal baik yang bersifat akademik maupun non akademik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Penyampaian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sz="20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agenda kegiatan yang akan diselenggarakan tersebut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saat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masih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media </a:t>
            </a:r>
            <a:r>
              <a:rPr lang="en-US" sz="2000" i="1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whatsapp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dianggap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kurang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efektif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karena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harus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mengirim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satu-persatu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kepada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seluruh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anggota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kadangkala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beberapa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anggota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mengikuti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acara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karena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lupa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telah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didapatkan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tempo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hari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0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 algn="just">
              <a:spcAft>
                <a:spcPts val="0"/>
              </a:spcAft>
            </a:pPr>
            <a:endParaRPr lang="en-US" sz="2000" dirty="0" smtClean="0">
              <a:solidFill>
                <a:schemeClr val="tx2">
                  <a:lumMod val="5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 algn="just">
              <a:spcAft>
                <a:spcPts val="0"/>
              </a:spcAft>
            </a:pP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adanya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permasalahan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maka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pengembangan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mengirimkan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agenda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kegiatan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serempak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kepada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anggota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UKM IK.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dibangun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berbasis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diterapkan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pula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firebase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000" i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Firebase </a:t>
            </a:r>
            <a:r>
              <a:rPr lang="en-US" sz="2000" i="1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Authentication, </a:t>
            </a:r>
            <a:r>
              <a:rPr lang="en-US" sz="2000" i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Firebase Cloud Messaging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000" i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Firebase </a:t>
            </a:r>
            <a:r>
              <a:rPr lang="en-US" sz="2000" i="1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Realtime</a:t>
            </a:r>
            <a:r>
              <a:rPr lang="en-US" sz="2000" i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457200" algn="just">
              <a:spcAft>
                <a:spcPts val="0"/>
              </a:spcAft>
            </a:pPr>
            <a:endParaRPr lang="en-US" sz="2000" dirty="0" smtClean="0">
              <a:solidFill>
                <a:schemeClr val="tx2">
                  <a:lumMod val="5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 algn="just">
              <a:spcAft>
                <a:spcPts val="800"/>
              </a:spcAft>
            </a:pP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adanya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fitur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push notification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reminder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anggota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mengetahui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bahwa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acara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baru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sekaligus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memberikan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pengingat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kepada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anggota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apabila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sudah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memasuki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waktu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dimana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acara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segera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dimulai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000" dirty="0">
              <a:solidFill>
                <a:schemeClr val="tx2">
                  <a:lumMod val="5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9196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>
            <a:alpha val="7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Diagonal Corner Rectangle 3"/>
          <p:cNvSpPr/>
          <p:nvPr/>
        </p:nvSpPr>
        <p:spPr>
          <a:xfrm>
            <a:off x="18387" y="0"/>
            <a:ext cx="4238303" cy="769374"/>
          </a:xfrm>
          <a:prstGeom prst="snip2DiagRect">
            <a:avLst/>
          </a:prstGeom>
          <a:solidFill>
            <a:schemeClr val="accent4">
              <a:lumMod val="40000"/>
              <a:lumOff val="6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344" y="144409"/>
            <a:ext cx="3796864" cy="394530"/>
          </a:xfrm>
        </p:spPr>
        <p:txBody>
          <a:bodyPr>
            <a:noAutofit/>
          </a:bodyPr>
          <a:lstStyle/>
          <a:p>
            <a:r>
              <a:rPr lang="en-US" sz="2500" b="1" dirty="0" err="1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Ruang</a:t>
            </a:r>
            <a:r>
              <a:rPr lang="en-US" sz="2500" b="1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Lingkup</a:t>
            </a:r>
            <a:r>
              <a:rPr lang="en-US" sz="2500" b="1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endParaRPr lang="en-US" sz="2500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3252" y="0"/>
            <a:ext cx="1538748" cy="1538748"/>
          </a:xfrm>
        </p:spPr>
      </p:pic>
      <p:sp>
        <p:nvSpPr>
          <p:cNvPr id="3" name="Rectangle 2"/>
          <p:cNvSpPr/>
          <p:nvPr/>
        </p:nvSpPr>
        <p:spPr>
          <a:xfrm>
            <a:off x="223343" y="846070"/>
            <a:ext cx="1042990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id-ID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Aplikasi ini dibangun menggunakan </a:t>
            </a:r>
            <a:r>
              <a:rPr lang="id-ID" sz="20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Android Studio</a:t>
            </a:r>
            <a:r>
              <a:rPr lang="id-ID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IDE dan </a:t>
            </a:r>
            <a:r>
              <a:rPr lang="id-ID" sz="20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Firebase.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id-ID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Bahasa pemrograman yang digunakan adalah Java.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id-ID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Pengguna aplikasi ini adalah seluruh anggota UKM IK.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id-ID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Informasi kegiatan yang dimuat dalam aplikasi ini hanya kegiatan internal yang akan diselenggarakan oleh UKM IK seperti Rapat Anggota, </a:t>
            </a:r>
            <a:r>
              <a:rPr lang="id-ID" sz="20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Study Club</a:t>
            </a:r>
            <a:r>
              <a:rPr lang="id-ID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Kunjungan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Industri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 Kumpul Bareng.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id-ID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Update informasi kegiatan hanya bisa dilakukan oleh admin.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id-ID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Anggota UKM IK akan menerima notifikasi apabila ada info kegiatan baru pada aplikasi.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id-ID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Anggota UKM IK dapat melihat daftar kegiatan yang akan diselenggarakan oleh UKM IK.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id-ID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Anggota UKM IK akan menerima </a:t>
            </a:r>
            <a:r>
              <a:rPr lang="id-ID" sz="20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reminder</a:t>
            </a:r>
            <a:r>
              <a:rPr lang="id-ID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apabila memasuki hari acara yang ada akan diselenggarakan.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id-ID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 dapat mengakses aplikasi ini dibutuhkan koneksi internet.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800"/>
              </a:spcAft>
              <a:buFont typeface="+mj-lt"/>
              <a:buAutoNum type="arabicPeriod"/>
            </a:pPr>
            <a:r>
              <a:rPr lang="id-ID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 dapat menjalankan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semua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fitur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pada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aplikasi ini digunakan </a:t>
            </a:r>
            <a:r>
              <a:rPr lang="id-ID" sz="20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smartphone </a:t>
            </a:r>
            <a:r>
              <a:rPr lang="id-ID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android dengan sistem operasi minimal android 5.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 </a:t>
            </a:r>
            <a:r>
              <a:rPr lang="en-US" sz="20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Lollipop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6277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>
            <a:alpha val="7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Diagonal Corner Rectangle 3"/>
          <p:cNvSpPr/>
          <p:nvPr/>
        </p:nvSpPr>
        <p:spPr>
          <a:xfrm>
            <a:off x="18387" y="0"/>
            <a:ext cx="4916220" cy="769374"/>
          </a:xfrm>
          <a:prstGeom prst="snip2DiagRect">
            <a:avLst/>
          </a:prstGeom>
          <a:solidFill>
            <a:schemeClr val="accent4">
              <a:lumMod val="40000"/>
              <a:lumOff val="6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344" y="144409"/>
            <a:ext cx="4459016" cy="394530"/>
          </a:xfrm>
        </p:spPr>
        <p:txBody>
          <a:bodyPr>
            <a:noAutofit/>
          </a:bodyPr>
          <a:lstStyle/>
          <a:p>
            <a:r>
              <a:rPr lang="en-US" sz="2500" b="1" dirty="0" err="1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r>
              <a:rPr lang="en-US" sz="2500" b="1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500" b="1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Manfaat</a:t>
            </a:r>
            <a:r>
              <a:rPr lang="en-US" sz="2500" b="1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endParaRPr lang="en-US" sz="2500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3252" y="0"/>
            <a:ext cx="1538748" cy="1538748"/>
          </a:xfrm>
        </p:spPr>
      </p:pic>
      <p:sp>
        <p:nvSpPr>
          <p:cNvPr id="3" name="Rectangle 2"/>
          <p:cNvSpPr/>
          <p:nvPr/>
        </p:nvSpPr>
        <p:spPr>
          <a:xfrm>
            <a:off x="520262" y="1786100"/>
            <a:ext cx="990074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457200" algn="just">
              <a:spcAft>
                <a:spcPts val="800"/>
              </a:spcAft>
            </a:pPr>
            <a:r>
              <a:rPr lang="id-ID" sz="2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Tujuan dari penelitian ini adalah untuk menghasilkan aplikasi android yang bisa menampilkan informasi</a:t>
            </a:r>
            <a:r>
              <a:rPr lang="en-US" sz="2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sz="2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kegiatan UKM IK dan memberikan </a:t>
            </a:r>
            <a:r>
              <a:rPr lang="id-ID" sz="22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reminder</a:t>
            </a:r>
            <a:r>
              <a:rPr lang="id-ID" sz="2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ke pengguna apabila memasuki hari pada saat acara akan dimulai.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0261" y="3970729"/>
            <a:ext cx="990074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457200" algn="just">
              <a:spcAft>
                <a:spcPts val="800"/>
              </a:spcAft>
            </a:pPr>
            <a:r>
              <a:rPr lang="id-ID" sz="2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Manfaat dari penelitian ini adalah untuk </a:t>
            </a:r>
            <a:r>
              <a:rPr lang="en-US" sz="22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membantu</a:t>
            </a:r>
            <a:r>
              <a:rPr lang="id-ID" sz="2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proses penyebaran informasi agenda kegiatan UKM IK kepada seluruh anggota menjadi lebih efisien.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59525" y="1231879"/>
            <a:ext cx="4585139" cy="4575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300" b="1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2300" b="1" dirty="0" err="1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r>
              <a:rPr lang="en-US" sz="2300" b="1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endParaRPr lang="en-US" sz="2300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59522" y="3465678"/>
            <a:ext cx="4585139" cy="3945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300" b="1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2300" b="1" dirty="0" err="1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Manfaat</a:t>
            </a:r>
            <a:r>
              <a:rPr lang="en-US" sz="2300" b="1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endParaRPr lang="en-US" sz="2300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446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>
            <a:alpha val="7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Diagonal Corner Rectangle 3"/>
          <p:cNvSpPr/>
          <p:nvPr/>
        </p:nvSpPr>
        <p:spPr>
          <a:xfrm>
            <a:off x="18387" y="0"/>
            <a:ext cx="3166247" cy="769374"/>
          </a:xfrm>
          <a:prstGeom prst="snip2DiagRect">
            <a:avLst/>
          </a:prstGeom>
          <a:solidFill>
            <a:schemeClr val="accent4">
              <a:lumMod val="40000"/>
              <a:lumOff val="6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344" y="144409"/>
            <a:ext cx="2709042" cy="394530"/>
          </a:xfrm>
        </p:spPr>
        <p:txBody>
          <a:bodyPr>
            <a:noAutofit/>
          </a:bodyPr>
          <a:lstStyle/>
          <a:p>
            <a:r>
              <a:rPr lang="en-US" sz="2500" b="1" dirty="0" err="1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Arsitektur</a:t>
            </a:r>
            <a:r>
              <a:rPr lang="en-US" sz="2500" b="1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endParaRPr lang="en-US" sz="2500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3252" y="0"/>
            <a:ext cx="1538748" cy="1538748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73" y="1243645"/>
            <a:ext cx="9992710" cy="433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5738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>
            <a:alpha val="7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Diagonal Corner Rectangle 3"/>
          <p:cNvSpPr/>
          <p:nvPr/>
        </p:nvSpPr>
        <p:spPr>
          <a:xfrm>
            <a:off x="18386" y="0"/>
            <a:ext cx="3213545" cy="769374"/>
          </a:xfrm>
          <a:prstGeom prst="snip2DiagRect">
            <a:avLst/>
          </a:prstGeom>
          <a:solidFill>
            <a:schemeClr val="accent4">
              <a:lumMod val="40000"/>
              <a:lumOff val="6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344" y="144409"/>
            <a:ext cx="2724808" cy="394530"/>
          </a:xfrm>
        </p:spPr>
        <p:txBody>
          <a:bodyPr>
            <a:noAutofit/>
          </a:bodyPr>
          <a:lstStyle/>
          <a:p>
            <a:r>
              <a:rPr lang="en-US" sz="2500" b="1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  <a:endParaRPr lang="en-US" sz="2500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3252" y="0"/>
            <a:ext cx="1538748" cy="1538748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02" y="834953"/>
            <a:ext cx="9362148" cy="29006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10" y="3845956"/>
            <a:ext cx="9259491" cy="30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7445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>
            <a:alpha val="7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>
            <a:off x="18386" y="0"/>
            <a:ext cx="2630221" cy="769374"/>
          </a:xfrm>
          <a:prstGeom prst="snip2DiagRect">
            <a:avLst/>
          </a:prstGeom>
          <a:solidFill>
            <a:schemeClr val="accent4">
              <a:lumMod val="40000"/>
              <a:lumOff val="6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344" y="144409"/>
            <a:ext cx="2299139" cy="394530"/>
          </a:xfrm>
        </p:spPr>
        <p:txBody>
          <a:bodyPr>
            <a:noAutofit/>
          </a:bodyPr>
          <a:lstStyle/>
          <a:p>
            <a:r>
              <a:rPr lang="en-US" sz="2500" b="1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  <a:endParaRPr lang="en-US" sz="2500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3252" y="0"/>
            <a:ext cx="1538748" cy="1538748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487" y="790543"/>
            <a:ext cx="8123278" cy="630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3577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>
            <a:alpha val="7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Diagonal Corner Rectangle 3"/>
          <p:cNvSpPr/>
          <p:nvPr/>
        </p:nvSpPr>
        <p:spPr>
          <a:xfrm>
            <a:off x="18386" y="0"/>
            <a:ext cx="3323904" cy="769374"/>
          </a:xfrm>
          <a:prstGeom prst="snip2DiagRect">
            <a:avLst/>
          </a:prstGeom>
          <a:solidFill>
            <a:schemeClr val="accent4">
              <a:lumMod val="40000"/>
              <a:lumOff val="6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344" y="144409"/>
            <a:ext cx="2961290" cy="394530"/>
          </a:xfrm>
        </p:spPr>
        <p:txBody>
          <a:bodyPr>
            <a:noAutofit/>
          </a:bodyPr>
          <a:lstStyle/>
          <a:p>
            <a:r>
              <a:rPr lang="en-US" sz="2500" b="1" dirty="0" err="1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Pembahasan</a:t>
            </a:r>
            <a:r>
              <a:rPr lang="en-US" sz="2500" b="1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endParaRPr lang="en-US" sz="2500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3252" y="0"/>
            <a:ext cx="1538748" cy="1538748"/>
          </a:xfrm>
        </p:spPr>
      </p:pic>
      <p:sp>
        <p:nvSpPr>
          <p:cNvPr id="7" name="TextBox 6"/>
          <p:cNvSpPr txBox="1"/>
          <p:nvPr/>
        </p:nvSpPr>
        <p:spPr>
          <a:xfrm>
            <a:off x="536028" y="787655"/>
            <a:ext cx="37229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Menambahkan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Acara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Baru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236249"/>
              </p:ext>
            </p:extLst>
          </p:nvPr>
        </p:nvGraphicFramePr>
        <p:xfrm>
          <a:off x="882869" y="1218542"/>
          <a:ext cx="9770382" cy="10668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77038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private void </a:t>
                      </a:r>
                      <a:r>
                        <a:rPr lang="en-US" sz="1600" b="0" kern="1200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addClassified</a:t>
                      </a:r>
                      <a:r>
                        <a:rPr lang="en-US" sz="1600" b="0" kern="12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0" kern="1200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ClassifiedEvent</a:t>
                      </a:r>
                      <a:r>
                        <a:rPr lang="en-US" sz="1600" b="0" kern="12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0" kern="1200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classifiedEvent</a:t>
                      </a:r>
                      <a:r>
                        <a:rPr lang="en-US" sz="1600" b="0" kern="12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String </a:t>
                      </a:r>
                      <a:r>
                        <a:rPr lang="en-US" sz="1600" b="0" kern="1200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cEventId</a:t>
                      </a:r>
                      <a:r>
                        <a:rPr lang="en-US" sz="1600" b="0" kern="12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r>
                        <a:rPr lang="en-US" sz="1600" b="0" kern="12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600" b="0" kern="1200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classifiedEvent.setEventId</a:t>
                      </a:r>
                      <a:r>
                        <a:rPr lang="en-US" sz="1600" b="0" kern="12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0" kern="1200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cEventId</a:t>
                      </a:r>
                      <a:r>
                        <a:rPr lang="en-US" sz="1600" b="0" kern="12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r>
                        <a:rPr lang="en-US" sz="1600" b="0" kern="12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600" b="0" kern="1200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dbRef.child</a:t>
                      </a:r>
                      <a:r>
                        <a:rPr lang="en-US" sz="1600" b="0" kern="12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("classified").child(</a:t>
                      </a:r>
                      <a:r>
                        <a:rPr lang="en-US" sz="1600" b="0" kern="1200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cEventId</a:t>
                      </a:r>
                      <a:r>
                        <a:rPr lang="en-US" sz="1600" b="0" kern="12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).</a:t>
                      </a:r>
                      <a:r>
                        <a:rPr lang="en-US" sz="1600" b="0" kern="1200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setValue</a:t>
                      </a:r>
                      <a:r>
                        <a:rPr lang="en-US" sz="1600" b="0" kern="12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0" kern="1200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classifiedEvent</a:t>
                      </a:r>
                      <a:r>
                        <a:rPr lang="en-US" sz="1600" b="0" kern="12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US" sz="1600" b="0" kern="12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.</a:t>
                      </a:r>
                      <a:r>
                        <a:rPr lang="en-US" sz="1600" b="0" kern="1200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addOnCompleteListener</a:t>
                      </a:r>
                      <a:r>
                        <a:rPr lang="en-US" sz="1600" b="0" kern="12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0" kern="1200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newOnCompleteListener</a:t>
                      </a:r>
                      <a:r>
                        <a:rPr lang="en-US" sz="1600" b="0" kern="12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&lt;Void&gt;() {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46539" y="2989584"/>
            <a:ext cx="42434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Mengirimkan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Push Notification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097183"/>
              </p:ext>
            </p:extLst>
          </p:nvPr>
        </p:nvGraphicFramePr>
        <p:xfrm>
          <a:off x="893380" y="3420471"/>
          <a:ext cx="9770382" cy="2529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77038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private void </a:t>
                      </a:r>
                      <a:r>
                        <a:rPr lang="en-US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sendNotification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r>
                        <a:rPr lang="en-US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JSONObject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json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new </a:t>
                      </a:r>
                      <a:r>
                        <a:rPr lang="en-US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JSONObject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();                        </a:t>
                      </a:r>
                    </a:p>
                    <a:p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try {</a:t>
                      </a:r>
                    </a:p>
                    <a:p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json.put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("to","/topics/"+"news");                       </a:t>
                      </a:r>
                    </a:p>
                    <a:p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JSONObject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notificationObj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new </a:t>
                      </a:r>
                      <a:r>
                        <a:rPr lang="en-US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JSONObject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notificationObj.put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("</a:t>
                      </a:r>
                      <a:r>
                        <a:rPr lang="en-US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title","UKM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IK EVENT");</a:t>
                      </a:r>
                    </a:p>
                    <a:p>
                      <a:r>
                        <a:rPr lang="en-US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notificationObj.put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("body","</a:t>
                      </a:r>
                      <a:r>
                        <a:rPr lang="en-US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ada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acara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baru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nih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guys, </a:t>
                      </a:r>
                      <a:r>
                        <a:rPr lang="en-US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ayo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silahkan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dicek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!");</a:t>
                      </a:r>
                    </a:p>
                    <a:p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json.put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("notification",</a:t>
                      </a:r>
                      <a:r>
                        <a:rPr lang="en-US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notificationObj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r>
                        <a:rPr lang="en-US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JsonObjectRequest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request = new </a:t>
                      </a:r>
                      <a:r>
                        <a:rPr lang="en-US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JsonObjectRequest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Request.Method.POST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URL,      </a:t>
                      </a:r>
                      <a:r>
                        <a:rPr lang="en-US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json,new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Response.Listener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JSONObject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&gt;() {</a:t>
                      </a:r>
                      <a:endParaRPr lang="en-US" sz="1600" b="0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08867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>
            <a:alpha val="7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Diagonal Corner Rectangle 3"/>
          <p:cNvSpPr/>
          <p:nvPr/>
        </p:nvSpPr>
        <p:spPr>
          <a:xfrm>
            <a:off x="18387" y="0"/>
            <a:ext cx="3260841" cy="769374"/>
          </a:xfrm>
          <a:prstGeom prst="snip2DiagRect">
            <a:avLst/>
          </a:prstGeom>
          <a:solidFill>
            <a:schemeClr val="accent4">
              <a:lumMod val="40000"/>
              <a:lumOff val="6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344" y="144409"/>
            <a:ext cx="2929759" cy="394530"/>
          </a:xfrm>
        </p:spPr>
        <p:txBody>
          <a:bodyPr>
            <a:noAutofit/>
          </a:bodyPr>
          <a:lstStyle/>
          <a:p>
            <a:r>
              <a:rPr lang="en-US" sz="2500" b="1" dirty="0" err="1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Pembahasan</a:t>
            </a:r>
            <a:r>
              <a:rPr lang="en-US" sz="2500" b="1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endParaRPr lang="en-US" sz="2500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3252" y="0"/>
            <a:ext cx="1538748" cy="1538748"/>
          </a:xfrm>
        </p:spPr>
      </p:pic>
      <p:sp>
        <p:nvSpPr>
          <p:cNvPr id="6" name="TextBox 5"/>
          <p:cNvSpPr txBox="1"/>
          <p:nvPr/>
        </p:nvSpPr>
        <p:spPr>
          <a:xfrm>
            <a:off x="515007" y="735121"/>
            <a:ext cx="33011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Registrasi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Akun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202732"/>
              </p:ext>
            </p:extLst>
          </p:nvPr>
        </p:nvGraphicFramePr>
        <p:xfrm>
          <a:off x="861848" y="1090852"/>
          <a:ext cx="9770382" cy="5791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77038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mAuth.createUserWithEmailAndPassword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email,password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).</a:t>
                      </a:r>
                      <a:r>
                        <a:rPr lang="en-US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addOnCompleteListener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(new </a:t>
                      </a:r>
                      <a:r>
                        <a:rPr lang="en-US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OnCompleteListener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&lt;</a:t>
                      </a:r>
                      <a:r>
                        <a:rPr lang="en-US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AuthResult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&gt;() }</a:t>
                      </a: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93988" y="1675377"/>
            <a:ext cx="21836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Login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408482"/>
              </p:ext>
            </p:extLst>
          </p:nvPr>
        </p:nvGraphicFramePr>
        <p:xfrm>
          <a:off x="840829" y="2031108"/>
          <a:ext cx="9770382" cy="5791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77038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mAuth.signInWithEmailAndPassword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email,password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).</a:t>
                      </a:r>
                      <a:r>
                        <a:rPr lang="en-US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addOnCompleteListener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(new </a:t>
                      </a:r>
                      <a:r>
                        <a:rPr lang="en-US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OnCompleteListener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AuthResult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&gt;()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</a:t>
                      </a:r>
                      <a:endParaRPr lang="en-US" sz="1200" b="0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88730" y="2619292"/>
            <a:ext cx="65971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Mengambil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cara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Firebase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Realtime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707118"/>
              </p:ext>
            </p:extLst>
          </p:nvPr>
        </p:nvGraphicFramePr>
        <p:xfrm>
          <a:off x="835571" y="2975023"/>
          <a:ext cx="9770382" cy="5791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77038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public </a:t>
                      </a:r>
                      <a:r>
                        <a:rPr lang="en-US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ArrayList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&lt;Classified&gt; retrieve() {            </a:t>
                      </a:r>
                      <a:r>
                        <a:rPr lang="en-US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db.child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("classified").</a:t>
                      </a:r>
                      <a:r>
                        <a:rPr lang="en-US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addValueEventListener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(new </a:t>
                      </a:r>
                      <a:r>
                        <a:rPr lang="en-US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ValueEventListener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{</a:t>
                      </a:r>
                      <a:endParaRPr lang="en-US" sz="1600" b="0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88730" y="3561962"/>
            <a:ext cx="39423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Menambahkan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Pengingat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Acara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400067"/>
              </p:ext>
            </p:extLst>
          </p:nvPr>
        </p:nvGraphicFramePr>
        <p:xfrm>
          <a:off x="835572" y="3930219"/>
          <a:ext cx="10838686" cy="27736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83868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public void </a:t>
                      </a:r>
                      <a:r>
                        <a:rPr lang="en-US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ingatkanSaya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(View view) {</a:t>
                      </a:r>
                    </a:p>
                    <a:p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String date = </a:t>
                      </a:r>
                      <a:r>
                        <a:rPr lang="en-US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Converter.ConvertDate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tanggalTxt.getText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().</a:t>
                      </a:r>
                      <a:r>
                        <a:rPr lang="en-US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toString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(), "</a:t>
                      </a:r>
                      <a:r>
                        <a:rPr lang="en-US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dd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/MM/</a:t>
                      </a:r>
                      <a:r>
                        <a:rPr lang="en-US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yyyy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", "</a:t>
                      </a:r>
                      <a:r>
                        <a:rPr lang="en-US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yyyy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MM </a:t>
                      </a:r>
                      <a:r>
                        <a:rPr lang="en-US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dd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");    </a:t>
                      </a:r>
                    </a:p>
                    <a:p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String time = </a:t>
                      </a:r>
                      <a:r>
                        <a:rPr lang="en-US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notifTxt.getText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().</a:t>
                      </a:r>
                      <a:r>
                        <a:rPr lang="en-US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toString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String </a:t>
                      </a:r>
                      <a:r>
                        <a:rPr lang="en-US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dateTime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date + " " + time;</a:t>
                      </a:r>
                    </a:p>
                    <a:p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Date </a:t>
                      </a:r>
                      <a:r>
                        <a:rPr lang="en-US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txtAlarm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Converter.toDate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dateTime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"</a:t>
                      </a:r>
                      <a:r>
                        <a:rPr lang="en-US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yyyy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MM </a:t>
                      </a:r>
                      <a:r>
                        <a:rPr lang="en-US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dd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HH:mm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");</a:t>
                      </a:r>
                    </a:p>
                    <a:p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Calendar </a:t>
                      </a:r>
                      <a:r>
                        <a:rPr lang="en-US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calendar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Calendar.getInstance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calendar.setTime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txtAlarm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Intent </a:t>
                      </a:r>
                      <a:r>
                        <a:rPr lang="en-US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myIntent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new Intent(</a:t>
                      </a:r>
                      <a:r>
                        <a:rPr lang="en-US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this,AlarmReciever.class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r>
                        <a:rPr lang="en-US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pendingIntent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PendingIntent.getBroadcast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(DetailActivity.this,0,myIntent,0);</a:t>
                      </a:r>
                    </a:p>
                    <a:p>
                      <a:r>
                        <a:rPr lang="en-US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alarmManager.set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AlarmManager.RTC_WAKEUP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calendar.getTimeInMillis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(), </a:t>
                      </a:r>
                      <a:r>
                        <a:rPr lang="en-US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pendingIntent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);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</a:t>
                      </a: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867125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</TotalTime>
  <Words>792</Words>
  <Application>Microsoft Office PowerPoint</Application>
  <PresentationFormat>Widescreen</PresentationFormat>
  <Paragraphs>81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Times New Roman</vt:lpstr>
      <vt:lpstr>Office Theme</vt:lpstr>
      <vt:lpstr>APLIKASI AGENDA BERBASIS ANDROID DENGAN FITUR PUSH NOTIFICATION DAN REMINDER  (Studi Kasus : UKM INFORMATIKA &amp; KOMPUTER) </vt:lpstr>
      <vt:lpstr>Latar Belakang Masalah</vt:lpstr>
      <vt:lpstr>Ruang Lingkup Penelitian</vt:lpstr>
      <vt:lpstr>Tujuan dan Manfaat Penelitian</vt:lpstr>
      <vt:lpstr>Arsitektur Sistem</vt:lpstr>
      <vt:lpstr>Use Case Diagram</vt:lpstr>
      <vt:lpstr>Class Diagram</vt:lpstr>
      <vt:lpstr>Pembahasan Sistem</vt:lpstr>
      <vt:lpstr>Pembahasan Sistem</vt:lpstr>
      <vt:lpstr>Kesimpulan dan Saran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AGENDA BERBASIS ANDROID DENGAN FITUR PUSH NOTIFICATION DAN REMINDER  (Studi Kasus : UKM INFORMATIKA &amp; KOMPUTER) </dc:title>
  <dc:creator>user</dc:creator>
  <cp:lastModifiedBy>user</cp:lastModifiedBy>
  <cp:revision>114</cp:revision>
  <dcterms:created xsi:type="dcterms:W3CDTF">2019-01-08T07:57:03Z</dcterms:created>
  <dcterms:modified xsi:type="dcterms:W3CDTF">2019-01-18T00:37:46Z</dcterms:modified>
</cp:coreProperties>
</file>