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0"/>
  </p:notesMasterIdLst>
  <p:sldIdLst>
    <p:sldId id="2059" r:id="rId2"/>
    <p:sldId id="2090" r:id="rId3"/>
    <p:sldId id="2137" r:id="rId4"/>
    <p:sldId id="2138" r:id="rId5"/>
    <p:sldId id="2126" r:id="rId6"/>
    <p:sldId id="2127" r:id="rId7"/>
    <p:sldId id="2128" r:id="rId8"/>
    <p:sldId id="2129" r:id="rId9"/>
    <p:sldId id="2131" r:id="rId10"/>
    <p:sldId id="2132" r:id="rId11"/>
    <p:sldId id="2133" r:id="rId12"/>
    <p:sldId id="2134" r:id="rId13"/>
    <p:sldId id="2135" r:id="rId14"/>
    <p:sldId id="2136" r:id="rId15"/>
    <p:sldId id="2083" r:id="rId16"/>
    <p:sldId id="2092" r:id="rId17"/>
    <p:sldId id="2093" r:id="rId18"/>
    <p:sldId id="2111" r:id="rId19"/>
    <p:sldId id="2097" r:id="rId20"/>
    <p:sldId id="2096" r:id="rId21"/>
    <p:sldId id="2098" r:id="rId22"/>
    <p:sldId id="2099" r:id="rId23"/>
    <p:sldId id="2100" r:id="rId24"/>
    <p:sldId id="2101" r:id="rId25"/>
    <p:sldId id="2102" r:id="rId26"/>
    <p:sldId id="2103" r:id="rId27"/>
    <p:sldId id="2094" r:id="rId28"/>
    <p:sldId id="2095" r:id="rId29"/>
    <p:sldId id="2104" r:id="rId30"/>
    <p:sldId id="2105" r:id="rId31"/>
    <p:sldId id="2106" r:id="rId32"/>
    <p:sldId id="2107" r:id="rId33"/>
    <p:sldId id="2108" r:id="rId34"/>
    <p:sldId id="2110" r:id="rId35"/>
    <p:sldId id="2109" r:id="rId36"/>
    <p:sldId id="2113" r:id="rId37"/>
    <p:sldId id="2114" r:id="rId38"/>
    <p:sldId id="2115" r:id="rId39"/>
    <p:sldId id="2116" r:id="rId40"/>
    <p:sldId id="2117" r:id="rId41"/>
    <p:sldId id="2085" r:id="rId42"/>
    <p:sldId id="2118" r:id="rId43"/>
    <p:sldId id="2121" r:id="rId44"/>
    <p:sldId id="2120" r:id="rId45"/>
    <p:sldId id="2122" r:id="rId46"/>
    <p:sldId id="2123" r:id="rId47"/>
    <p:sldId id="2124" r:id="rId48"/>
    <p:sldId id="2125" r:id="rId49"/>
  </p:sldIdLst>
  <p:sldSz cx="12192000" cy="6858000"/>
  <p:notesSz cx="6794500" cy="9931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a Azevedo" initials="CA" lastIdx="2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389"/>
    <a:srgbClr val="000000"/>
    <a:srgbClr val="008B3A"/>
    <a:srgbClr val="63B32E"/>
    <a:srgbClr val="FDFDFD"/>
    <a:srgbClr val="F9F9F9"/>
    <a:srgbClr val="006EB9"/>
    <a:srgbClr val="50BBB5"/>
    <a:srgbClr val="749CB6"/>
    <a:srgbClr val="289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5380" autoAdjust="0"/>
  </p:normalViewPr>
  <p:slideViewPr>
    <p:cSldViewPr snapToGrid="0">
      <p:cViewPr varScale="1">
        <p:scale>
          <a:sx n="79" d="100"/>
          <a:sy n="79" d="100"/>
        </p:scale>
        <p:origin x="132" y="324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76B58-C072-45A3-9260-158133DAC73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E616830-4047-4F98-BD83-E7AEFC5BF80F}">
      <dgm:prSet phldrT="[Texto]"/>
      <dgm:spPr/>
      <dgm:t>
        <a:bodyPr/>
        <a:lstStyle/>
        <a:p>
          <a:r>
            <a:rPr lang="pt-BR" dirty="0"/>
            <a:t>Definir </a:t>
          </a:r>
          <a:r>
            <a:rPr lang="pt-BR" i="1" dirty="0" err="1"/>
            <a:t>issues</a:t>
          </a:r>
          <a:r>
            <a:rPr lang="pt-BR" i="1" dirty="0"/>
            <a:t> </a:t>
          </a:r>
          <a:r>
            <a:rPr lang="pt-BR" i="0" dirty="0"/>
            <a:t>(técnicas, processos, legais)</a:t>
          </a:r>
        </a:p>
      </dgm:t>
    </dgm:pt>
    <dgm:pt modelId="{FCAEAEE2-2E4A-4F53-B09A-774C0DC53D97}" type="parTrans" cxnId="{9C65303E-F5D4-4674-9C9D-A5E802F31451}">
      <dgm:prSet/>
      <dgm:spPr/>
      <dgm:t>
        <a:bodyPr/>
        <a:lstStyle/>
        <a:p>
          <a:endParaRPr lang="pt-BR"/>
        </a:p>
      </dgm:t>
    </dgm:pt>
    <dgm:pt modelId="{82591E13-C720-43BB-A452-90866A24049C}" type="sibTrans" cxnId="{9C65303E-F5D4-4674-9C9D-A5E802F31451}">
      <dgm:prSet/>
      <dgm:spPr/>
      <dgm:t>
        <a:bodyPr/>
        <a:lstStyle/>
        <a:p>
          <a:endParaRPr lang="pt-BR"/>
        </a:p>
      </dgm:t>
    </dgm:pt>
    <dgm:pt modelId="{F6ED32C0-9CA9-4B13-A677-EF9AB7E10379}">
      <dgm:prSet phldrT="[Texto]"/>
      <dgm:spPr/>
      <dgm:t>
        <a:bodyPr/>
        <a:lstStyle/>
        <a:p>
          <a:r>
            <a:rPr lang="pt-BR" dirty="0"/>
            <a:t>Discutir e definir soluções</a:t>
          </a:r>
        </a:p>
      </dgm:t>
    </dgm:pt>
    <dgm:pt modelId="{5A984B87-30F6-403F-9301-C5D093BC27D7}" type="parTrans" cxnId="{875F4175-7846-40A8-8FDB-77A21389748F}">
      <dgm:prSet/>
      <dgm:spPr/>
      <dgm:t>
        <a:bodyPr/>
        <a:lstStyle/>
        <a:p>
          <a:endParaRPr lang="pt-BR"/>
        </a:p>
      </dgm:t>
    </dgm:pt>
    <dgm:pt modelId="{C24573BE-7CB1-450C-BBAF-5D3A4DB4B16F}" type="sibTrans" cxnId="{875F4175-7846-40A8-8FDB-77A21389748F}">
      <dgm:prSet/>
      <dgm:spPr/>
      <dgm:t>
        <a:bodyPr/>
        <a:lstStyle/>
        <a:p>
          <a:endParaRPr lang="pt-BR"/>
        </a:p>
      </dgm:t>
    </dgm:pt>
    <dgm:pt modelId="{839F74DA-94E6-4558-9746-538EBD464D40}">
      <dgm:prSet phldrT="[Texto]"/>
      <dgm:spPr/>
      <dgm:t>
        <a:bodyPr/>
        <a:lstStyle/>
        <a:p>
          <a:r>
            <a:rPr lang="pt-BR" dirty="0"/>
            <a:t>Implementar e validar soluções (técnicas, Manual de Operações </a:t>
          </a:r>
          <a:r>
            <a:rPr lang="pt-BR" dirty="0" err="1"/>
            <a:t>etc</a:t>
          </a:r>
          <a:r>
            <a:rPr lang="pt-BR" dirty="0"/>
            <a:t>)</a:t>
          </a:r>
        </a:p>
      </dgm:t>
    </dgm:pt>
    <dgm:pt modelId="{6F9FD191-673F-4107-8DB8-639BC96E2038}" type="parTrans" cxnId="{50E0CA75-4A17-4C5B-9C2C-A21D15DBFCEC}">
      <dgm:prSet/>
      <dgm:spPr/>
      <dgm:t>
        <a:bodyPr/>
        <a:lstStyle/>
        <a:p>
          <a:endParaRPr lang="pt-BR"/>
        </a:p>
      </dgm:t>
    </dgm:pt>
    <dgm:pt modelId="{BDAB0F98-6FD8-46F4-8718-EE5306F9110D}" type="sibTrans" cxnId="{50E0CA75-4A17-4C5B-9C2C-A21D15DBFCEC}">
      <dgm:prSet/>
      <dgm:spPr/>
      <dgm:t>
        <a:bodyPr/>
        <a:lstStyle/>
        <a:p>
          <a:endParaRPr lang="pt-BR"/>
        </a:p>
      </dgm:t>
    </dgm:pt>
    <dgm:pt modelId="{834219FA-3C27-477F-9C07-D9A8B2F94BA7}">
      <dgm:prSet phldrT="[Texto]"/>
      <dgm:spPr/>
      <dgm:t>
        <a:bodyPr/>
        <a:lstStyle/>
        <a:p>
          <a:r>
            <a:rPr lang="pt-BR" dirty="0"/>
            <a:t>Reiniciar laboratório (teste de implantação do piloto)</a:t>
          </a:r>
        </a:p>
      </dgm:t>
    </dgm:pt>
    <dgm:pt modelId="{EE392ABB-8BAC-4819-9461-00AC0D5B41D5}" type="parTrans" cxnId="{8170B7A5-1B6A-471D-9794-3213E5AADBF8}">
      <dgm:prSet/>
      <dgm:spPr/>
      <dgm:t>
        <a:bodyPr/>
        <a:lstStyle/>
        <a:p>
          <a:endParaRPr lang="pt-BR"/>
        </a:p>
      </dgm:t>
    </dgm:pt>
    <dgm:pt modelId="{B75195AC-2EA7-4EAB-AC81-20030B55A5B2}" type="sibTrans" cxnId="{8170B7A5-1B6A-471D-9794-3213E5AADBF8}">
      <dgm:prSet/>
      <dgm:spPr/>
      <dgm:t>
        <a:bodyPr/>
        <a:lstStyle/>
        <a:p>
          <a:endParaRPr lang="pt-BR"/>
        </a:p>
      </dgm:t>
    </dgm:pt>
    <dgm:pt modelId="{CFEEE931-C1C3-45C2-BB23-B28A623840D1}">
      <dgm:prSet phldrT="[Texto]"/>
      <dgm:spPr/>
      <dgm:t>
        <a:bodyPr/>
        <a:lstStyle/>
        <a:p>
          <a:r>
            <a:rPr lang="pt-BR" dirty="0"/>
            <a:t>Implementar piloto</a:t>
          </a:r>
        </a:p>
      </dgm:t>
    </dgm:pt>
    <dgm:pt modelId="{F6E473EE-EC9E-4ECB-AC10-78204638B6CE}" type="parTrans" cxnId="{D73096B8-F4B4-4041-808B-4C926E838AB5}">
      <dgm:prSet/>
      <dgm:spPr/>
      <dgm:t>
        <a:bodyPr/>
        <a:lstStyle/>
        <a:p>
          <a:endParaRPr lang="pt-BR"/>
        </a:p>
      </dgm:t>
    </dgm:pt>
    <dgm:pt modelId="{8890A945-B4B3-4F3C-B6A9-1E56234F15BC}" type="sibTrans" cxnId="{D73096B8-F4B4-4041-808B-4C926E838AB5}">
      <dgm:prSet/>
      <dgm:spPr/>
      <dgm:t>
        <a:bodyPr/>
        <a:lstStyle/>
        <a:p>
          <a:endParaRPr lang="pt-BR"/>
        </a:p>
      </dgm:t>
    </dgm:pt>
    <dgm:pt modelId="{56D3A461-6F68-44E2-B9A7-BE7A9CC68A1E}">
      <dgm:prSet phldrT="[Texto]"/>
      <dgm:spPr/>
      <dgm:t>
        <a:bodyPr/>
        <a:lstStyle/>
        <a:p>
          <a:r>
            <a:rPr lang="pt-BR" dirty="0"/>
            <a:t>Sustentar piloto</a:t>
          </a:r>
        </a:p>
      </dgm:t>
    </dgm:pt>
    <dgm:pt modelId="{06E6E3B2-83B2-49DA-A063-91BD5E9FC828}" type="parTrans" cxnId="{703C0BD7-9520-4C9F-BAEE-6B5ABC708422}">
      <dgm:prSet/>
      <dgm:spPr/>
      <dgm:t>
        <a:bodyPr/>
        <a:lstStyle/>
        <a:p>
          <a:endParaRPr lang="pt-BR"/>
        </a:p>
      </dgm:t>
    </dgm:pt>
    <dgm:pt modelId="{497908EC-D7C3-488E-8348-4C5B274CE137}" type="sibTrans" cxnId="{703C0BD7-9520-4C9F-BAEE-6B5ABC708422}">
      <dgm:prSet/>
      <dgm:spPr/>
      <dgm:t>
        <a:bodyPr/>
        <a:lstStyle/>
        <a:p>
          <a:endParaRPr lang="pt-BR"/>
        </a:p>
      </dgm:t>
    </dgm:pt>
    <dgm:pt modelId="{197B45FE-A4B6-494E-B1DB-01659BAC607A}" type="pres">
      <dgm:prSet presAssocID="{2D276B58-C072-45A3-9260-158133DAC731}" presName="CompostProcess" presStyleCnt="0">
        <dgm:presLayoutVars>
          <dgm:dir/>
          <dgm:resizeHandles val="exact"/>
        </dgm:presLayoutVars>
      </dgm:prSet>
      <dgm:spPr/>
    </dgm:pt>
    <dgm:pt modelId="{3DB0CDB6-E99D-45A5-8E2C-D1A1E9A8AC27}" type="pres">
      <dgm:prSet presAssocID="{2D276B58-C072-45A3-9260-158133DAC731}" presName="arrow" presStyleLbl="bgShp" presStyleIdx="0" presStyleCnt="1" custLinFactNeighborX="-12684" custLinFactNeighborY="9947"/>
      <dgm:spPr/>
    </dgm:pt>
    <dgm:pt modelId="{C8DD2885-0045-423A-A08B-AE5F10288CE9}" type="pres">
      <dgm:prSet presAssocID="{2D276B58-C072-45A3-9260-158133DAC731}" presName="linearProcess" presStyleCnt="0"/>
      <dgm:spPr/>
    </dgm:pt>
    <dgm:pt modelId="{124D8A26-A6B1-4D85-BD0C-ADD99AC5C103}" type="pres">
      <dgm:prSet presAssocID="{5E616830-4047-4F98-BD83-E7AEFC5BF80F}" presName="textNode" presStyleLbl="node1" presStyleIdx="0" presStyleCnt="6">
        <dgm:presLayoutVars>
          <dgm:bulletEnabled val="1"/>
        </dgm:presLayoutVars>
      </dgm:prSet>
      <dgm:spPr/>
    </dgm:pt>
    <dgm:pt modelId="{08F95FB2-4196-4669-9E6A-D43A7C03F0ED}" type="pres">
      <dgm:prSet presAssocID="{82591E13-C720-43BB-A452-90866A24049C}" presName="sibTrans" presStyleCnt="0"/>
      <dgm:spPr/>
    </dgm:pt>
    <dgm:pt modelId="{FB948939-2B63-4541-93BD-77C82ADD331C}" type="pres">
      <dgm:prSet presAssocID="{F6ED32C0-9CA9-4B13-A677-EF9AB7E10379}" presName="textNode" presStyleLbl="node1" presStyleIdx="1" presStyleCnt="6">
        <dgm:presLayoutVars>
          <dgm:bulletEnabled val="1"/>
        </dgm:presLayoutVars>
      </dgm:prSet>
      <dgm:spPr/>
    </dgm:pt>
    <dgm:pt modelId="{9532B68A-3DC5-47A8-B5F3-A85BB2BE9E3E}" type="pres">
      <dgm:prSet presAssocID="{C24573BE-7CB1-450C-BBAF-5D3A4DB4B16F}" presName="sibTrans" presStyleCnt="0"/>
      <dgm:spPr/>
    </dgm:pt>
    <dgm:pt modelId="{EDB13053-D8C5-4636-A1B9-63F9D544DEE7}" type="pres">
      <dgm:prSet presAssocID="{839F74DA-94E6-4558-9746-538EBD464D40}" presName="textNode" presStyleLbl="node1" presStyleIdx="2" presStyleCnt="6">
        <dgm:presLayoutVars>
          <dgm:bulletEnabled val="1"/>
        </dgm:presLayoutVars>
      </dgm:prSet>
      <dgm:spPr/>
    </dgm:pt>
    <dgm:pt modelId="{F4F4CC7D-5F04-4535-A870-2977F5B852A2}" type="pres">
      <dgm:prSet presAssocID="{BDAB0F98-6FD8-46F4-8718-EE5306F9110D}" presName="sibTrans" presStyleCnt="0"/>
      <dgm:spPr/>
    </dgm:pt>
    <dgm:pt modelId="{2FC73BBC-2CCA-4AE3-8F5C-14BA7545CE1E}" type="pres">
      <dgm:prSet presAssocID="{834219FA-3C27-477F-9C07-D9A8B2F94BA7}" presName="textNode" presStyleLbl="node1" presStyleIdx="3" presStyleCnt="6">
        <dgm:presLayoutVars>
          <dgm:bulletEnabled val="1"/>
        </dgm:presLayoutVars>
      </dgm:prSet>
      <dgm:spPr/>
    </dgm:pt>
    <dgm:pt modelId="{A189F5BE-1680-4AB4-897B-D2452C8190DA}" type="pres">
      <dgm:prSet presAssocID="{B75195AC-2EA7-4EAB-AC81-20030B55A5B2}" presName="sibTrans" presStyleCnt="0"/>
      <dgm:spPr/>
    </dgm:pt>
    <dgm:pt modelId="{E588CDFB-FF72-4663-9C59-35E351681519}" type="pres">
      <dgm:prSet presAssocID="{CFEEE931-C1C3-45C2-BB23-B28A623840D1}" presName="textNode" presStyleLbl="node1" presStyleIdx="4" presStyleCnt="6">
        <dgm:presLayoutVars>
          <dgm:bulletEnabled val="1"/>
        </dgm:presLayoutVars>
      </dgm:prSet>
      <dgm:spPr/>
    </dgm:pt>
    <dgm:pt modelId="{408E6B34-C08B-4F77-9A9F-731FF97ADAB8}" type="pres">
      <dgm:prSet presAssocID="{8890A945-B4B3-4F3C-B6A9-1E56234F15BC}" presName="sibTrans" presStyleCnt="0"/>
      <dgm:spPr/>
    </dgm:pt>
    <dgm:pt modelId="{5E8CF188-FF61-4501-93B5-DD036AF4D8A4}" type="pres">
      <dgm:prSet presAssocID="{56D3A461-6F68-44E2-B9A7-BE7A9CC68A1E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C1E70E08-4C79-4784-A936-D63277B6B57D}" type="presOf" srcId="{2D276B58-C072-45A3-9260-158133DAC731}" destId="{197B45FE-A4B6-494E-B1DB-01659BAC607A}" srcOrd="0" destOrd="0" presId="urn:microsoft.com/office/officeart/2005/8/layout/hProcess9"/>
    <dgm:cxn modelId="{D9AF380D-1515-4C60-817A-4A8C1C403C84}" type="presOf" srcId="{5E616830-4047-4F98-BD83-E7AEFC5BF80F}" destId="{124D8A26-A6B1-4D85-BD0C-ADD99AC5C103}" srcOrd="0" destOrd="0" presId="urn:microsoft.com/office/officeart/2005/8/layout/hProcess9"/>
    <dgm:cxn modelId="{3317042A-9E94-4983-959E-289258B91F2A}" type="presOf" srcId="{CFEEE931-C1C3-45C2-BB23-B28A623840D1}" destId="{E588CDFB-FF72-4663-9C59-35E351681519}" srcOrd="0" destOrd="0" presId="urn:microsoft.com/office/officeart/2005/8/layout/hProcess9"/>
    <dgm:cxn modelId="{9C65303E-F5D4-4674-9C9D-A5E802F31451}" srcId="{2D276B58-C072-45A3-9260-158133DAC731}" destId="{5E616830-4047-4F98-BD83-E7AEFC5BF80F}" srcOrd="0" destOrd="0" parTransId="{FCAEAEE2-2E4A-4F53-B09A-774C0DC53D97}" sibTransId="{82591E13-C720-43BB-A452-90866A24049C}"/>
    <dgm:cxn modelId="{875F4175-7846-40A8-8FDB-77A21389748F}" srcId="{2D276B58-C072-45A3-9260-158133DAC731}" destId="{F6ED32C0-9CA9-4B13-A677-EF9AB7E10379}" srcOrd="1" destOrd="0" parTransId="{5A984B87-30F6-403F-9301-C5D093BC27D7}" sibTransId="{C24573BE-7CB1-450C-BBAF-5D3A4DB4B16F}"/>
    <dgm:cxn modelId="{50E0CA75-4A17-4C5B-9C2C-A21D15DBFCEC}" srcId="{2D276B58-C072-45A3-9260-158133DAC731}" destId="{839F74DA-94E6-4558-9746-538EBD464D40}" srcOrd="2" destOrd="0" parTransId="{6F9FD191-673F-4107-8DB8-639BC96E2038}" sibTransId="{BDAB0F98-6FD8-46F4-8718-EE5306F9110D}"/>
    <dgm:cxn modelId="{8FAC6A5A-6FC0-4E5F-8FE6-34D3D85B68D0}" type="presOf" srcId="{834219FA-3C27-477F-9C07-D9A8B2F94BA7}" destId="{2FC73BBC-2CCA-4AE3-8F5C-14BA7545CE1E}" srcOrd="0" destOrd="0" presId="urn:microsoft.com/office/officeart/2005/8/layout/hProcess9"/>
    <dgm:cxn modelId="{8170B7A5-1B6A-471D-9794-3213E5AADBF8}" srcId="{2D276B58-C072-45A3-9260-158133DAC731}" destId="{834219FA-3C27-477F-9C07-D9A8B2F94BA7}" srcOrd="3" destOrd="0" parTransId="{EE392ABB-8BAC-4819-9461-00AC0D5B41D5}" sibTransId="{B75195AC-2EA7-4EAB-AC81-20030B55A5B2}"/>
    <dgm:cxn modelId="{D73096B8-F4B4-4041-808B-4C926E838AB5}" srcId="{2D276B58-C072-45A3-9260-158133DAC731}" destId="{CFEEE931-C1C3-45C2-BB23-B28A623840D1}" srcOrd="4" destOrd="0" parTransId="{F6E473EE-EC9E-4ECB-AC10-78204638B6CE}" sibTransId="{8890A945-B4B3-4F3C-B6A9-1E56234F15BC}"/>
    <dgm:cxn modelId="{7EB7F1C4-8C0B-48D5-8ADE-5CD68313CE1B}" type="presOf" srcId="{839F74DA-94E6-4558-9746-538EBD464D40}" destId="{EDB13053-D8C5-4636-A1B9-63F9D544DEE7}" srcOrd="0" destOrd="0" presId="urn:microsoft.com/office/officeart/2005/8/layout/hProcess9"/>
    <dgm:cxn modelId="{703C0BD7-9520-4C9F-BAEE-6B5ABC708422}" srcId="{2D276B58-C072-45A3-9260-158133DAC731}" destId="{56D3A461-6F68-44E2-B9A7-BE7A9CC68A1E}" srcOrd="5" destOrd="0" parTransId="{06E6E3B2-83B2-49DA-A063-91BD5E9FC828}" sibTransId="{497908EC-D7C3-488E-8348-4C5B274CE137}"/>
    <dgm:cxn modelId="{4CBD56DD-172B-4D68-B985-B718B5069D05}" type="presOf" srcId="{56D3A461-6F68-44E2-B9A7-BE7A9CC68A1E}" destId="{5E8CF188-FF61-4501-93B5-DD036AF4D8A4}" srcOrd="0" destOrd="0" presId="urn:microsoft.com/office/officeart/2005/8/layout/hProcess9"/>
    <dgm:cxn modelId="{D5D389DF-C5E2-4D04-AA24-E0E47C7C5ED1}" type="presOf" srcId="{F6ED32C0-9CA9-4B13-A677-EF9AB7E10379}" destId="{FB948939-2B63-4541-93BD-77C82ADD331C}" srcOrd="0" destOrd="0" presId="urn:microsoft.com/office/officeart/2005/8/layout/hProcess9"/>
    <dgm:cxn modelId="{F4CC0DF5-27FD-4DEF-A65C-633C51A053D6}" type="presParOf" srcId="{197B45FE-A4B6-494E-B1DB-01659BAC607A}" destId="{3DB0CDB6-E99D-45A5-8E2C-D1A1E9A8AC27}" srcOrd="0" destOrd="0" presId="urn:microsoft.com/office/officeart/2005/8/layout/hProcess9"/>
    <dgm:cxn modelId="{7041FA86-8263-4967-B00A-088E9AA642C0}" type="presParOf" srcId="{197B45FE-A4B6-494E-B1DB-01659BAC607A}" destId="{C8DD2885-0045-423A-A08B-AE5F10288CE9}" srcOrd="1" destOrd="0" presId="urn:microsoft.com/office/officeart/2005/8/layout/hProcess9"/>
    <dgm:cxn modelId="{C332B413-438D-4553-B376-715312A4AC6C}" type="presParOf" srcId="{C8DD2885-0045-423A-A08B-AE5F10288CE9}" destId="{124D8A26-A6B1-4D85-BD0C-ADD99AC5C103}" srcOrd="0" destOrd="0" presId="urn:microsoft.com/office/officeart/2005/8/layout/hProcess9"/>
    <dgm:cxn modelId="{EB657A4B-41FE-461E-803F-D99F0814CD37}" type="presParOf" srcId="{C8DD2885-0045-423A-A08B-AE5F10288CE9}" destId="{08F95FB2-4196-4669-9E6A-D43A7C03F0ED}" srcOrd="1" destOrd="0" presId="urn:microsoft.com/office/officeart/2005/8/layout/hProcess9"/>
    <dgm:cxn modelId="{8021C49F-71C2-4D72-AE1F-D2B07164E247}" type="presParOf" srcId="{C8DD2885-0045-423A-A08B-AE5F10288CE9}" destId="{FB948939-2B63-4541-93BD-77C82ADD331C}" srcOrd="2" destOrd="0" presId="urn:microsoft.com/office/officeart/2005/8/layout/hProcess9"/>
    <dgm:cxn modelId="{06B3C6EA-F422-41D9-96D4-3803EE8C7948}" type="presParOf" srcId="{C8DD2885-0045-423A-A08B-AE5F10288CE9}" destId="{9532B68A-3DC5-47A8-B5F3-A85BB2BE9E3E}" srcOrd="3" destOrd="0" presId="urn:microsoft.com/office/officeart/2005/8/layout/hProcess9"/>
    <dgm:cxn modelId="{CB8BC69E-78FC-4C70-A8C1-51092D018B72}" type="presParOf" srcId="{C8DD2885-0045-423A-A08B-AE5F10288CE9}" destId="{EDB13053-D8C5-4636-A1B9-63F9D544DEE7}" srcOrd="4" destOrd="0" presId="urn:microsoft.com/office/officeart/2005/8/layout/hProcess9"/>
    <dgm:cxn modelId="{72FF4EA0-EEB4-4FF3-9782-85D2E9957E08}" type="presParOf" srcId="{C8DD2885-0045-423A-A08B-AE5F10288CE9}" destId="{F4F4CC7D-5F04-4535-A870-2977F5B852A2}" srcOrd="5" destOrd="0" presId="urn:microsoft.com/office/officeart/2005/8/layout/hProcess9"/>
    <dgm:cxn modelId="{A8FF54B9-04D8-4AD7-8218-4AFE1713BC4B}" type="presParOf" srcId="{C8DD2885-0045-423A-A08B-AE5F10288CE9}" destId="{2FC73BBC-2CCA-4AE3-8F5C-14BA7545CE1E}" srcOrd="6" destOrd="0" presId="urn:microsoft.com/office/officeart/2005/8/layout/hProcess9"/>
    <dgm:cxn modelId="{D84C5AF7-FCB9-4118-939E-420BB703FDA4}" type="presParOf" srcId="{C8DD2885-0045-423A-A08B-AE5F10288CE9}" destId="{A189F5BE-1680-4AB4-897B-D2452C8190DA}" srcOrd="7" destOrd="0" presId="urn:microsoft.com/office/officeart/2005/8/layout/hProcess9"/>
    <dgm:cxn modelId="{B9D71D82-F36B-4D27-9153-634A8E525457}" type="presParOf" srcId="{C8DD2885-0045-423A-A08B-AE5F10288CE9}" destId="{E588CDFB-FF72-4663-9C59-35E351681519}" srcOrd="8" destOrd="0" presId="urn:microsoft.com/office/officeart/2005/8/layout/hProcess9"/>
    <dgm:cxn modelId="{71053581-8CB5-41DD-A64F-938ABF71C2F2}" type="presParOf" srcId="{C8DD2885-0045-423A-A08B-AE5F10288CE9}" destId="{408E6B34-C08B-4F77-9A9F-731FF97ADAB8}" srcOrd="9" destOrd="0" presId="urn:microsoft.com/office/officeart/2005/8/layout/hProcess9"/>
    <dgm:cxn modelId="{10B9C0B5-8760-4DEB-9007-2F981D962F0B}" type="presParOf" srcId="{C8DD2885-0045-423A-A08B-AE5F10288CE9}" destId="{5E8CF188-FF61-4501-93B5-DD036AF4D8A4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276B58-C072-45A3-9260-158133DAC73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E616830-4047-4F98-BD83-E7AEFC5BF80F}">
      <dgm:prSet phldrT="[Texto]"/>
      <dgm:spPr/>
      <dgm:t>
        <a:bodyPr/>
        <a:lstStyle/>
        <a:p>
          <a:r>
            <a:rPr lang="pt-BR" dirty="0"/>
            <a:t>Definir </a:t>
          </a:r>
          <a:r>
            <a:rPr lang="pt-BR" i="1" dirty="0" err="1"/>
            <a:t>issues</a:t>
          </a:r>
          <a:r>
            <a:rPr lang="pt-BR" i="1" dirty="0"/>
            <a:t> </a:t>
          </a:r>
          <a:r>
            <a:rPr lang="pt-BR" i="0" dirty="0"/>
            <a:t>(técnicas, processos, legais)</a:t>
          </a:r>
        </a:p>
      </dgm:t>
    </dgm:pt>
    <dgm:pt modelId="{FCAEAEE2-2E4A-4F53-B09A-774C0DC53D97}" type="parTrans" cxnId="{9C65303E-F5D4-4674-9C9D-A5E802F31451}">
      <dgm:prSet/>
      <dgm:spPr/>
      <dgm:t>
        <a:bodyPr/>
        <a:lstStyle/>
        <a:p>
          <a:endParaRPr lang="pt-BR"/>
        </a:p>
      </dgm:t>
    </dgm:pt>
    <dgm:pt modelId="{82591E13-C720-43BB-A452-90866A24049C}" type="sibTrans" cxnId="{9C65303E-F5D4-4674-9C9D-A5E802F31451}">
      <dgm:prSet/>
      <dgm:spPr/>
      <dgm:t>
        <a:bodyPr/>
        <a:lstStyle/>
        <a:p>
          <a:endParaRPr lang="pt-BR"/>
        </a:p>
      </dgm:t>
    </dgm:pt>
    <dgm:pt modelId="{F6ED32C0-9CA9-4B13-A677-EF9AB7E10379}">
      <dgm:prSet phldrT="[Texto]"/>
      <dgm:spPr/>
      <dgm:t>
        <a:bodyPr/>
        <a:lstStyle/>
        <a:p>
          <a:r>
            <a:rPr lang="pt-BR" dirty="0"/>
            <a:t>Discutir e definir soluções</a:t>
          </a:r>
        </a:p>
      </dgm:t>
    </dgm:pt>
    <dgm:pt modelId="{5A984B87-30F6-403F-9301-C5D093BC27D7}" type="parTrans" cxnId="{875F4175-7846-40A8-8FDB-77A21389748F}">
      <dgm:prSet/>
      <dgm:spPr/>
      <dgm:t>
        <a:bodyPr/>
        <a:lstStyle/>
        <a:p>
          <a:endParaRPr lang="pt-BR"/>
        </a:p>
      </dgm:t>
    </dgm:pt>
    <dgm:pt modelId="{C24573BE-7CB1-450C-BBAF-5D3A4DB4B16F}" type="sibTrans" cxnId="{875F4175-7846-40A8-8FDB-77A21389748F}">
      <dgm:prSet/>
      <dgm:spPr/>
      <dgm:t>
        <a:bodyPr/>
        <a:lstStyle/>
        <a:p>
          <a:endParaRPr lang="pt-BR"/>
        </a:p>
      </dgm:t>
    </dgm:pt>
    <dgm:pt modelId="{839F74DA-94E6-4558-9746-538EBD464D40}">
      <dgm:prSet phldrT="[Texto]"/>
      <dgm:spPr/>
      <dgm:t>
        <a:bodyPr/>
        <a:lstStyle/>
        <a:p>
          <a:r>
            <a:rPr lang="pt-BR" dirty="0"/>
            <a:t>Implementar e validar soluções (técnicas ou Manual de Operações)</a:t>
          </a:r>
        </a:p>
      </dgm:t>
    </dgm:pt>
    <dgm:pt modelId="{6F9FD191-673F-4107-8DB8-639BC96E2038}" type="parTrans" cxnId="{50E0CA75-4A17-4C5B-9C2C-A21D15DBFCEC}">
      <dgm:prSet/>
      <dgm:spPr/>
      <dgm:t>
        <a:bodyPr/>
        <a:lstStyle/>
        <a:p>
          <a:endParaRPr lang="pt-BR"/>
        </a:p>
      </dgm:t>
    </dgm:pt>
    <dgm:pt modelId="{BDAB0F98-6FD8-46F4-8718-EE5306F9110D}" type="sibTrans" cxnId="{50E0CA75-4A17-4C5B-9C2C-A21D15DBFCEC}">
      <dgm:prSet/>
      <dgm:spPr/>
      <dgm:t>
        <a:bodyPr/>
        <a:lstStyle/>
        <a:p>
          <a:endParaRPr lang="pt-BR"/>
        </a:p>
      </dgm:t>
    </dgm:pt>
    <dgm:pt modelId="{834219FA-3C27-477F-9C07-D9A8B2F94BA7}">
      <dgm:prSet phldrT="[Texto]"/>
      <dgm:spPr/>
      <dgm:t>
        <a:bodyPr/>
        <a:lstStyle/>
        <a:p>
          <a:r>
            <a:rPr lang="pt-BR" dirty="0"/>
            <a:t>Reiniciar laboratório (teste de implementação)</a:t>
          </a:r>
        </a:p>
      </dgm:t>
    </dgm:pt>
    <dgm:pt modelId="{EE392ABB-8BAC-4819-9461-00AC0D5B41D5}" type="parTrans" cxnId="{8170B7A5-1B6A-471D-9794-3213E5AADBF8}">
      <dgm:prSet/>
      <dgm:spPr/>
      <dgm:t>
        <a:bodyPr/>
        <a:lstStyle/>
        <a:p>
          <a:endParaRPr lang="pt-BR"/>
        </a:p>
      </dgm:t>
    </dgm:pt>
    <dgm:pt modelId="{B75195AC-2EA7-4EAB-AC81-20030B55A5B2}" type="sibTrans" cxnId="{8170B7A5-1B6A-471D-9794-3213E5AADBF8}">
      <dgm:prSet/>
      <dgm:spPr/>
      <dgm:t>
        <a:bodyPr/>
        <a:lstStyle/>
        <a:p>
          <a:endParaRPr lang="pt-BR"/>
        </a:p>
      </dgm:t>
    </dgm:pt>
    <dgm:pt modelId="{CFEEE931-C1C3-45C2-BB23-B28A623840D1}">
      <dgm:prSet phldrT="[Texto]"/>
      <dgm:spPr/>
      <dgm:t>
        <a:bodyPr/>
        <a:lstStyle/>
        <a:p>
          <a:r>
            <a:rPr lang="pt-BR" dirty="0"/>
            <a:t>Implementar piloto</a:t>
          </a:r>
        </a:p>
      </dgm:t>
    </dgm:pt>
    <dgm:pt modelId="{F6E473EE-EC9E-4ECB-AC10-78204638B6CE}" type="parTrans" cxnId="{D73096B8-F4B4-4041-808B-4C926E838AB5}">
      <dgm:prSet/>
      <dgm:spPr/>
      <dgm:t>
        <a:bodyPr/>
        <a:lstStyle/>
        <a:p>
          <a:endParaRPr lang="pt-BR"/>
        </a:p>
      </dgm:t>
    </dgm:pt>
    <dgm:pt modelId="{8890A945-B4B3-4F3C-B6A9-1E56234F15BC}" type="sibTrans" cxnId="{D73096B8-F4B4-4041-808B-4C926E838AB5}">
      <dgm:prSet/>
      <dgm:spPr/>
      <dgm:t>
        <a:bodyPr/>
        <a:lstStyle/>
        <a:p>
          <a:endParaRPr lang="pt-BR"/>
        </a:p>
      </dgm:t>
    </dgm:pt>
    <dgm:pt modelId="{56D3A461-6F68-44E2-B9A7-BE7A9CC68A1E}">
      <dgm:prSet phldrT="[Texto]"/>
      <dgm:spPr/>
      <dgm:t>
        <a:bodyPr/>
        <a:lstStyle/>
        <a:p>
          <a:r>
            <a:rPr lang="pt-BR" dirty="0"/>
            <a:t>Sustentar piloto</a:t>
          </a:r>
        </a:p>
      </dgm:t>
    </dgm:pt>
    <dgm:pt modelId="{06E6E3B2-83B2-49DA-A063-91BD5E9FC828}" type="parTrans" cxnId="{703C0BD7-9520-4C9F-BAEE-6B5ABC708422}">
      <dgm:prSet/>
      <dgm:spPr/>
      <dgm:t>
        <a:bodyPr/>
        <a:lstStyle/>
        <a:p>
          <a:endParaRPr lang="pt-BR"/>
        </a:p>
      </dgm:t>
    </dgm:pt>
    <dgm:pt modelId="{497908EC-D7C3-488E-8348-4C5B274CE137}" type="sibTrans" cxnId="{703C0BD7-9520-4C9F-BAEE-6B5ABC708422}">
      <dgm:prSet/>
      <dgm:spPr/>
      <dgm:t>
        <a:bodyPr/>
        <a:lstStyle/>
        <a:p>
          <a:endParaRPr lang="pt-BR"/>
        </a:p>
      </dgm:t>
    </dgm:pt>
    <dgm:pt modelId="{197B45FE-A4B6-494E-B1DB-01659BAC607A}" type="pres">
      <dgm:prSet presAssocID="{2D276B58-C072-45A3-9260-158133DAC731}" presName="CompostProcess" presStyleCnt="0">
        <dgm:presLayoutVars>
          <dgm:dir/>
          <dgm:resizeHandles val="exact"/>
        </dgm:presLayoutVars>
      </dgm:prSet>
      <dgm:spPr/>
    </dgm:pt>
    <dgm:pt modelId="{3DB0CDB6-E99D-45A5-8E2C-D1A1E9A8AC27}" type="pres">
      <dgm:prSet presAssocID="{2D276B58-C072-45A3-9260-158133DAC731}" presName="arrow" presStyleLbl="bgShp" presStyleIdx="0" presStyleCnt="1" custLinFactNeighborX="-8824" custLinFactNeighborY="-467"/>
      <dgm:spPr/>
    </dgm:pt>
    <dgm:pt modelId="{C8DD2885-0045-423A-A08B-AE5F10288CE9}" type="pres">
      <dgm:prSet presAssocID="{2D276B58-C072-45A3-9260-158133DAC731}" presName="linearProcess" presStyleCnt="0"/>
      <dgm:spPr/>
    </dgm:pt>
    <dgm:pt modelId="{124D8A26-A6B1-4D85-BD0C-ADD99AC5C103}" type="pres">
      <dgm:prSet presAssocID="{5E616830-4047-4F98-BD83-E7AEFC5BF80F}" presName="textNode" presStyleLbl="node1" presStyleIdx="0" presStyleCnt="6">
        <dgm:presLayoutVars>
          <dgm:bulletEnabled val="1"/>
        </dgm:presLayoutVars>
      </dgm:prSet>
      <dgm:spPr/>
    </dgm:pt>
    <dgm:pt modelId="{08F95FB2-4196-4669-9E6A-D43A7C03F0ED}" type="pres">
      <dgm:prSet presAssocID="{82591E13-C720-43BB-A452-90866A24049C}" presName="sibTrans" presStyleCnt="0"/>
      <dgm:spPr/>
    </dgm:pt>
    <dgm:pt modelId="{FB948939-2B63-4541-93BD-77C82ADD331C}" type="pres">
      <dgm:prSet presAssocID="{F6ED32C0-9CA9-4B13-A677-EF9AB7E10379}" presName="textNode" presStyleLbl="node1" presStyleIdx="1" presStyleCnt="6">
        <dgm:presLayoutVars>
          <dgm:bulletEnabled val="1"/>
        </dgm:presLayoutVars>
      </dgm:prSet>
      <dgm:spPr/>
    </dgm:pt>
    <dgm:pt modelId="{9532B68A-3DC5-47A8-B5F3-A85BB2BE9E3E}" type="pres">
      <dgm:prSet presAssocID="{C24573BE-7CB1-450C-BBAF-5D3A4DB4B16F}" presName="sibTrans" presStyleCnt="0"/>
      <dgm:spPr/>
    </dgm:pt>
    <dgm:pt modelId="{EDB13053-D8C5-4636-A1B9-63F9D544DEE7}" type="pres">
      <dgm:prSet presAssocID="{839F74DA-94E6-4558-9746-538EBD464D40}" presName="textNode" presStyleLbl="node1" presStyleIdx="2" presStyleCnt="6">
        <dgm:presLayoutVars>
          <dgm:bulletEnabled val="1"/>
        </dgm:presLayoutVars>
      </dgm:prSet>
      <dgm:spPr/>
    </dgm:pt>
    <dgm:pt modelId="{F4F4CC7D-5F04-4535-A870-2977F5B852A2}" type="pres">
      <dgm:prSet presAssocID="{BDAB0F98-6FD8-46F4-8718-EE5306F9110D}" presName="sibTrans" presStyleCnt="0"/>
      <dgm:spPr/>
    </dgm:pt>
    <dgm:pt modelId="{2FC73BBC-2CCA-4AE3-8F5C-14BA7545CE1E}" type="pres">
      <dgm:prSet presAssocID="{834219FA-3C27-477F-9C07-D9A8B2F94BA7}" presName="textNode" presStyleLbl="node1" presStyleIdx="3" presStyleCnt="6">
        <dgm:presLayoutVars>
          <dgm:bulletEnabled val="1"/>
        </dgm:presLayoutVars>
      </dgm:prSet>
      <dgm:spPr/>
    </dgm:pt>
    <dgm:pt modelId="{A189F5BE-1680-4AB4-897B-D2452C8190DA}" type="pres">
      <dgm:prSet presAssocID="{B75195AC-2EA7-4EAB-AC81-20030B55A5B2}" presName="sibTrans" presStyleCnt="0"/>
      <dgm:spPr/>
    </dgm:pt>
    <dgm:pt modelId="{E588CDFB-FF72-4663-9C59-35E351681519}" type="pres">
      <dgm:prSet presAssocID="{CFEEE931-C1C3-45C2-BB23-B28A623840D1}" presName="textNode" presStyleLbl="node1" presStyleIdx="4" presStyleCnt="6">
        <dgm:presLayoutVars>
          <dgm:bulletEnabled val="1"/>
        </dgm:presLayoutVars>
      </dgm:prSet>
      <dgm:spPr/>
    </dgm:pt>
    <dgm:pt modelId="{408E6B34-C08B-4F77-9A9F-731FF97ADAB8}" type="pres">
      <dgm:prSet presAssocID="{8890A945-B4B3-4F3C-B6A9-1E56234F15BC}" presName="sibTrans" presStyleCnt="0"/>
      <dgm:spPr/>
    </dgm:pt>
    <dgm:pt modelId="{5E8CF188-FF61-4501-93B5-DD036AF4D8A4}" type="pres">
      <dgm:prSet presAssocID="{56D3A461-6F68-44E2-B9A7-BE7A9CC68A1E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C1E70E08-4C79-4784-A936-D63277B6B57D}" type="presOf" srcId="{2D276B58-C072-45A3-9260-158133DAC731}" destId="{197B45FE-A4B6-494E-B1DB-01659BAC607A}" srcOrd="0" destOrd="0" presId="urn:microsoft.com/office/officeart/2005/8/layout/hProcess9"/>
    <dgm:cxn modelId="{D9AF380D-1515-4C60-817A-4A8C1C403C84}" type="presOf" srcId="{5E616830-4047-4F98-BD83-E7AEFC5BF80F}" destId="{124D8A26-A6B1-4D85-BD0C-ADD99AC5C103}" srcOrd="0" destOrd="0" presId="urn:microsoft.com/office/officeart/2005/8/layout/hProcess9"/>
    <dgm:cxn modelId="{3317042A-9E94-4983-959E-289258B91F2A}" type="presOf" srcId="{CFEEE931-C1C3-45C2-BB23-B28A623840D1}" destId="{E588CDFB-FF72-4663-9C59-35E351681519}" srcOrd="0" destOrd="0" presId="urn:microsoft.com/office/officeart/2005/8/layout/hProcess9"/>
    <dgm:cxn modelId="{9C65303E-F5D4-4674-9C9D-A5E802F31451}" srcId="{2D276B58-C072-45A3-9260-158133DAC731}" destId="{5E616830-4047-4F98-BD83-E7AEFC5BF80F}" srcOrd="0" destOrd="0" parTransId="{FCAEAEE2-2E4A-4F53-B09A-774C0DC53D97}" sibTransId="{82591E13-C720-43BB-A452-90866A24049C}"/>
    <dgm:cxn modelId="{875F4175-7846-40A8-8FDB-77A21389748F}" srcId="{2D276B58-C072-45A3-9260-158133DAC731}" destId="{F6ED32C0-9CA9-4B13-A677-EF9AB7E10379}" srcOrd="1" destOrd="0" parTransId="{5A984B87-30F6-403F-9301-C5D093BC27D7}" sibTransId="{C24573BE-7CB1-450C-BBAF-5D3A4DB4B16F}"/>
    <dgm:cxn modelId="{50E0CA75-4A17-4C5B-9C2C-A21D15DBFCEC}" srcId="{2D276B58-C072-45A3-9260-158133DAC731}" destId="{839F74DA-94E6-4558-9746-538EBD464D40}" srcOrd="2" destOrd="0" parTransId="{6F9FD191-673F-4107-8DB8-639BC96E2038}" sibTransId="{BDAB0F98-6FD8-46F4-8718-EE5306F9110D}"/>
    <dgm:cxn modelId="{8FAC6A5A-6FC0-4E5F-8FE6-34D3D85B68D0}" type="presOf" srcId="{834219FA-3C27-477F-9C07-D9A8B2F94BA7}" destId="{2FC73BBC-2CCA-4AE3-8F5C-14BA7545CE1E}" srcOrd="0" destOrd="0" presId="urn:microsoft.com/office/officeart/2005/8/layout/hProcess9"/>
    <dgm:cxn modelId="{8170B7A5-1B6A-471D-9794-3213E5AADBF8}" srcId="{2D276B58-C072-45A3-9260-158133DAC731}" destId="{834219FA-3C27-477F-9C07-D9A8B2F94BA7}" srcOrd="3" destOrd="0" parTransId="{EE392ABB-8BAC-4819-9461-00AC0D5B41D5}" sibTransId="{B75195AC-2EA7-4EAB-AC81-20030B55A5B2}"/>
    <dgm:cxn modelId="{D73096B8-F4B4-4041-808B-4C926E838AB5}" srcId="{2D276B58-C072-45A3-9260-158133DAC731}" destId="{CFEEE931-C1C3-45C2-BB23-B28A623840D1}" srcOrd="4" destOrd="0" parTransId="{F6E473EE-EC9E-4ECB-AC10-78204638B6CE}" sibTransId="{8890A945-B4B3-4F3C-B6A9-1E56234F15BC}"/>
    <dgm:cxn modelId="{7EB7F1C4-8C0B-48D5-8ADE-5CD68313CE1B}" type="presOf" srcId="{839F74DA-94E6-4558-9746-538EBD464D40}" destId="{EDB13053-D8C5-4636-A1B9-63F9D544DEE7}" srcOrd="0" destOrd="0" presId="urn:microsoft.com/office/officeart/2005/8/layout/hProcess9"/>
    <dgm:cxn modelId="{703C0BD7-9520-4C9F-BAEE-6B5ABC708422}" srcId="{2D276B58-C072-45A3-9260-158133DAC731}" destId="{56D3A461-6F68-44E2-B9A7-BE7A9CC68A1E}" srcOrd="5" destOrd="0" parTransId="{06E6E3B2-83B2-49DA-A063-91BD5E9FC828}" sibTransId="{497908EC-D7C3-488E-8348-4C5B274CE137}"/>
    <dgm:cxn modelId="{4CBD56DD-172B-4D68-B985-B718B5069D05}" type="presOf" srcId="{56D3A461-6F68-44E2-B9A7-BE7A9CC68A1E}" destId="{5E8CF188-FF61-4501-93B5-DD036AF4D8A4}" srcOrd="0" destOrd="0" presId="urn:microsoft.com/office/officeart/2005/8/layout/hProcess9"/>
    <dgm:cxn modelId="{D5D389DF-C5E2-4D04-AA24-E0E47C7C5ED1}" type="presOf" srcId="{F6ED32C0-9CA9-4B13-A677-EF9AB7E10379}" destId="{FB948939-2B63-4541-93BD-77C82ADD331C}" srcOrd="0" destOrd="0" presId="urn:microsoft.com/office/officeart/2005/8/layout/hProcess9"/>
    <dgm:cxn modelId="{F4CC0DF5-27FD-4DEF-A65C-633C51A053D6}" type="presParOf" srcId="{197B45FE-A4B6-494E-B1DB-01659BAC607A}" destId="{3DB0CDB6-E99D-45A5-8E2C-D1A1E9A8AC27}" srcOrd="0" destOrd="0" presId="urn:microsoft.com/office/officeart/2005/8/layout/hProcess9"/>
    <dgm:cxn modelId="{7041FA86-8263-4967-B00A-088E9AA642C0}" type="presParOf" srcId="{197B45FE-A4B6-494E-B1DB-01659BAC607A}" destId="{C8DD2885-0045-423A-A08B-AE5F10288CE9}" srcOrd="1" destOrd="0" presId="urn:microsoft.com/office/officeart/2005/8/layout/hProcess9"/>
    <dgm:cxn modelId="{C332B413-438D-4553-B376-715312A4AC6C}" type="presParOf" srcId="{C8DD2885-0045-423A-A08B-AE5F10288CE9}" destId="{124D8A26-A6B1-4D85-BD0C-ADD99AC5C103}" srcOrd="0" destOrd="0" presId="urn:microsoft.com/office/officeart/2005/8/layout/hProcess9"/>
    <dgm:cxn modelId="{EB657A4B-41FE-461E-803F-D99F0814CD37}" type="presParOf" srcId="{C8DD2885-0045-423A-A08B-AE5F10288CE9}" destId="{08F95FB2-4196-4669-9E6A-D43A7C03F0ED}" srcOrd="1" destOrd="0" presId="urn:microsoft.com/office/officeart/2005/8/layout/hProcess9"/>
    <dgm:cxn modelId="{8021C49F-71C2-4D72-AE1F-D2B07164E247}" type="presParOf" srcId="{C8DD2885-0045-423A-A08B-AE5F10288CE9}" destId="{FB948939-2B63-4541-93BD-77C82ADD331C}" srcOrd="2" destOrd="0" presId="urn:microsoft.com/office/officeart/2005/8/layout/hProcess9"/>
    <dgm:cxn modelId="{06B3C6EA-F422-41D9-96D4-3803EE8C7948}" type="presParOf" srcId="{C8DD2885-0045-423A-A08B-AE5F10288CE9}" destId="{9532B68A-3DC5-47A8-B5F3-A85BB2BE9E3E}" srcOrd="3" destOrd="0" presId="urn:microsoft.com/office/officeart/2005/8/layout/hProcess9"/>
    <dgm:cxn modelId="{CB8BC69E-78FC-4C70-A8C1-51092D018B72}" type="presParOf" srcId="{C8DD2885-0045-423A-A08B-AE5F10288CE9}" destId="{EDB13053-D8C5-4636-A1B9-63F9D544DEE7}" srcOrd="4" destOrd="0" presId="urn:microsoft.com/office/officeart/2005/8/layout/hProcess9"/>
    <dgm:cxn modelId="{72FF4EA0-EEB4-4FF3-9782-85D2E9957E08}" type="presParOf" srcId="{C8DD2885-0045-423A-A08B-AE5F10288CE9}" destId="{F4F4CC7D-5F04-4535-A870-2977F5B852A2}" srcOrd="5" destOrd="0" presId="urn:microsoft.com/office/officeart/2005/8/layout/hProcess9"/>
    <dgm:cxn modelId="{A8FF54B9-04D8-4AD7-8218-4AFE1713BC4B}" type="presParOf" srcId="{C8DD2885-0045-423A-A08B-AE5F10288CE9}" destId="{2FC73BBC-2CCA-4AE3-8F5C-14BA7545CE1E}" srcOrd="6" destOrd="0" presId="urn:microsoft.com/office/officeart/2005/8/layout/hProcess9"/>
    <dgm:cxn modelId="{D84C5AF7-FCB9-4118-939E-420BB703FDA4}" type="presParOf" srcId="{C8DD2885-0045-423A-A08B-AE5F10288CE9}" destId="{A189F5BE-1680-4AB4-897B-D2452C8190DA}" srcOrd="7" destOrd="0" presId="urn:microsoft.com/office/officeart/2005/8/layout/hProcess9"/>
    <dgm:cxn modelId="{B9D71D82-F36B-4D27-9153-634A8E525457}" type="presParOf" srcId="{C8DD2885-0045-423A-A08B-AE5F10288CE9}" destId="{E588CDFB-FF72-4663-9C59-35E351681519}" srcOrd="8" destOrd="0" presId="urn:microsoft.com/office/officeart/2005/8/layout/hProcess9"/>
    <dgm:cxn modelId="{71053581-8CB5-41DD-A64F-938ABF71C2F2}" type="presParOf" srcId="{C8DD2885-0045-423A-A08B-AE5F10288CE9}" destId="{408E6B34-C08B-4F77-9A9F-731FF97ADAB8}" srcOrd="9" destOrd="0" presId="urn:microsoft.com/office/officeart/2005/8/layout/hProcess9"/>
    <dgm:cxn modelId="{10B9C0B5-8760-4DEB-9007-2F981D962F0B}" type="presParOf" srcId="{C8DD2885-0045-423A-A08B-AE5F10288CE9}" destId="{5E8CF188-FF61-4501-93B5-DD036AF4D8A4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0CDB6-E99D-45A5-8E2C-D1A1E9A8AC27}">
      <dsp:nvSpPr>
        <dsp:cNvPr id="0" name=""/>
        <dsp:cNvSpPr/>
      </dsp:nvSpPr>
      <dsp:spPr>
        <a:xfrm>
          <a:off x="0" y="0"/>
          <a:ext cx="9915805" cy="389433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D8A26-A6B1-4D85-BD0C-ADD99AC5C103}">
      <dsp:nvSpPr>
        <dsp:cNvPr id="0" name=""/>
        <dsp:cNvSpPr/>
      </dsp:nvSpPr>
      <dsp:spPr>
        <a:xfrm>
          <a:off x="3204" y="1168300"/>
          <a:ext cx="1865479" cy="15577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Definir </a:t>
          </a:r>
          <a:r>
            <a:rPr lang="pt-BR" sz="1800" i="1" kern="1200" dirty="0" err="1"/>
            <a:t>issues</a:t>
          </a:r>
          <a:r>
            <a:rPr lang="pt-BR" sz="1800" i="1" kern="1200" dirty="0"/>
            <a:t> </a:t>
          </a:r>
          <a:r>
            <a:rPr lang="pt-BR" sz="1800" i="0" kern="1200" dirty="0"/>
            <a:t>(técnicas, processos, legais)</a:t>
          </a:r>
        </a:p>
      </dsp:txBody>
      <dsp:txXfrm>
        <a:off x="79246" y="1244342"/>
        <a:ext cx="1713395" cy="1405650"/>
      </dsp:txXfrm>
    </dsp:sp>
    <dsp:sp modelId="{FB948939-2B63-4541-93BD-77C82ADD331C}">
      <dsp:nvSpPr>
        <dsp:cNvPr id="0" name=""/>
        <dsp:cNvSpPr/>
      </dsp:nvSpPr>
      <dsp:spPr>
        <a:xfrm>
          <a:off x="1961957" y="1168300"/>
          <a:ext cx="1865479" cy="15577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Discutir e definir soluções</a:t>
          </a:r>
        </a:p>
      </dsp:txBody>
      <dsp:txXfrm>
        <a:off x="2037999" y="1244342"/>
        <a:ext cx="1713395" cy="1405650"/>
      </dsp:txXfrm>
    </dsp:sp>
    <dsp:sp modelId="{EDB13053-D8C5-4636-A1B9-63F9D544DEE7}">
      <dsp:nvSpPr>
        <dsp:cNvPr id="0" name=""/>
        <dsp:cNvSpPr/>
      </dsp:nvSpPr>
      <dsp:spPr>
        <a:xfrm>
          <a:off x="3920710" y="1168300"/>
          <a:ext cx="1865479" cy="15577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Implementar e validar soluções (técnicas, Manual de Operações </a:t>
          </a:r>
          <a:r>
            <a:rPr lang="pt-BR" sz="1800" kern="1200" dirty="0" err="1"/>
            <a:t>etc</a:t>
          </a:r>
          <a:r>
            <a:rPr lang="pt-BR" sz="1800" kern="1200" dirty="0"/>
            <a:t>)</a:t>
          </a:r>
        </a:p>
      </dsp:txBody>
      <dsp:txXfrm>
        <a:off x="3996752" y="1244342"/>
        <a:ext cx="1713395" cy="1405650"/>
      </dsp:txXfrm>
    </dsp:sp>
    <dsp:sp modelId="{2FC73BBC-2CCA-4AE3-8F5C-14BA7545CE1E}">
      <dsp:nvSpPr>
        <dsp:cNvPr id="0" name=""/>
        <dsp:cNvSpPr/>
      </dsp:nvSpPr>
      <dsp:spPr>
        <a:xfrm>
          <a:off x="5879463" y="1168300"/>
          <a:ext cx="1865479" cy="15577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Reiniciar laboratório (teste de implantação do piloto)</a:t>
          </a:r>
        </a:p>
      </dsp:txBody>
      <dsp:txXfrm>
        <a:off x="5955505" y="1244342"/>
        <a:ext cx="1713395" cy="1405650"/>
      </dsp:txXfrm>
    </dsp:sp>
    <dsp:sp modelId="{E588CDFB-FF72-4663-9C59-35E351681519}">
      <dsp:nvSpPr>
        <dsp:cNvPr id="0" name=""/>
        <dsp:cNvSpPr/>
      </dsp:nvSpPr>
      <dsp:spPr>
        <a:xfrm>
          <a:off x="7838217" y="1168300"/>
          <a:ext cx="1865479" cy="15577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Implementar piloto</a:t>
          </a:r>
        </a:p>
      </dsp:txBody>
      <dsp:txXfrm>
        <a:off x="7914259" y="1244342"/>
        <a:ext cx="1713395" cy="1405650"/>
      </dsp:txXfrm>
    </dsp:sp>
    <dsp:sp modelId="{5E8CF188-FF61-4501-93B5-DD036AF4D8A4}">
      <dsp:nvSpPr>
        <dsp:cNvPr id="0" name=""/>
        <dsp:cNvSpPr/>
      </dsp:nvSpPr>
      <dsp:spPr>
        <a:xfrm>
          <a:off x="9796970" y="1168300"/>
          <a:ext cx="1865479" cy="15577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Sustentar piloto</a:t>
          </a:r>
        </a:p>
      </dsp:txBody>
      <dsp:txXfrm>
        <a:off x="9873012" y="1244342"/>
        <a:ext cx="1713395" cy="14056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0CDB6-E99D-45A5-8E2C-D1A1E9A8AC27}">
      <dsp:nvSpPr>
        <dsp:cNvPr id="0" name=""/>
        <dsp:cNvSpPr/>
      </dsp:nvSpPr>
      <dsp:spPr>
        <a:xfrm>
          <a:off x="0" y="0"/>
          <a:ext cx="9915805" cy="212778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D8A26-A6B1-4D85-BD0C-ADD99AC5C103}">
      <dsp:nvSpPr>
        <dsp:cNvPr id="0" name=""/>
        <dsp:cNvSpPr/>
      </dsp:nvSpPr>
      <dsp:spPr>
        <a:xfrm>
          <a:off x="3204" y="638336"/>
          <a:ext cx="1865479" cy="851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Definir </a:t>
          </a:r>
          <a:r>
            <a:rPr lang="pt-BR" sz="1400" i="1" kern="1200" dirty="0" err="1"/>
            <a:t>issues</a:t>
          </a:r>
          <a:r>
            <a:rPr lang="pt-BR" sz="1400" i="1" kern="1200" dirty="0"/>
            <a:t> </a:t>
          </a:r>
          <a:r>
            <a:rPr lang="pt-BR" sz="1400" i="0" kern="1200" dirty="0"/>
            <a:t>(técnicas, processos, legais)</a:t>
          </a:r>
        </a:p>
      </dsp:txBody>
      <dsp:txXfrm>
        <a:off x="44752" y="679884"/>
        <a:ext cx="1782383" cy="768018"/>
      </dsp:txXfrm>
    </dsp:sp>
    <dsp:sp modelId="{FB948939-2B63-4541-93BD-77C82ADD331C}">
      <dsp:nvSpPr>
        <dsp:cNvPr id="0" name=""/>
        <dsp:cNvSpPr/>
      </dsp:nvSpPr>
      <dsp:spPr>
        <a:xfrm>
          <a:off x="1961957" y="638336"/>
          <a:ext cx="1865479" cy="851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Discutir e definir soluções</a:t>
          </a:r>
        </a:p>
      </dsp:txBody>
      <dsp:txXfrm>
        <a:off x="2003505" y="679884"/>
        <a:ext cx="1782383" cy="768018"/>
      </dsp:txXfrm>
    </dsp:sp>
    <dsp:sp modelId="{EDB13053-D8C5-4636-A1B9-63F9D544DEE7}">
      <dsp:nvSpPr>
        <dsp:cNvPr id="0" name=""/>
        <dsp:cNvSpPr/>
      </dsp:nvSpPr>
      <dsp:spPr>
        <a:xfrm>
          <a:off x="3920710" y="638336"/>
          <a:ext cx="1865479" cy="851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Implementar e validar soluções (técnicas ou Manual de Operações)</a:t>
          </a:r>
        </a:p>
      </dsp:txBody>
      <dsp:txXfrm>
        <a:off x="3962258" y="679884"/>
        <a:ext cx="1782383" cy="768018"/>
      </dsp:txXfrm>
    </dsp:sp>
    <dsp:sp modelId="{2FC73BBC-2CCA-4AE3-8F5C-14BA7545CE1E}">
      <dsp:nvSpPr>
        <dsp:cNvPr id="0" name=""/>
        <dsp:cNvSpPr/>
      </dsp:nvSpPr>
      <dsp:spPr>
        <a:xfrm>
          <a:off x="5879463" y="638336"/>
          <a:ext cx="1865479" cy="851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Reiniciar laboratório (teste de implementação)</a:t>
          </a:r>
        </a:p>
      </dsp:txBody>
      <dsp:txXfrm>
        <a:off x="5921011" y="679884"/>
        <a:ext cx="1782383" cy="768018"/>
      </dsp:txXfrm>
    </dsp:sp>
    <dsp:sp modelId="{E588CDFB-FF72-4663-9C59-35E351681519}">
      <dsp:nvSpPr>
        <dsp:cNvPr id="0" name=""/>
        <dsp:cNvSpPr/>
      </dsp:nvSpPr>
      <dsp:spPr>
        <a:xfrm>
          <a:off x="7838217" y="638336"/>
          <a:ext cx="1865479" cy="851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Implementar piloto</a:t>
          </a:r>
        </a:p>
      </dsp:txBody>
      <dsp:txXfrm>
        <a:off x="7879765" y="679884"/>
        <a:ext cx="1782383" cy="768018"/>
      </dsp:txXfrm>
    </dsp:sp>
    <dsp:sp modelId="{5E8CF188-FF61-4501-93B5-DD036AF4D8A4}">
      <dsp:nvSpPr>
        <dsp:cNvPr id="0" name=""/>
        <dsp:cNvSpPr/>
      </dsp:nvSpPr>
      <dsp:spPr>
        <a:xfrm>
          <a:off x="9796970" y="638336"/>
          <a:ext cx="1865479" cy="851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Sustentar piloto</a:t>
          </a:r>
        </a:p>
      </dsp:txBody>
      <dsp:txXfrm>
        <a:off x="9838518" y="679884"/>
        <a:ext cx="1782383" cy="768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CCBA-CCB5-40DE-BC87-1D66192E689C}" type="datetimeFigureOut">
              <a:rPr lang="pt-BR" smtClean="0"/>
              <a:t>30/01/2023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94676-A119-4ECE-A8BD-F881D787D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23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80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338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592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747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877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097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039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36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709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295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5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754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3484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941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897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016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178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242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299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6337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552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37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033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166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39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2582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493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6348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8135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545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9212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9878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562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3994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9139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6568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1482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6626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9131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079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3263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118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507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240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4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51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583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341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5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25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o de Restrição">
  <p:cSld name="1_Aviso de Restriçã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0" y="6377940"/>
            <a:ext cx="12057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1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78D6-10B5-4715-9468-7FD3B2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5FD-8402-443E-A5D9-C33A3249A6FD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3FBF5-C3DA-49D3-8445-2FD9B57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51D7-0366-449A-A92B-BA58D8C7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954E-F6CB-4B17-A4BD-2DD957F9BB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785375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40F904-F1DB-D081-8097-068771E58CDE}"/>
              </a:ext>
            </a:extLst>
          </p:cNvPr>
          <p:cNvSpPr/>
          <p:nvPr userDrawn="1"/>
        </p:nvSpPr>
        <p:spPr>
          <a:xfrm>
            <a:off x="9572625" y="-2023"/>
            <a:ext cx="2619375" cy="775268"/>
          </a:xfrm>
          <a:prstGeom prst="rect">
            <a:avLst/>
          </a:prstGeom>
          <a:solidFill>
            <a:srgbClr val="004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RBB</a:t>
            </a:r>
          </a:p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Comitê Executivo</a:t>
            </a:r>
          </a:p>
        </p:txBody>
      </p:sp>
    </p:spTree>
    <p:extLst>
      <p:ext uri="{BB962C8B-B14F-4D97-AF65-F5344CB8AC3E}">
        <p14:creationId xmlns:p14="http://schemas.microsoft.com/office/powerpoint/2010/main" val="28186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900" r:id="rId3"/>
    <p:sldLayoutId id="2147483952" r:id="rId4"/>
    <p:sldLayoutId id="21474839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02041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 Proposta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Apresentação/revisão de propostas técnicas para Piloto.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Incidentes, SLA e Problemas.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Nós observadores.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Debate sobre segurança das chaves privadas.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Definição de responsáveis pelas frentes.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 de iniciativas e </a:t>
            </a:r>
            <a:r>
              <a:rPr lang="pt-BR" sz="2800" dirty="0" err="1"/>
              <a:t>report</a:t>
            </a:r>
            <a:r>
              <a:rPr lang="pt-BR" sz="2800" dirty="0"/>
              <a:t> para Comitê Executivo.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Proposta comunicação (</a:t>
            </a:r>
            <a:r>
              <a:rPr lang="pt-BR" sz="2800" dirty="0" err="1"/>
              <a:t>Discord</a:t>
            </a:r>
            <a:r>
              <a:rPr lang="pt-BR" sz="2800" dirty="0"/>
              <a:t>): Luiz </a:t>
            </a:r>
            <a:r>
              <a:rPr lang="pt-BR" sz="2800" dirty="0" err="1"/>
              <a:t>Folly</a:t>
            </a:r>
            <a:r>
              <a:rPr lang="pt-BR" sz="2800" dirty="0"/>
              <a:t> – RNP.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Considerações sobre rede laboratório. </a:t>
            </a:r>
          </a:p>
        </p:txBody>
      </p:sp>
    </p:spTree>
    <p:extLst>
      <p:ext uri="{BB962C8B-B14F-4D97-AF65-F5344CB8AC3E}">
        <p14:creationId xmlns:p14="http://schemas.microsoft.com/office/powerpoint/2010/main" val="72505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02041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 Proposta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Apresentação/revisão de propostas técnicas para Piloto.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Incidentes, SLA e Problemas.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Nós observadores.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Debate sobre segurança das chaves privadas.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Definição de responsáveis pelas frentes.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 de iniciativas e </a:t>
            </a:r>
            <a:r>
              <a:rPr lang="pt-BR" sz="2800" dirty="0" err="1"/>
              <a:t>report</a:t>
            </a:r>
            <a:r>
              <a:rPr lang="pt-BR" sz="2800" dirty="0"/>
              <a:t> para Comitê Executivo.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Proposta comunicação (</a:t>
            </a:r>
            <a:r>
              <a:rPr lang="pt-BR" sz="2800" dirty="0" err="1"/>
              <a:t>Discord</a:t>
            </a:r>
            <a:r>
              <a:rPr lang="pt-BR" sz="2800" dirty="0"/>
              <a:t>): Luiz </a:t>
            </a:r>
            <a:r>
              <a:rPr lang="pt-BR" sz="2800" dirty="0" err="1"/>
              <a:t>Folly</a:t>
            </a:r>
            <a:r>
              <a:rPr lang="pt-BR" sz="2800" dirty="0"/>
              <a:t> – RNP.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Considerações sobre rede laboratório. </a:t>
            </a:r>
          </a:p>
        </p:txBody>
      </p:sp>
    </p:spTree>
    <p:extLst>
      <p:ext uri="{BB962C8B-B14F-4D97-AF65-F5344CB8AC3E}">
        <p14:creationId xmlns:p14="http://schemas.microsoft.com/office/powerpoint/2010/main" val="359240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588152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Responsáveis pelas Frentes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441869" cy="5413045"/>
          </a:xfrm>
          <a:prstGeom prst="rect">
            <a:avLst/>
          </a:prstGeom>
          <a:noFill/>
        </p:spPr>
        <p:txBody>
          <a:bodyPr wrap="square" numCol="2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Gestão de projetos.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BNDES e TCU.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Comunicação (</a:t>
            </a:r>
            <a:r>
              <a:rPr lang="pt-BR" sz="2800" dirty="0" err="1"/>
              <a:t>Discord</a:t>
            </a:r>
            <a:r>
              <a:rPr lang="pt-BR" sz="2800" dirty="0"/>
              <a:t> + Github).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RNP. Precisa de ajuda?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 err="1"/>
              <a:t>Dockerização</a:t>
            </a:r>
            <a:r>
              <a:rPr lang="pt-BR" sz="2800" dirty="0"/>
              <a:t>, simulação de produção etc.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BNDES, Dataprev e TCU.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Monitoração.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Líder: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Auxiliar: </a:t>
            </a:r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Nós observadores.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Líder: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Auxiliar: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Responsabilização.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Líder: BNDES.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Auxiliar: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Controle de uso.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Líder: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Auxiliar: </a:t>
            </a:r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1208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02041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 Proposta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Apresentação/revisão de propostas técnicas para Piloto.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Incidentes, SLA e Problemas.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Nós observadores.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Debate sobre segurança das chaves privadas.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Definição de responsáveis pelas frentes.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Acompanhamento de iniciativas e </a:t>
            </a:r>
            <a:r>
              <a:rPr lang="pt-BR" sz="2800" b="1" dirty="0" err="1"/>
              <a:t>report</a:t>
            </a:r>
            <a:r>
              <a:rPr lang="pt-BR" sz="2800" b="1" dirty="0"/>
              <a:t> para Comitê Executivo.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Proposta comunicação (</a:t>
            </a:r>
            <a:r>
              <a:rPr lang="pt-BR" sz="2800" dirty="0" err="1"/>
              <a:t>Discord</a:t>
            </a:r>
            <a:r>
              <a:rPr lang="pt-BR" sz="2800" dirty="0"/>
              <a:t>): Luiz </a:t>
            </a:r>
            <a:r>
              <a:rPr lang="pt-BR" sz="2800" dirty="0" err="1"/>
              <a:t>Folly</a:t>
            </a:r>
            <a:r>
              <a:rPr lang="pt-BR" sz="2800" dirty="0"/>
              <a:t> – RNP.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Considerações sobre rede laboratório. </a:t>
            </a:r>
          </a:p>
        </p:txBody>
      </p:sp>
    </p:spTree>
    <p:extLst>
      <p:ext uri="{BB962C8B-B14F-4D97-AF65-F5344CB8AC3E}">
        <p14:creationId xmlns:p14="http://schemas.microsoft.com/office/powerpoint/2010/main" val="261398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02041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 Proposta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Apresentação/revisão de propostas técnicas para Piloto.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Incidentes, SLA e Problemas.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Nós observadores.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Debate sobre segurança das chaves privadas.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Definição de responsáveis pelas frentes.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 de iniciativas e </a:t>
            </a:r>
            <a:r>
              <a:rPr lang="pt-BR" sz="2800" dirty="0" err="1"/>
              <a:t>report</a:t>
            </a:r>
            <a:r>
              <a:rPr lang="pt-BR" sz="2800" dirty="0"/>
              <a:t> para Comitê Executivo.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Proposta comunicação (</a:t>
            </a:r>
            <a:r>
              <a:rPr lang="pt-BR" sz="2800" b="1" dirty="0" err="1"/>
              <a:t>Discord</a:t>
            </a:r>
            <a:r>
              <a:rPr lang="pt-BR" sz="2800" b="1" dirty="0"/>
              <a:t>): Luiz </a:t>
            </a:r>
            <a:r>
              <a:rPr lang="pt-BR" sz="2800" b="1" dirty="0" err="1"/>
              <a:t>Folly</a:t>
            </a:r>
            <a:r>
              <a:rPr lang="pt-BR" sz="2800" b="1" dirty="0"/>
              <a:t> – RNP.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Considerações sobre rede laboratório. </a:t>
            </a:r>
          </a:p>
        </p:txBody>
      </p:sp>
    </p:spTree>
    <p:extLst>
      <p:ext uri="{BB962C8B-B14F-4D97-AF65-F5344CB8AC3E}">
        <p14:creationId xmlns:p14="http://schemas.microsoft.com/office/powerpoint/2010/main" val="3100538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02041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 Proposta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Apresentação/revisão de propostas técnicas para Piloto.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Incidentes, SLA e Problemas.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Nós observadores.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Debate sobre segurança das chaves privadas.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Definição de responsáveis pelas frentes.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 de iniciativas e </a:t>
            </a:r>
            <a:r>
              <a:rPr lang="pt-BR" sz="2800" dirty="0" err="1"/>
              <a:t>report</a:t>
            </a:r>
            <a:r>
              <a:rPr lang="pt-BR" sz="2800" dirty="0"/>
              <a:t> para Comitê Executivo.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Proposta comunicação (</a:t>
            </a:r>
            <a:r>
              <a:rPr lang="pt-BR" sz="2800" dirty="0" err="1"/>
              <a:t>Discord</a:t>
            </a:r>
            <a:r>
              <a:rPr lang="pt-BR" sz="2800" dirty="0"/>
              <a:t>): Luiz </a:t>
            </a:r>
            <a:r>
              <a:rPr lang="pt-BR" sz="2800" dirty="0" err="1"/>
              <a:t>Folly</a:t>
            </a:r>
            <a:r>
              <a:rPr lang="pt-BR" sz="2800" dirty="0"/>
              <a:t> – RNP.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Considerações sobre rede laboratório. </a:t>
            </a:r>
          </a:p>
        </p:txBody>
      </p:sp>
    </p:spTree>
    <p:extLst>
      <p:ext uri="{BB962C8B-B14F-4D97-AF65-F5344CB8AC3E}">
        <p14:creationId xmlns:p14="http://schemas.microsoft.com/office/powerpoint/2010/main" val="74593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Demanda do Comitê Executivo: Plano de Trabalho até o piloto.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Próxima reunião 16/02.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EF7F5613-050C-6A44-A0BA-EBE961D0F0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368535"/>
              </p:ext>
            </p:extLst>
          </p:nvPr>
        </p:nvGraphicFramePr>
        <p:xfrm>
          <a:off x="231072" y="2238375"/>
          <a:ext cx="11665654" cy="389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eta: Curva para a Esquerda 3">
            <a:extLst>
              <a:ext uri="{FF2B5EF4-FFF2-40B4-BE49-F238E27FC236}">
                <a16:creationId xmlns:a16="http://schemas.microsoft.com/office/drawing/2014/main" id="{2CD100EF-33D4-42D1-1664-29AFB45A3E15}"/>
              </a:ext>
            </a:extLst>
          </p:cNvPr>
          <p:cNvSpPr/>
          <p:nvPr/>
        </p:nvSpPr>
        <p:spPr>
          <a:xfrm rot="5400000">
            <a:off x="2333624" y="3533776"/>
            <a:ext cx="1438275" cy="42957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75576275-9311-FB48-DE01-36B25DE61E3E}"/>
              </a:ext>
            </a:extLst>
          </p:cNvPr>
          <p:cNvSpPr/>
          <p:nvPr/>
        </p:nvSpPr>
        <p:spPr>
          <a:xfrm>
            <a:off x="2862470" y="2941430"/>
            <a:ext cx="447260" cy="487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384372-61B3-0A75-22F1-FF9ED34B1F4A}"/>
              </a:ext>
            </a:extLst>
          </p:cNvPr>
          <p:cNvSpPr txBox="1"/>
          <p:nvPr/>
        </p:nvSpPr>
        <p:spPr>
          <a:xfrm>
            <a:off x="1692878" y="2266737"/>
            <a:ext cx="278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Sempre validar propostas no Comitê Técnico</a:t>
            </a:r>
          </a:p>
        </p:txBody>
      </p:sp>
    </p:spTree>
    <p:extLst>
      <p:ext uri="{BB962C8B-B14F-4D97-AF65-F5344CB8AC3E}">
        <p14:creationId xmlns:p14="http://schemas.microsoft.com/office/powerpoint/2010/main" val="27570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Demanda do Comitê Executivo: Plano de Trabalho até o piloto.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Próxima reunião 16/02.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EF7F5613-050C-6A44-A0BA-EBE961D0F0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8555956"/>
              </p:ext>
            </p:extLst>
          </p:nvPr>
        </p:nvGraphicFramePr>
        <p:xfrm>
          <a:off x="231072" y="1930262"/>
          <a:ext cx="11665654" cy="2127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1860453" y="4353338"/>
            <a:ext cx="2343799" cy="2410403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40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40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40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 Externa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40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720E1E02-A7D0-9FB8-92DE-4E4E6B0E0D29}"/>
              </a:ext>
            </a:extLst>
          </p:cNvPr>
          <p:cNvCxnSpPr>
            <a:cxnSpLocks/>
          </p:cNvCxnSpPr>
          <p:nvPr/>
        </p:nvCxnSpPr>
        <p:spPr>
          <a:xfrm>
            <a:off x="380691" y="3406854"/>
            <a:ext cx="1429017" cy="331338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869BFA43-6C38-93F0-6BF8-5DCE165DCE3F}"/>
              </a:ext>
            </a:extLst>
          </p:cNvPr>
          <p:cNvCxnSpPr>
            <a:cxnSpLocks/>
          </p:cNvCxnSpPr>
          <p:nvPr/>
        </p:nvCxnSpPr>
        <p:spPr>
          <a:xfrm>
            <a:off x="1992623" y="3406854"/>
            <a:ext cx="2211629" cy="92888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4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970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3005723" y="5824978"/>
            <a:ext cx="6257581" cy="103302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FCEF427B-DA47-AC13-1F5E-83B1C0BC6BCC}"/>
              </a:ext>
            </a:extLst>
          </p:cNvPr>
          <p:cNvCxnSpPr>
            <a:cxnSpLocks/>
            <a:stCxn id="3" idx="6"/>
            <a:endCxn id="51" idx="2"/>
          </p:cNvCxnSpPr>
          <p:nvPr/>
        </p:nvCxnSpPr>
        <p:spPr>
          <a:xfrm flipV="1">
            <a:off x="9263304" y="4872942"/>
            <a:ext cx="964378" cy="1468547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857C1A3-BDC6-4283-DEB5-9DE0C3A4383A}"/>
              </a:ext>
            </a:extLst>
          </p:cNvPr>
          <p:cNvSpPr txBox="1"/>
          <p:nvPr/>
        </p:nvSpPr>
        <p:spPr>
          <a:xfrm>
            <a:off x="8888800" y="4226611"/>
            <a:ext cx="2677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Mínimo necessário para podermos trabalhar</a:t>
            </a:r>
          </a:p>
        </p:txBody>
      </p:sp>
    </p:spTree>
    <p:extLst>
      <p:ext uri="{BB962C8B-B14F-4D97-AF65-F5344CB8AC3E}">
        <p14:creationId xmlns:p14="http://schemas.microsoft.com/office/powerpoint/2010/main" val="3086400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3417662" y="1095304"/>
            <a:ext cx="1301368" cy="504607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: Curvo 1">
            <a:extLst>
              <a:ext uri="{FF2B5EF4-FFF2-40B4-BE49-F238E27FC236}">
                <a16:creationId xmlns:a16="http://schemas.microsoft.com/office/drawing/2014/main" id="{9DEE0669-E473-07E8-7885-46FC26569C93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0800000">
            <a:off x="1779570" y="2742310"/>
            <a:ext cx="1638093" cy="876034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400DF1-22BE-6FAB-D5B0-7747EB0CA68A}"/>
              </a:ext>
            </a:extLst>
          </p:cNvPr>
          <p:cNvSpPr txBox="1"/>
          <p:nvPr/>
        </p:nvSpPr>
        <p:spPr>
          <a:xfrm>
            <a:off x="439354" y="1562681"/>
            <a:ext cx="2680429" cy="11796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dirty="0"/>
              <a:t>Processos, técnicas e ferramentas para manter a rede funcionando e obter informações sobre ela</a:t>
            </a:r>
          </a:p>
        </p:txBody>
      </p:sp>
    </p:spTree>
    <p:extLst>
      <p:ext uri="{BB962C8B-B14F-4D97-AF65-F5344CB8AC3E}">
        <p14:creationId xmlns:p14="http://schemas.microsoft.com/office/powerpoint/2010/main" val="120377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930920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Proposta: Monitoração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946694" cy="54317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Hoje, todos enviam informações para o BID (via </a:t>
            </a:r>
            <a:r>
              <a:rPr lang="pt-BR" sz="2800" dirty="0" err="1"/>
              <a:t>push</a:t>
            </a:r>
            <a:r>
              <a:rPr lang="pt-BR" sz="2800" dirty="0"/>
              <a:t>).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BID mantém </a:t>
            </a:r>
            <a:r>
              <a:rPr lang="pt-BR" sz="2800" dirty="0" err="1"/>
              <a:t>Prometheus</a:t>
            </a:r>
            <a:r>
              <a:rPr lang="pt-BR" sz="2800" dirty="0"/>
              <a:t> e um </a:t>
            </a:r>
            <a:r>
              <a:rPr lang="pt-BR" sz="2800" dirty="0" err="1"/>
              <a:t>push</a:t>
            </a:r>
            <a:r>
              <a:rPr lang="pt-BR" sz="2800" dirty="0"/>
              <a:t> gateway.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Aparentemente, </a:t>
            </a:r>
            <a:r>
              <a:rPr lang="pt-BR" sz="2800" dirty="0" err="1"/>
              <a:t>push</a:t>
            </a:r>
            <a:r>
              <a:rPr lang="pt-BR" sz="2800" dirty="0"/>
              <a:t> gateway não é recomendado.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https://prometheus.io/docs/practices/pushing/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89915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7444879" y="1027133"/>
            <a:ext cx="1301368" cy="504607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: Curvo 1">
            <a:extLst>
              <a:ext uri="{FF2B5EF4-FFF2-40B4-BE49-F238E27FC236}">
                <a16:creationId xmlns:a16="http://schemas.microsoft.com/office/drawing/2014/main" id="{C9448DB0-C42F-F80C-51FC-04E197F61CB6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8746247" y="2825044"/>
            <a:ext cx="1698182" cy="725129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F552CE-278F-6EE4-C852-E1C25C7BA27A}"/>
              </a:ext>
            </a:extLst>
          </p:cNvPr>
          <p:cNvSpPr txBox="1"/>
          <p:nvPr/>
        </p:nvSpPr>
        <p:spPr>
          <a:xfrm>
            <a:off x="8815841" y="1533431"/>
            <a:ext cx="3257175" cy="12916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dirty="0"/>
              <a:t>Processos, técnicas e  ferramentas para construir ou alterar a rede, seus processos ou artefatos jurídicos</a:t>
            </a:r>
          </a:p>
        </p:txBody>
      </p:sp>
    </p:spTree>
    <p:extLst>
      <p:ext uri="{BB962C8B-B14F-4D97-AF65-F5344CB8AC3E}">
        <p14:creationId xmlns:p14="http://schemas.microsoft.com/office/powerpoint/2010/main" val="1077297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609629" y="4802668"/>
            <a:ext cx="3037029" cy="78421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520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456643" y="5445381"/>
            <a:ext cx="3383014" cy="41685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: Curvo 1">
            <a:extLst>
              <a:ext uri="{FF2B5EF4-FFF2-40B4-BE49-F238E27FC236}">
                <a16:creationId xmlns:a16="http://schemas.microsoft.com/office/drawing/2014/main" id="{D31A1DFF-0275-EC27-55C6-7BCC5FDAC1CF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7839657" y="4872942"/>
            <a:ext cx="2016845" cy="780865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FAAF97-58E8-2F57-F7D2-AE4924049A82}"/>
              </a:ext>
            </a:extLst>
          </p:cNvPr>
          <p:cNvSpPr txBox="1"/>
          <p:nvPr/>
        </p:nvSpPr>
        <p:spPr>
          <a:xfrm>
            <a:off x="8888801" y="4226611"/>
            <a:ext cx="1935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Atividades básicas </a:t>
            </a:r>
          </a:p>
          <a:p>
            <a:pPr algn="ctr"/>
            <a:r>
              <a:rPr lang="pt-BR" dirty="0"/>
              <a:t>ligadas à infra</a:t>
            </a:r>
          </a:p>
        </p:txBody>
      </p:sp>
    </p:spTree>
    <p:extLst>
      <p:ext uri="{BB962C8B-B14F-4D97-AF65-F5344CB8AC3E}">
        <p14:creationId xmlns:p14="http://schemas.microsoft.com/office/powerpoint/2010/main" val="2447815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456643" y="3452372"/>
            <a:ext cx="3383014" cy="14165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: Curvo 1">
            <a:extLst>
              <a:ext uri="{FF2B5EF4-FFF2-40B4-BE49-F238E27FC236}">
                <a16:creationId xmlns:a16="http://schemas.microsoft.com/office/drawing/2014/main" id="{D31A1DFF-0275-EC27-55C6-7BCC5FDAC1CF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7839657" y="3429000"/>
            <a:ext cx="2628936" cy="731628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FAAF97-58E8-2F57-F7D2-AE4924049A82}"/>
              </a:ext>
            </a:extLst>
          </p:cNvPr>
          <p:cNvSpPr txBox="1"/>
          <p:nvPr/>
        </p:nvSpPr>
        <p:spPr>
          <a:xfrm>
            <a:off x="9023678" y="2782669"/>
            <a:ext cx="288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Core de blockchain</a:t>
            </a:r>
          </a:p>
          <a:p>
            <a:pPr algn="ctr"/>
            <a:r>
              <a:rPr lang="pt-BR" dirty="0"/>
              <a:t>(vem mais ou menos pronto)</a:t>
            </a:r>
          </a:p>
        </p:txBody>
      </p:sp>
    </p:spTree>
    <p:extLst>
      <p:ext uri="{BB962C8B-B14F-4D97-AF65-F5344CB8AC3E}">
        <p14:creationId xmlns:p14="http://schemas.microsoft.com/office/powerpoint/2010/main" val="3766949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456643" y="2693693"/>
            <a:ext cx="3383014" cy="86361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: Curvo 1">
            <a:extLst>
              <a:ext uri="{FF2B5EF4-FFF2-40B4-BE49-F238E27FC236}">
                <a16:creationId xmlns:a16="http://schemas.microsoft.com/office/drawing/2014/main" id="{D31A1DFF-0275-EC27-55C6-7BCC5FDAC1C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>
            <a:off x="7839657" y="3125502"/>
            <a:ext cx="2769859" cy="1014901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FAAF97-58E8-2F57-F7D2-AE4924049A82}"/>
              </a:ext>
            </a:extLst>
          </p:cNvPr>
          <p:cNvSpPr txBox="1"/>
          <p:nvPr/>
        </p:nvSpPr>
        <p:spPr>
          <a:xfrm>
            <a:off x="9296494" y="4140403"/>
            <a:ext cx="2626043" cy="10939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pt-BR" dirty="0" err="1"/>
              <a:t>Issues</a:t>
            </a:r>
            <a:r>
              <a:rPr lang="pt-BR" dirty="0"/>
              <a:t> mais ligados ao modelo de negócio e a questões jurídicas</a:t>
            </a:r>
          </a:p>
        </p:txBody>
      </p:sp>
    </p:spTree>
    <p:extLst>
      <p:ext uri="{BB962C8B-B14F-4D97-AF65-F5344CB8AC3E}">
        <p14:creationId xmlns:p14="http://schemas.microsoft.com/office/powerpoint/2010/main" val="2990114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456643" y="1540702"/>
            <a:ext cx="3383014" cy="124709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: Curvo 1">
            <a:extLst>
              <a:ext uri="{FF2B5EF4-FFF2-40B4-BE49-F238E27FC236}">
                <a16:creationId xmlns:a16="http://schemas.microsoft.com/office/drawing/2014/main" id="{D31A1DFF-0275-EC27-55C6-7BCC5FDAC1C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>
            <a:off x="7839657" y="2164247"/>
            <a:ext cx="2628944" cy="1882898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FAAF97-58E8-2F57-F7D2-AE4924049A82}"/>
              </a:ext>
            </a:extLst>
          </p:cNvPr>
          <p:cNvSpPr txBox="1"/>
          <p:nvPr/>
        </p:nvSpPr>
        <p:spPr>
          <a:xfrm>
            <a:off x="9017434" y="4047145"/>
            <a:ext cx="290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/>
              <a:t>Issues</a:t>
            </a:r>
            <a:r>
              <a:rPr lang="pt-BR" dirty="0"/>
              <a:t> “avançados”</a:t>
            </a:r>
          </a:p>
          <a:p>
            <a:pPr algn="ctr"/>
            <a:r>
              <a:rPr lang="pt-BR" dirty="0"/>
              <a:t>de blockchain (para o futuro)</a:t>
            </a:r>
          </a:p>
        </p:txBody>
      </p:sp>
    </p:spTree>
    <p:extLst>
      <p:ext uri="{BB962C8B-B14F-4D97-AF65-F5344CB8AC3E}">
        <p14:creationId xmlns:p14="http://schemas.microsoft.com/office/powerpoint/2010/main" val="3599682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27236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Framework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456643" y="1134301"/>
            <a:ext cx="3383014" cy="49743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" name="Conector: Curvo 1">
            <a:extLst>
              <a:ext uri="{FF2B5EF4-FFF2-40B4-BE49-F238E27FC236}">
                <a16:creationId xmlns:a16="http://schemas.microsoft.com/office/drawing/2014/main" id="{D31A1DFF-0275-EC27-55C6-7BCC5FDAC1CF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>
            <a:off x="7839657" y="1383017"/>
            <a:ext cx="2568321" cy="2601275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FAAF97-58E8-2F57-F7D2-AE4924049A82}"/>
              </a:ext>
            </a:extLst>
          </p:cNvPr>
          <p:cNvSpPr txBox="1"/>
          <p:nvPr/>
        </p:nvSpPr>
        <p:spPr>
          <a:xfrm>
            <a:off x="9023678" y="3984292"/>
            <a:ext cx="2768600" cy="84235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/>
            <a:r>
              <a:rPr lang="pt-BR" dirty="0"/>
              <a:t>Aplicações básicas que deveriam ser compartilhadas</a:t>
            </a:r>
          </a:p>
        </p:txBody>
      </p:sp>
    </p:spTree>
    <p:extLst>
      <p:ext uri="{BB962C8B-B14F-4D97-AF65-F5344CB8AC3E}">
        <p14:creationId xmlns:p14="http://schemas.microsoft.com/office/powerpoint/2010/main" val="214976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5157957" y="6087688"/>
            <a:ext cx="1872000" cy="3960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83ED7AB0-ADC5-C723-14D9-35FAACEC1CE6}"/>
              </a:ext>
            </a:extLst>
          </p:cNvPr>
          <p:cNvSpPr/>
          <p:nvPr/>
        </p:nvSpPr>
        <p:spPr>
          <a:xfrm rot="16200000">
            <a:off x="5854315" y="3257806"/>
            <a:ext cx="4836393" cy="54706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: Curvo 50">
            <a:extLst>
              <a:ext uri="{FF2B5EF4-FFF2-40B4-BE49-F238E27FC236}">
                <a16:creationId xmlns:a16="http://schemas.microsoft.com/office/drawing/2014/main" id="{A978BBA9-10F3-9560-AC34-DEB89520B828}"/>
              </a:ext>
            </a:extLst>
          </p:cNvPr>
          <p:cNvCxnSpPr>
            <a:cxnSpLocks/>
            <a:stCxn id="3" idx="6"/>
            <a:endCxn id="2" idx="4"/>
          </p:cNvCxnSpPr>
          <p:nvPr/>
        </p:nvCxnSpPr>
        <p:spPr>
          <a:xfrm flipV="1">
            <a:off x="7029957" y="3531339"/>
            <a:ext cx="1516088" cy="2754349"/>
          </a:xfrm>
          <a:prstGeom prst="curvedConnector3">
            <a:avLst>
              <a:gd name="adj1" fmla="val 256539"/>
            </a:avLst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257492E-348B-079A-3141-DFD48640B132}"/>
              </a:ext>
            </a:extLst>
          </p:cNvPr>
          <p:cNvSpPr txBox="1"/>
          <p:nvPr/>
        </p:nvSpPr>
        <p:spPr>
          <a:xfrm>
            <a:off x="9023678" y="2433128"/>
            <a:ext cx="2865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1. Estruturar Gestão Colaborativa de Projetos</a:t>
            </a:r>
          </a:p>
          <a:p>
            <a:r>
              <a:rPr lang="pt-BR" dirty="0"/>
              <a:t>(versão mínima)</a:t>
            </a:r>
          </a:p>
        </p:txBody>
      </p:sp>
    </p:spTree>
    <p:extLst>
      <p:ext uri="{BB962C8B-B14F-4D97-AF65-F5344CB8AC3E}">
        <p14:creationId xmlns:p14="http://schemas.microsoft.com/office/powerpoint/2010/main" val="3328832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3506338" y="6083798"/>
            <a:ext cx="1758408" cy="40138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625436" y="5204763"/>
            <a:ext cx="252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2. Estruturar </a:t>
            </a:r>
            <a:r>
              <a:rPr lang="pt-BR" dirty="0" err="1"/>
              <a:t>Discord</a:t>
            </a:r>
            <a:endParaRPr lang="pt-BR" dirty="0"/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0800000">
            <a:off x="1886168" y="5574095"/>
            <a:ext cx="1620170" cy="710398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56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638556" y="3988355"/>
            <a:ext cx="3057643" cy="20848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368300" y="1397423"/>
            <a:ext cx="3027302" cy="3055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3. </a:t>
            </a:r>
            <a:r>
              <a:rPr lang="pt-BR" dirty="0" err="1"/>
              <a:t>Dockerização</a:t>
            </a:r>
            <a:r>
              <a:rPr lang="pt-BR" dirty="0"/>
              <a:t> dos scripts e ataque de algumas questões: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Ajuste de </a:t>
            </a:r>
            <a:r>
              <a:rPr lang="pt-BR" dirty="0" err="1"/>
              <a:t>storage</a:t>
            </a:r>
            <a:r>
              <a:rPr lang="pt-BR" dirty="0"/>
              <a:t> e tempo de produção de blocos.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Ajuste de consenso.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Avaliar nós estáticos em vez de dinâmicos.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0800000">
            <a:off x="1881952" y="4452744"/>
            <a:ext cx="2756605" cy="578040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47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930920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Proposta: Monitoração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946694" cy="5431772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Passar para monitoração descentralizada.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Todos precisarão disponibilizar informações de monitoração para todos.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Implica </a:t>
            </a:r>
            <a:r>
              <a:rPr lang="pt-BR" sz="2800" dirty="0" err="1"/>
              <a:t>Prometheus</a:t>
            </a:r>
            <a:r>
              <a:rPr lang="pt-BR" sz="2800" dirty="0"/>
              <a:t> local coletando monitoração dos nós (</a:t>
            </a:r>
            <a:r>
              <a:rPr lang="pt-BR" sz="2800" dirty="0" err="1"/>
              <a:t>validators</a:t>
            </a:r>
            <a:r>
              <a:rPr lang="pt-BR" sz="2800" dirty="0"/>
              <a:t> e boots) e fornecendo acesso aos </a:t>
            </a:r>
            <a:r>
              <a:rPr lang="pt-BR" sz="2800" dirty="0" err="1"/>
              <a:t>Prometheus</a:t>
            </a:r>
            <a:r>
              <a:rPr lang="pt-BR" sz="2800" dirty="0"/>
              <a:t> dos parceiros.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Regras de firewall para permitir acessos.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Não deve ser possível (conferir) dois </a:t>
            </a:r>
            <a:r>
              <a:rPr lang="pt-BR" sz="2800" dirty="0" err="1"/>
              <a:t>Prometheus</a:t>
            </a:r>
            <a:r>
              <a:rPr lang="pt-BR" sz="2800" dirty="0"/>
              <a:t> acessarem um ao outro, logo, precisará haver dois níveis em cada instituição (federação):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 err="1"/>
              <a:t>Prometheus</a:t>
            </a:r>
            <a:r>
              <a:rPr lang="pt-BR" sz="2800" dirty="0"/>
              <a:t> nível 1.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Monitora os nós locais.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É acessado pelos </a:t>
            </a:r>
            <a:r>
              <a:rPr lang="pt-BR" sz="2800" dirty="0" err="1"/>
              <a:t>Prometheus</a:t>
            </a:r>
            <a:r>
              <a:rPr lang="pt-BR" sz="2800" dirty="0"/>
              <a:t> de nível 2 das outras instituições.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 err="1"/>
              <a:t>Prometheus</a:t>
            </a:r>
            <a:r>
              <a:rPr lang="pt-BR" sz="2800" dirty="0"/>
              <a:t> nível 2.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Lê todos os </a:t>
            </a:r>
            <a:r>
              <a:rPr lang="pt-BR" sz="2800" dirty="0" err="1"/>
              <a:t>Prometheus</a:t>
            </a:r>
            <a:r>
              <a:rPr lang="pt-BR" sz="2800" dirty="0"/>
              <a:t> de nível 1 (incluindo o próprio).</a:t>
            </a:r>
          </a:p>
        </p:txBody>
      </p:sp>
    </p:spTree>
    <p:extLst>
      <p:ext uri="{BB962C8B-B14F-4D97-AF65-F5344CB8AC3E}">
        <p14:creationId xmlns:p14="http://schemas.microsoft.com/office/powerpoint/2010/main" val="3073359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239249" y="1132278"/>
            <a:ext cx="499652" cy="494093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178631" y="1652316"/>
            <a:ext cx="3127367" cy="14834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4. Monitoração descentralizada: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Impactos técnicos.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Manual de Operações (regras).</a:t>
            </a:r>
          </a:p>
          <a:p>
            <a:endParaRPr lang="pt-BR" dirty="0"/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0800000">
            <a:off x="1742315" y="3135780"/>
            <a:ext cx="2496934" cy="466966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588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3959849" y="3416314"/>
            <a:ext cx="499652" cy="25680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493944" y="1652315"/>
            <a:ext cx="2376170" cy="14532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5. Incidente descentralizado: grupo de WhatsApp + SLA (Manual de Operações)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0800000">
            <a:off x="1682029" y="3105578"/>
            <a:ext cx="2277820" cy="1594736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972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3959849" y="1244614"/>
            <a:ext cx="499652" cy="25680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303117" y="3218832"/>
            <a:ext cx="2845903" cy="1270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6. Apenas SLA de tratamento de incidentes (Manual de Operações) e ver como obter </a:t>
            </a:r>
            <a:r>
              <a:rPr lang="pt-BR" dirty="0" err="1"/>
              <a:t>info</a:t>
            </a:r>
            <a:r>
              <a:rPr lang="pt-BR" dirty="0"/>
              <a:t>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726069" y="2528614"/>
            <a:ext cx="2233780" cy="690218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905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3680449" y="1244614"/>
            <a:ext cx="499652" cy="25680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408905" y="3026255"/>
            <a:ext cx="2700850" cy="1875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7. Considerar </a:t>
            </a:r>
            <a:r>
              <a:rPr lang="pt-BR" dirty="0" err="1"/>
              <a:t>auto-declaração</a:t>
            </a:r>
            <a:r>
              <a:rPr lang="pt-BR" dirty="0"/>
              <a:t> sobre gestão das chaves.</a:t>
            </a:r>
          </a:p>
          <a:p>
            <a:endParaRPr lang="pt-BR" dirty="0"/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759331" y="2528613"/>
            <a:ext cx="1921119" cy="497641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481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3680449" y="3352814"/>
            <a:ext cx="499652" cy="256800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493944" y="1397422"/>
            <a:ext cx="2376170" cy="15743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8. Revisão de incidentes recorrentes na reunião do Comitê Técnico (Manual de Operações).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0800000">
            <a:off x="1682029" y="2971800"/>
            <a:ext cx="1998420" cy="1665015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65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562129" y="2754461"/>
            <a:ext cx="1828732" cy="40349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524424" y="4037980"/>
            <a:ext cx="2376170" cy="1354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9. Nós observadores: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Decisão técnica (BNDES tem proposta).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Teste.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712509" y="2956210"/>
            <a:ext cx="2849620" cy="1081769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532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5810939" y="3081786"/>
            <a:ext cx="1828732" cy="40349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258418" y="4037979"/>
            <a:ext cx="2932044" cy="21344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10. Controle de responsabilização: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Ajustes técnicos (BNDES tem proposta).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Teste.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724441" y="3283535"/>
            <a:ext cx="4086499" cy="754443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20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5810939" y="3081786"/>
            <a:ext cx="1828732" cy="40349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258418" y="4037979"/>
            <a:ext cx="2932044" cy="21344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11. Controle de uso mínimo: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Proposta técnica (BNDES tem proposta, mas </a:t>
            </a:r>
            <a:r>
              <a:rPr lang="pt-BR" dirty="0" err="1"/>
              <a:t>Dataperv</a:t>
            </a:r>
            <a:r>
              <a:rPr lang="pt-BR" dirty="0"/>
              <a:t> sugeriu outra).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Testes.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Implementação.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724441" y="3283535"/>
            <a:ext cx="4086499" cy="754443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892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562129" y="3464934"/>
            <a:ext cx="3077542" cy="55575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258418" y="4037979"/>
            <a:ext cx="2932044" cy="2400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Estas governanças deveriam ser descentralizadas em alguns casos (com votação). BNDES fez uma implementação preliminar, mas a complexidade do tema parece indicar adiamento da adoção.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724441" y="3742809"/>
            <a:ext cx="2837689" cy="295170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007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4640960" y="1218900"/>
            <a:ext cx="1564111" cy="34128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258418" y="4037979"/>
            <a:ext cx="2932044" cy="2400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Tema também muito relevante, mas que não prende o início do piloto, logo vale deixar para um pouco mais tarde.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 flipV="1">
            <a:off x="1724440" y="1389543"/>
            <a:ext cx="2916520" cy="2648436"/>
          </a:xfrm>
          <a:prstGeom prst="curvedConnector2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77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930920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Proposta: Monitoração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EDC3FEE1-FED0-C076-D4EB-410FB0B699A1}"/>
              </a:ext>
            </a:extLst>
          </p:cNvPr>
          <p:cNvGrpSpPr/>
          <p:nvPr/>
        </p:nvGrpSpPr>
        <p:grpSpPr>
          <a:xfrm>
            <a:off x="1052623" y="1714455"/>
            <a:ext cx="2363973" cy="4691099"/>
            <a:chOff x="1052623" y="1671366"/>
            <a:chExt cx="2363973" cy="4691099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370C2054-6447-CA9C-23C7-CF5064E50B21}"/>
                </a:ext>
              </a:extLst>
            </p:cNvPr>
            <p:cNvSpPr/>
            <p:nvPr/>
          </p:nvSpPr>
          <p:spPr>
            <a:xfrm>
              <a:off x="1102242" y="4367736"/>
              <a:ext cx="2264735" cy="6465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Prometheus</a:t>
              </a:r>
              <a:r>
                <a:rPr lang="pt-BR" dirty="0"/>
                <a:t> Nível 1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569E8251-CD9D-A635-77E9-A798184F74F1}"/>
                </a:ext>
              </a:extLst>
            </p:cNvPr>
            <p:cNvGrpSpPr/>
            <p:nvPr/>
          </p:nvGrpSpPr>
          <p:grpSpPr>
            <a:xfrm>
              <a:off x="1052623" y="5715921"/>
              <a:ext cx="2363973" cy="646544"/>
              <a:chOff x="1052623" y="5667153"/>
              <a:chExt cx="2363973" cy="646544"/>
            </a:xfrm>
          </p:grpSpPr>
          <p:sp>
            <p:nvSpPr>
              <p:cNvPr id="2" name="Retângulo: Cantos Arredondados 1">
                <a:extLst>
                  <a:ext uri="{FF2B5EF4-FFF2-40B4-BE49-F238E27FC236}">
                    <a16:creationId xmlns:a16="http://schemas.microsoft.com/office/drawing/2014/main" id="{DA04322B-E5AA-F426-F3FD-DB5B16D024C7}"/>
                  </a:ext>
                </a:extLst>
              </p:cNvPr>
              <p:cNvSpPr/>
              <p:nvPr/>
            </p:nvSpPr>
            <p:spPr>
              <a:xfrm>
                <a:off x="1052623" y="5667153"/>
                <a:ext cx="1084521" cy="6465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Validator</a:t>
                </a:r>
                <a:endParaRPr lang="pt-BR" dirty="0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5A095FA9-ED7F-A9BD-DB9B-91CD489FA11E}"/>
                  </a:ext>
                </a:extLst>
              </p:cNvPr>
              <p:cNvSpPr/>
              <p:nvPr/>
            </p:nvSpPr>
            <p:spPr>
              <a:xfrm>
                <a:off x="2332075" y="5667153"/>
                <a:ext cx="1084521" cy="6465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Boot</a:t>
                </a:r>
              </a:p>
            </p:txBody>
          </p:sp>
        </p:grp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25F00768-931E-0527-6CC1-0C942C0F6A86}"/>
                </a:ext>
              </a:extLst>
            </p:cNvPr>
            <p:cNvCxnSpPr>
              <a:stCxn id="5" idx="2"/>
              <a:endCxn id="2" idx="0"/>
            </p:cNvCxnSpPr>
            <p:nvPr/>
          </p:nvCxnSpPr>
          <p:spPr>
            <a:xfrm flipH="1">
              <a:off x="1594884" y="5014280"/>
              <a:ext cx="639726" cy="70164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6C2DC981-5440-499A-EE5F-8AF8EE7D18BB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234610" y="5014280"/>
              <a:ext cx="639726" cy="70164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03DE75E3-892C-4F85-83A1-C320305172D8}"/>
                </a:ext>
              </a:extLst>
            </p:cNvPr>
            <p:cNvSpPr/>
            <p:nvPr/>
          </p:nvSpPr>
          <p:spPr>
            <a:xfrm>
              <a:off x="1102241" y="2690367"/>
              <a:ext cx="2264735" cy="6465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Prometheus</a:t>
              </a:r>
              <a:r>
                <a:rPr lang="pt-BR" dirty="0"/>
                <a:t> Nível 2</a:t>
              </a: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1C69966F-C96A-5B50-2923-356599A6FBF8}"/>
                </a:ext>
              </a:extLst>
            </p:cNvPr>
            <p:cNvSpPr/>
            <p:nvPr/>
          </p:nvSpPr>
          <p:spPr>
            <a:xfrm>
              <a:off x="1102241" y="1671366"/>
              <a:ext cx="2264735" cy="6465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Dashboard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F7B1DEBA-6C0E-E38F-4AC2-D87EB979605A}"/>
                </a:ext>
              </a:extLst>
            </p:cNvPr>
            <p:cNvCxnSpPr>
              <a:cxnSpLocks/>
              <a:stCxn id="22" idx="2"/>
              <a:endCxn id="5" idx="0"/>
            </p:cNvCxnSpPr>
            <p:nvPr/>
          </p:nvCxnSpPr>
          <p:spPr>
            <a:xfrm>
              <a:off x="2234609" y="3336911"/>
              <a:ext cx="1" cy="103082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F12A3255-4B96-47C1-25D4-D390926E662F}"/>
                </a:ext>
              </a:extLst>
            </p:cNvPr>
            <p:cNvCxnSpPr>
              <a:cxnSpLocks/>
              <a:stCxn id="23" idx="2"/>
              <a:endCxn id="22" idx="0"/>
            </p:cNvCxnSpPr>
            <p:nvPr/>
          </p:nvCxnSpPr>
          <p:spPr>
            <a:xfrm>
              <a:off x="2234609" y="2317910"/>
              <a:ext cx="0" cy="37245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1A7D4424-A8DD-991F-E99C-D88EC2A39752}"/>
              </a:ext>
            </a:extLst>
          </p:cNvPr>
          <p:cNvGrpSpPr/>
          <p:nvPr/>
        </p:nvGrpSpPr>
        <p:grpSpPr>
          <a:xfrm>
            <a:off x="4914014" y="1714455"/>
            <a:ext cx="2363973" cy="4691099"/>
            <a:chOff x="4499343" y="1757543"/>
            <a:chExt cx="2363973" cy="4691099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D7FD9AAB-DBB0-0000-6FAF-B8E27068EC75}"/>
                </a:ext>
              </a:extLst>
            </p:cNvPr>
            <p:cNvSpPr/>
            <p:nvPr/>
          </p:nvSpPr>
          <p:spPr>
            <a:xfrm>
              <a:off x="4548962" y="4453913"/>
              <a:ext cx="2264735" cy="6465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Prometheus</a:t>
              </a:r>
              <a:r>
                <a:rPr lang="pt-BR" dirty="0"/>
                <a:t> Nível 1</a:t>
              </a:r>
            </a:p>
          </p:txBody>
        </p: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24517FA5-3269-CE13-7731-A3C7B11E7110}"/>
                </a:ext>
              </a:extLst>
            </p:cNvPr>
            <p:cNvGrpSpPr/>
            <p:nvPr/>
          </p:nvGrpSpPr>
          <p:grpSpPr>
            <a:xfrm>
              <a:off x="4499343" y="5802098"/>
              <a:ext cx="2363973" cy="646544"/>
              <a:chOff x="1052623" y="5667153"/>
              <a:chExt cx="2363973" cy="646544"/>
            </a:xfrm>
          </p:grpSpPr>
          <p:sp>
            <p:nvSpPr>
              <p:cNvPr id="54" name="Retângulo: Cantos Arredondados 53">
                <a:extLst>
                  <a:ext uri="{FF2B5EF4-FFF2-40B4-BE49-F238E27FC236}">
                    <a16:creationId xmlns:a16="http://schemas.microsoft.com/office/drawing/2014/main" id="{94B027AF-EA9A-B929-B56E-D9B3491E10FB}"/>
                  </a:ext>
                </a:extLst>
              </p:cNvPr>
              <p:cNvSpPr/>
              <p:nvPr/>
            </p:nvSpPr>
            <p:spPr>
              <a:xfrm>
                <a:off x="1052623" y="5667153"/>
                <a:ext cx="1084521" cy="6465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Validator</a:t>
                </a:r>
                <a:endParaRPr lang="pt-BR" dirty="0"/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B591EE7D-76D3-BE30-7C18-B8DB800CBFEC}"/>
                  </a:ext>
                </a:extLst>
              </p:cNvPr>
              <p:cNvSpPr/>
              <p:nvPr/>
            </p:nvSpPr>
            <p:spPr>
              <a:xfrm>
                <a:off x="2332075" y="5667153"/>
                <a:ext cx="1084521" cy="6465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Boot</a:t>
                </a:r>
              </a:p>
            </p:txBody>
          </p:sp>
        </p:grp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929C2D4A-D130-F6FC-FC19-ECFE9D34CEB1}"/>
                </a:ext>
              </a:extLst>
            </p:cNvPr>
            <p:cNvCxnSpPr>
              <a:stCxn id="52" idx="2"/>
              <a:endCxn id="54" idx="0"/>
            </p:cNvCxnSpPr>
            <p:nvPr/>
          </p:nvCxnSpPr>
          <p:spPr>
            <a:xfrm flipH="1">
              <a:off x="5041604" y="5100457"/>
              <a:ext cx="639726" cy="70164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56FB1D36-99BD-E45F-A381-6EC44ECBD158}"/>
                </a:ext>
              </a:extLst>
            </p:cNvPr>
            <p:cNvCxnSpPr>
              <a:cxnSpLocks/>
              <a:stCxn id="52" idx="2"/>
              <a:endCxn id="55" idx="0"/>
            </p:cNvCxnSpPr>
            <p:nvPr/>
          </p:nvCxnSpPr>
          <p:spPr>
            <a:xfrm>
              <a:off x="5681330" y="5100457"/>
              <a:ext cx="639726" cy="701641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FF280112-EB4B-23F7-333C-BD80F66469C9}"/>
                </a:ext>
              </a:extLst>
            </p:cNvPr>
            <p:cNvSpPr/>
            <p:nvPr/>
          </p:nvSpPr>
          <p:spPr>
            <a:xfrm>
              <a:off x="4548962" y="2764352"/>
              <a:ext cx="2264735" cy="6465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Prometheus</a:t>
              </a:r>
              <a:r>
                <a:rPr lang="pt-BR" dirty="0"/>
                <a:t> Nível 2</a:t>
              </a:r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E5F288C3-EB60-48E1-DB2F-EFC8EC857E61}"/>
                </a:ext>
              </a:extLst>
            </p:cNvPr>
            <p:cNvSpPr/>
            <p:nvPr/>
          </p:nvSpPr>
          <p:spPr>
            <a:xfrm>
              <a:off x="4548961" y="1757543"/>
              <a:ext cx="2264735" cy="6465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Dashboard</a:t>
              </a:r>
            </a:p>
          </p:txBody>
        </p: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7B61B8BE-39A6-3D7D-BFDA-EE6FB537C04B}"/>
                </a:ext>
              </a:extLst>
            </p:cNvPr>
            <p:cNvCxnSpPr>
              <a:cxnSpLocks/>
              <a:stCxn id="58" idx="2"/>
              <a:endCxn id="52" idx="0"/>
            </p:cNvCxnSpPr>
            <p:nvPr/>
          </p:nvCxnSpPr>
          <p:spPr>
            <a:xfrm>
              <a:off x="5681330" y="3410896"/>
              <a:ext cx="0" cy="104301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7C2BEAFF-256B-4124-A615-39A99B3E6606}"/>
                </a:ext>
              </a:extLst>
            </p:cNvPr>
            <p:cNvCxnSpPr>
              <a:cxnSpLocks/>
              <a:stCxn id="59" idx="2"/>
              <a:endCxn id="58" idx="0"/>
            </p:cNvCxnSpPr>
            <p:nvPr/>
          </p:nvCxnSpPr>
          <p:spPr>
            <a:xfrm>
              <a:off x="5681329" y="2404087"/>
              <a:ext cx="1" cy="3602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86FB632E-E992-3C89-D7B1-88EE1403D66F}"/>
              </a:ext>
            </a:extLst>
          </p:cNvPr>
          <p:cNvSpPr/>
          <p:nvPr/>
        </p:nvSpPr>
        <p:spPr>
          <a:xfrm>
            <a:off x="8825023" y="4410825"/>
            <a:ext cx="1452231" cy="646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Prometheus</a:t>
            </a:r>
            <a:r>
              <a:rPr lang="pt-BR" dirty="0"/>
              <a:t> Nível 1</a:t>
            </a:r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D5645B32-EEB8-E9E0-CB90-1924D981AB9E}"/>
              </a:ext>
            </a:extLst>
          </p:cNvPr>
          <p:cNvGrpSpPr/>
          <p:nvPr/>
        </p:nvGrpSpPr>
        <p:grpSpPr>
          <a:xfrm>
            <a:off x="9202124" y="5759010"/>
            <a:ext cx="2363973" cy="646544"/>
            <a:chOff x="1052623" y="5667153"/>
            <a:chExt cx="2363973" cy="646544"/>
          </a:xfrm>
        </p:grpSpPr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id="{CEEE4CCD-9CC6-A2A8-DBA8-6084DBAB1BDB}"/>
                </a:ext>
              </a:extLst>
            </p:cNvPr>
            <p:cNvSpPr/>
            <p:nvPr/>
          </p:nvSpPr>
          <p:spPr>
            <a:xfrm>
              <a:off x="1052623" y="5667153"/>
              <a:ext cx="1084521" cy="6465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Validator</a:t>
              </a:r>
              <a:endParaRPr lang="pt-BR" dirty="0"/>
            </a:p>
          </p:txBody>
        </p:sp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CEB54FC8-7E93-75EF-C16B-A5E1EA17E3F6}"/>
                </a:ext>
              </a:extLst>
            </p:cNvPr>
            <p:cNvSpPr/>
            <p:nvPr/>
          </p:nvSpPr>
          <p:spPr>
            <a:xfrm>
              <a:off x="2332075" y="5667153"/>
              <a:ext cx="1084521" cy="6465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Boot</a:t>
              </a:r>
            </a:p>
          </p:txBody>
        </p:sp>
      </p:grp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7A48AE53-84E8-E57F-4563-6822ED513908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551139" y="5057369"/>
            <a:ext cx="193246" cy="70164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1740636D-F548-A796-377F-D77707E5A193}"/>
              </a:ext>
            </a:extLst>
          </p:cNvPr>
          <p:cNvCxnSpPr>
            <a:cxnSpLocks/>
            <a:stCxn id="62" idx="2"/>
            <a:endCxn id="65" idx="0"/>
          </p:cNvCxnSpPr>
          <p:nvPr/>
        </p:nvCxnSpPr>
        <p:spPr>
          <a:xfrm>
            <a:off x="9551139" y="5057369"/>
            <a:ext cx="1472698" cy="70164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: Cantos Arredondados 68">
            <a:extLst>
              <a:ext uri="{FF2B5EF4-FFF2-40B4-BE49-F238E27FC236}">
                <a16:creationId xmlns:a16="http://schemas.microsoft.com/office/drawing/2014/main" id="{2206BFCD-8725-90CB-7DAD-302E874F6C0B}"/>
              </a:ext>
            </a:extLst>
          </p:cNvPr>
          <p:cNvSpPr/>
          <p:nvPr/>
        </p:nvSpPr>
        <p:spPr>
          <a:xfrm>
            <a:off x="10503140" y="2954991"/>
            <a:ext cx="1452231" cy="6465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Dashboard</a:t>
            </a:r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5A09DAD4-2B29-CADE-72A6-4281427454EC}"/>
              </a:ext>
            </a:extLst>
          </p:cNvPr>
          <p:cNvCxnSpPr>
            <a:cxnSpLocks/>
            <a:stCxn id="22" idx="2"/>
            <a:endCxn id="52" idx="0"/>
          </p:cNvCxnSpPr>
          <p:nvPr/>
        </p:nvCxnSpPr>
        <p:spPr>
          <a:xfrm>
            <a:off x="2234609" y="3380000"/>
            <a:ext cx="3861392" cy="10308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AFA21422-93CB-5C46-8D70-CCE1319FBF90}"/>
              </a:ext>
            </a:extLst>
          </p:cNvPr>
          <p:cNvCxnSpPr>
            <a:cxnSpLocks/>
            <a:stCxn id="22" idx="2"/>
            <a:endCxn id="62" idx="0"/>
          </p:cNvCxnSpPr>
          <p:nvPr/>
        </p:nvCxnSpPr>
        <p:spPr>
          <a:xfrm>
            <a:off x="2234609" y="3380000"/>
            <a:ext cx="7316530" cy="10308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519F9E61-AF0C-9502-D2B8-93F04406A9E3}"/>
              </a:ext>
            </a:extLst>
          </p:cNvPr>
          <p:cNvCxnSpPr>
            <a:cxnSpLocks/>
            <a:stCxn id="58" idx="2"/>
            <a:endCxn id="5" idx="0"/>
          </p:cNvCxnSpPr>
          <p:nvPr/>
        </p:nvCxnSpPr>
        <p:spPr>
          <a:xfrm flipH="1">
            <a:off x="2234610" y="3367808"/>
            <a:ext cx="3861391" cy="104301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>
            <a:extLst>
              <a:ext uri="{FF2B5EF4-FFF2-40B4-BE49-F238E27FC236}">
                <a16:creationId xmlns:a16="http://schemas.microsoft.com/office/drawing/2014/main" id="{E06E93C5-B0A2-0389-9A0C-38D20D954D87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>
            <a:off x="6096001" y="3367808"/>
            <a:ext cx="3455138" cy="104301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8C8BF728-513A-AF0B-56EB-718B04F075A4}"/>
              </a:ext>
            </a:extLst>
          </p:cNvPr>
          <p:cNvCxnSpPr>
            <a:cxnSpLocks/>
            <a:stCxn id="69" idx="2"/>
            <a:endCxn id="106" idx="0"/>
          </p:cNvCxnSpPr>
          <p:nvPr/>
        </p:nvCxnSpPr>
        <p:spPr>
          <a:xfrm>
            <a:off x="11229256" y="3601535"/>
            <a:ext cx="0" cy="78174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tângulo: Cantos Arredondados 105">
            <a:extLst>
              <a:ext uri="{FF2B5EF4-FFF2-40B4-BE49-F238E27FC236}">
                <a16:creationId xmlns:a16="http://schemas.microsoft.com/office/drawing/2014/main" id="{DAA50367-E593-565A-595B-5A35EFB51CE0}"/>
              </a:ext>
            </a:extLst>
          </p:cNvPr>
          <p:cNvSpPr/>
          <p:nvPr/>
        </p:nvSpPr>
        <p:spPr>
          <a:xfrm>
            <a:off x="10503140" y="4383277"/>
            <a:ext cx="1452231" cy="64654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Outro</a:t>
            </a:r>
          </a:p>
        </p:txBody>
      </p: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AAF9A311-AC17-0C2E-781C-53ADE877403F}"/>
              </a:ext>
            </a:extLst>
          </p:cNvPr>
          <p:cNvCxnSpPr>
            <a:cxnSpLocks/>
            <a:stCxn id="106" idx="2"/>
            <a:endCxn id="64" idx="0"/>
          </p:cNvCxnSpPr>
          <p:nvPr/>
        </p:nvCxnSpPr>
        <p:spPr>
          <a:xfrm flipH="1">
            <a:off x="9744385" y="5029821"/>
            <a:ext cx="1484871" cy="72918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C3286824-4B6A-C240-8EB3-B58E8D481659}"/>
              </a:ext>
            </a:extLst>
          </p:cNvPr>
          <p:cNvCxnSpPr>
            <a:cxnSpLocks/>
            <a:stCxn id="106" idx="2"/>
            <a:endCxn id="65" idx="0"/>
          </p:cNvCxnSpPr>
          <p:nvPr/>
        </p:nvCxnSpPr>
        <p:spPr>
          <a:xfrm flipH="1">
            <a:off x="11023837" y="5029821"/>
            <a:ext cx="205419" cy="72918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F445224F-F7EE-6833-F35A-E83BFD469E20}"/>
              </a:ext>
            </a:extLst>
          </p:cNvPr>
          <p:cNvSpPr txBox="1"/>
          <p:nvPr/>
        </p:nvSpPr>
        <p:spPr>
          <a:xfrm>
            <a:off x="8368094" y="3044536"/>
            <a:ext cx="2005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Será obrigatório.</a:t>
            </a:r>
          </a:p>
          <a:p>
            <a:r>
              <a:rPr lang="pt-BR" dirty="0"/>
              <a:t>Há alternativa com </a:t>
            </a:r>
          </a:p>
          <a:p>
            <a:r>
              <a:rPr lang="pt-BR" dirty="0"/>
              <a:t>mesma API?</a:t>
            </a:r>
          </a:p>
        </p:txBody>
      </p:sp>
    </p:spTree>
    <p:extLst>
      <p:ext uri="{BB962C8B-B14F-4D97-AF65-F5344CB8AC3E}">
        <p14:creationId xmlns:p14="http://schemas.microsoft.com/office/powerpoint/2010/main" val="4000577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grpSp>
        <p:nvGrpSpPr>
          <p:cNvPr id="5" name="Grupo 3">
            <a:extLst>
              <a:ext uri="{FF2B5EF4-FFF2-40B4-BE49-F238E27FC236}">
                <a16:creationId xmlns:a16="http://schemas.microsoft.com/office/drawing/2014/main" id="{73FD79C3-652E-1D38-63A5-9B8BC09882DE}"/>
              </a:ext>
            </a:extLst>
          </p:cNvPr>
          <p:cNvGrpSpPr/>
          <p:nvPr/>
        </p:nvGrpSpPr>
        <p:grpSpPr>
          <a:xfrm>
            <a:off x="3506338" y="1264303"/>
            <a:ext cx="5179325" cy="5499438"/>
            <a:chOff x="2720509" y="327703"/>
            <a:chExt cx="5094225" cy="5774714"/>
          </a:xfrm>
        </p:grpSpPr>
        <p:sp>
          <p:nvSpPr>
            <p:cNvPr id="6" name="Retângulo Arredondado 2">
              <a:extLst>
                <a:ext uri="{FF2B5EF4-FFF2-40B4-BE49-F238E27FC236}">
                  <a16:creationId xmlns:a16="http://schemas.microsoft.com/office/drawing/2014/main" id="{F2DF07D9-D8C4-5B79-EC71-CE1813E2F7BD}"/>
                </a:ext>
              </a:extLst>
            </p:cNvPr>
            <p:cNvSpPr/>
            <p:nvPr/>
          </p:nvSpPr>
          <p:spPr>
            <a:xfrm>
              <a:off x="3980978" y="3438290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Consenso</a:t>
              </a:r>
            </a:p>
          </p:txBody>
        </p:sp>
        <p:sp>
          <p:nvSpPr>
            <p:cNvPr id="7" name="Retângulo Arredondado 5">
              <a:extLst>
                <a:ext uri="{FF2B5EF4-FFF2-40B4-BE49-F238E27FC236}">
                  <a16:creationId xmlns:a16="http://schemas.microsoft.com/office/drawing/2014/main" id="{448F38DA-81B9-4529-C1B4-09B79458BBFC}"/>
                </a:ext>
              </a:extLst>
            </p:cNvPr>
            <p:cNvSpPr/>
            <p:nvPr/>
          </p:nvSpPr>
          <p:spPr>
            <a:xfrm>
              <a:off x="4002695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</a:p>
          </p:txBody>
        </p:sp>
        <p:sp>
          <p:nvSpPr>
            <p:cNvPr id="8" name="Retângulo Arredondado 10">
              <a:extLst>
                <a:ext uri="{FF2B5EF4-FFF2-40B4-BE49-F238E27FC236}">
                  <a16:creationId xmlns:a16="http://schemas.microsoft.com/office/drawing/2014/main" id="{658F7453-F2C1-C826-6243-7BA95F60792B}"/>
                </a:ext>
              </a:extLst>
            </p:cNvPr>
            <p:cNvSpPr/>
            <p:nvPr/>
          </p:nvSpPr>
          <p:spPr>
            <a:xfrm>
              <a:off x="4906423" y="2846978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Nós</a:t>
              </a:r>
            </a:p>
          </p:txBody>
        </p:sp>
        <p:sp>
          <p:nvSpPr>
            <p:cNvPr id="9" name="Retângulo Arredondado 11">
              <a:extLst>
                <a:ext uri="{FF2B5EF4-FFF2-40B4-BE49-F238E27FC236}">
                  <a16:creationId xmlns:a16="http://schemas.microsoft.com/office/drawing/2014/main" id="{BCD0A56D-BAF4-1AF3-7B49-A8E934E6B1F5}"/>
                </a:ext>
              </a:extLst>
            </p:cNvPr>
            <p:cNvSpPr/>
            <p:nvPr/>
          </p:nvSpPr>
          <p:spPr>
            <a:xfrm>
              <a:off x="3926460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Identificação</a:t>
              </a:r>
            </a:p>
          </p:txBody>
        </p:sp>
        <p:sp>
          <p:nvSpPr>
            <p:cNvPr id="10" name="Retângulo Arredondado 14">
              <a:extLst>
                <a:ext uri="{FF2B5EF4-FFF2-40B4-BE49-F238E27FC236}">
                  <a16:creationId xmlns:a16="http://schemas.microsoft.com/office/drawing/2014/main" id="{15432B9F-CF0F-D803-95EF-210BAC874687}"/>
                </a:ext>
              </a:extLst>
            </p:cNvPr>
            <p:cNvSpPr/>
            <p:nvPr/>
          </p:nvSpPr>
          <p:spPr>
            <a:xfrm rot="16200000">
              <a:off x="1424141" y="2631735"/>
              <a:ext cx="456504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Monitoração</a:t>
              </a:r>
            </a:p>
          </p:txBody>
        </p:sp>
        <p:sp>
          <p:nvSpPr>
            <p:cNvPr id="11" name="Retângulo Arredondado 10">
              <a:extLst>
                <a:ext uri="{FF2B5EF4-FFF2-40B4-BE49-F238E27FC236}">
                  <a16:creationId xmlns:a16="http://schemas.microsoft.com/office/drawing/2014/main" id="{ADBDE112-67E9-CE45-1E8D-F9179BEA2A50}"/>
                </a:ext>
              </a:extLst>
            </p:cNvPr>
            <p:cNvSpPr/>
            <p:nvPr/>
          </p:nvSpPr>
          <p:spPr>
            <a:xfrm>
              <a:off x="5796277" y="2841933"/>
              <a:ext cx="798160" cy="277515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Usuários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A904146-47EC-10A3-5C19-BBE65A66306D}"/>
                </a:ext>
              </a:extLst>
            </p:cNvPr>
            <p:cNvSpPr/>
            <p:nvPr/>
          </p:nvSpPr>
          <p:spPr>
            <a:xfrm>
              <a:off x="3942110" y="2625297"/>
              <a:ext cx="2697327" cy="52232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14" name="Retângulo Arredondado 2">
              <a:extLst>
                <a:ext uri="{FF2B5EF4-FFF2-40B4-BE49-F238E27FC236}">
                  <a16:creationId xmlns:a16="http://schemas.microsoft.com/office/drawing/2014/main" id="{1CFFB9CF-C51E-42B2-E351-7B25DC767CD1}"/>
                </a:ext>
              </a:extLst>
            </p:cNvPr>
            <p:cNvSpPr/>
            <p:nvPr/>
          </p:nvSpPr>
          <p:spPr>
            <a:xfrm>
              <a:off x="3975520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Rede</a:t>
              </a:r>
            </a:p>
          </p:txBody>
        </p:sp>
        <p:sp>
          <p:nvSpPr>
            <p:cNvPr id="16" name="Retângulo Arredondado 2">
              <a:extLst>
                <a:ext uri="{FF2B5EF4-FFF2-40B4-BE49-F238E27FC236}">
                  <a16:creationId xmlns:a16="http://schemas.microsoft.com/office/drawing/2014/main" id="{A44F6467-B7DF-6B18-74B3-765DECFB931A}"/>
                </a:ext>
              </a:extLst>
            </p:cNvPr>
            <p:cNvSpPr/>
            <p:nvPr/>
          </p:nvSpPr>
          <p:spPr>
            <a:xfrm>
              <a:off x="5300192" y="4528217"/>
              <a:ext cx="1294145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/Retenção</a:t>
              </a:r>
            </a:p>
          </p:txBody>
        </p:sp>
        <p:sp>
          <p:nvSpPr>
            <p:cNvPr id="17" name="Retângulo Arredondado 2">
              <a:extLst>
                <a:ext uri="{FF2B5EF4-FFF2-40B4-BE49-F238E27FC236}">
                  <a16:creationId xmlns:a16="http://schemas.microsoft.com/office/drawing/2014/main" id="{399FC058-ED2D-E263-9103-ADAC8A4DC17C}"/>
                </a:ext>
              </a:extLst>
            </p:cNvPr>
            <p:cNvSpPr/>
            <p:nvPr/>
          </p:nvSpPr>
          <p:spPr>
            <a:xfrm>
              <a:off x="3980978" y="4259032"/>
              <a:ext cx="2618817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VMs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/ Containers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E98AB00-1F8F-0C95-5485-3146026B603F}"/>
                </a:ext>
              </a:extLst>
            </p:cNvPr>
            <p:cNvSpPr/>
            <p:nvPr/>
          </p:nvSpPr>
          <p:spPr>
            <a:xfrm>
              <a:off x="3942110" y="4037451"/>
              <a:ext cx="2697326" cy="75072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Infra Básica</a:t>
              </a:r>
            </a:p>
          </p:txBody>
        </p:sp>
        <p:sp>
          <p:nvSpPr>
            <p:cNvPr id="19" name="Retângulo Arredondado 2">
              <a:extLst>
                <a:ext uri="{FF2B5EF4-FFF2-40B4-BE49-F238E27FC236}">
                  <a16:creationId xmlns:a16="http://schemas.microsoft.com/office/drawing/2014/main" id="{45654ED2-A3E4-B826-AB92-9AC8F7E0DC5A}"/>
                </a:ext>
              </a:extLst>
            </p:cNvPr>
            <p:cNvSpPr/>
            <p:nvPr/>
          </p:nvSpPr>
          <p:spPr>
            <a:xfrm>
              <a:off x="3980979" y="3717894"/>
              <a:ext cx="128730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Private Keys</a:t>
              </a:r>
            </a:p>
          </p:txBody>
        </p:sp>
        <p:sp>
          <p:nvSpPr>
            <p:cNvPr id="20" name="Retângulo Arredondado 2">
              <a:extLst>
                <a:ext uri="{FF2B5EF4-FFF2-40B4-BE49-F238E27FC236}">
                  <a16:creationId xmlns:a16="http://schemas.microsoft.com/office/drawing/2014/main" id="{EDBE92A6-FB8D-F8F6-4055-86851E7A8EDA}"/>
                </a:ext>
              </a:extLst>
            </p:cNvPr>
            <p:cNvSpPr/>
            <p:nvPr/>
          </p:nvSpPr>
          <p:spPr>
            <a:xfrm>
              <a:off x="5301842" y="3713815"/>
              <a:ext cx="1290868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Discover/Routing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7A24D44-224D-045D-C4C2-68E33D59A022}"/>
                </a:ext>
              </a:extLst>
            </p:cNvPr>
            <p:cNvSpPr/>
            <p:nvPr/>
          </p:nvSpPr>
          <p:spPr>
            <a:xfrm>
              <a:off x="3941723" y="3201542"/>
              <a:ext cx="2697326" cy="775283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Blockchain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Core</a:t>
              </a:r>
            </a:p>
          </p:txBody>
        </p:sp>
        <p:sp>
          <p:nvSpPr>
            <p:cNvPr id="23" name="Retângulo Arredondado 2">
              <a:extLst>
                <a:ext uri="{FF2B5EF4-FFF2-40B4-BE49-F238E27FC236}">
                  <a16:creationId xmlns:a16="http://schemas.microsoft.com/office/drawing/2014/main" id="{FC113F3E-2E9F-98C1-C760-5E0B031CF87A}"/>
                </a:ext>
              </a:extLst>
            </p:cNvPr>
            <p:cNvSpPr/>
            <p:nvPr/>
          </p:nvSpPr>
          <p:spPr>
            <a:xfrm>
              <a:off x="3975520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Controle de Uso</a:t>
              </a:r>
            </a:p>
          </p:txBody>
        </p:sp>
        <p:sp>
          <p:nvSpPr>
            <p:cNvPr id="24" name="Retângulo Arredondado 2">
              <a:extLst>
                <a:ext uri="{FF2B5EF4-FFF2-40B4-BE49-F238E27FC236}">
                  <a16:creationId xmlns:a16="http://schemas.microsoft.com/office/drawing/2014/main" id="{8AE80F64-1558-E980-FC5F-F2163B25A29A}"/>
                </a:ext>
              </a:extLst>
            </p:cNvPr>
            <p:cNvSpPr/>
            <p:nvPr/>
          </p:nvSpPr>
          <p:spPr>
            <a:xfrm>
              <a:off x="5298565" y="2292857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Responsabilização</a:t>
              </a:r>
            </a:p>
          </p:txBody>
        </p:sp>
        <p:sp>
          <p:nvSpPr>
            <p:cNvPr id="25" name="Retângulo Arredondado 14">
              <a:extLst>
                <a:ext uri="{FF2B5EF4-FFF2-40B4-BE49-F238E27FC236}">
                  <a16:creationId xmlns:a16="http://schemas.microsoft.com/office/drawing/2014/main" id="{B5DB887D-8D19-7E65-47F4-A3E1499232BE}"/>
                </a:ext>
              </a:extLst>
            </p:cNvPr>
            <p:cNvSpPr/>
            <p:nvPr/>
          </p:nvSpPr>
          <p:spPr>
            <a:xfrm rot="16200000">
              <a:off x="1992053" y="3770274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Problemas</a:t>
              </a:r>
            </a:p>
          </p:txBody>
        </p:sp>
        <p:sp>
          <p:nvSpPr>
            <p:cNvPr id="26" name="Retângulo Arredondado 14">
              <a:extLst>
                <a:ext uri="{FF2B5EF4-FFF2-40B4-BE49-F238E27FC236}">
                  <a16:creationId xmlns:a16="http://schemas.microsoft.com/office/drawing/2014/main" id="{01DEACC4-1933-872F-92E0-460A914FD886}"/>
                </a:ext>
              </a:extLst>
            </p:cNvPr>
            <p:cNvSpPr/>
            <p:nvPr/>
          </p:nvSpPr>
          <p:spPr>
            <a:xfrm rot="16200000">
              <a:off x="4581834" y="2631735"/>
              <a:ext cx="4565041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Implantação/Atualização de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Smart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Contracts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tângulo Arredondado 14">
              <a:extLst>
                <a:ext uri="{FF2B5EF4-FFF2-40B4-BE49-F238E27FC236}">
                  <a16:creationId xmlns:a16="http://schemas.microsoft.com/office/drawing/2014/main" id="{B668D876-2D1E-0B60-ADEC-5A37D2FFF5F5}"/>
                </a:ext>
              </a:extLst>
            </p:cNvPr>
            <p:cNvSpPr/>
            <p:nvPr/>
          </p:nvSpPr>
          <p:spPr>
            <a:xfrm>
              <a:off x="2804049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Comunicação</a:t>
              </a:r>
            </a:p>
          </p:txBody>
        </p:sp>
        <p:sp>
          <p:nvSpPr>
            <p:cNvPr id="28" name="Retângulo Arredondado 14">
              <a:extLst>
                <a:ext uri="{FF2B5EF4-FFF2-40B4-BE49-F238E27FC236}">
                  <a16:creationId xmlns:a16="http://schemas.microsoft.com/office/drawing/2014/main" id="{627E99A3-C76A-8C56-DE05-BC72F9C2D603}"/>
                </a:ext>
              </a:extLst>
            </p:cNvPr>
            <p:cNvSpPr/>
            <p:nvPr/>
          </p:nvSpPr>
          <p:spPr>
            <a:xfrm rot="16200000">
              <a:off x="4852620" y="2631735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Desenvolvimento Colaborativo</a:t>
              </a:r>
            </a:p>
          </p:txBody>
        </p:sp>
        <p:sp>
          <p:nvSpPr>
            <p:cNvPr id="29" name="Retângulo Arredondado 14">
              <a:extLst>
                <a:ext uri="{FF2B5EF4-FFF2-40B4-BE49-F238E27FC236}">
                  <a16:creationId xmlns:a16="http://schemas.microsoft.com/office/drawing/2014/main" id="{E69478AC-5B8E-99CF-9922-1EBBE2F370EA}"/>
                </a:ext>
              </a:extLst>
            </p:cNvPr>
            <p:cNvSpPr/>
            <p:nvPr/>
          </p:nvSpPr>
          <p:spPr>
            <a:xfrm rot="16200000">
              <a:off x="5120953" y="2631736"/>
              <a:ext cx="4565043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Gestão Colaborativa de Projetos</a:t>
              </a:r>
            </a:p>
          </p:txBody>
        </p:sp>
        <p:sp>
          <p:nvSpPr>
            <p:cNvPr id="30" name="Retângulo Arredondado 2">
              <a:extLst>
                <a:ext uri="{FF2B5EF4-FFF2-40B4-BE49-F238E27FC236}">
                  <a16:creationId xmlns:a16="http://schemas.microsoft.com/office/drawing/2014/main" id="{20339F16-6D46-9D83-7934-B33842EED2FC}"/>
                </a:ext>
              </a:extLst>
            </p:cNvPr>
            <p:cNvSpPr/>
            <p:nvPr/>
          </p:nvSpPr>
          <p:spPr>
            <a:xfrm>
              <a:off x="3980978" y="864085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Armazenamento</a:t>
              </a:r>
            </a:p>
          </p:txBody>
        </p:sp>
        <p:sp>
          <p:nvSpPr>
            <p:cNvPr id="31" name="Retângulo Arredondado 2">
              <a:extLst>
                <a:ext uri="{FF2B5EF4-FFF2-40B4-BE49-F238E27FC236}">
                  <a16:creationId xmlns:a16="http://schemas.microsoft.com/office/drawing/2014/main" id="{B83D4E2C-EB8A-C42C-C638-F69FCCF9E235}"/>
                </a:ext>
              </a:extLst>
            </p:cNvPr>
            <p:cNvSpPr/>
            <p:nvPr/>
          </p:nvSpPr>
          <p:spPr>
            <a:xfrm>
              <a:off x="5298565" y="860006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Trx</a:t>
              </a:r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 Privadas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D7E5D92C-F836-6AB6-3110-0F5BD4AE0E43}"/>
                </a:ext>
              </a:extLst>
            </p:cNvPr>
            <p:cNvSpPr/>
            <p:nvPr/>
          </p:nvSpPr>
          <p:spPr>
            <a:xfrm>
              <a:off x="3941723" y="610302"/>
              <a:ext cx="2697327" cy="1279284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Fronteiras</a:t>
              </a:r>
            </a:p>
          </p:txBody>
        </p:sp>
        <p:sp>
          <p:nvSpPr>
            <p:cNvPr id="33" name="Retângulo Arredondado 2">
              <a:extLst>
                <a:ext uri="{FF2B5EF4-FFF2-40B4-BE49-F238E27FC236}">
                  <a16:creationId xmlns:a16="http://schemas.microsoft.com/office/drawing/2014/main" id="{A0BBF596-B0B6-B10B-AE35-5B98D97BC173}"/>
                </a:ext>
              </a:extLst>
            </p:cNvPr>
            <p:cNvSpPr/>
            <p:nvPr/>
          </p:nvSpPr>
          <p:spPr>
            <a:xfrm>
              <a:off x="3975520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Observação</a:t>
              </a:r>
            </a:p>
          </p:txBody>
        </p:sp>
        <p:sp>
          <p:nvSpPr>
            <p:cNvPr id="34" name="Retângulo Arredondado 2">
              <a:extLst>
                <a:ext uri="{FF2B5EF4-FFF2-40B4-BE49-F238E27FC236}">
                  <a16:creationId xmlns:a16="http://schemas.microsoft.com/office/drawing/2014/main" id="{58C1F934-46C9-18C5-9D82-8877DACCD5CE}"/>
                </a:ext>
              </a:extLst>
            </p:cNvPr>
            <p:cNvSpPr/>
            <p:nvPr/>
          </p:nvSpPr>
          <p:spPr>
            <a:xfrm>
              <a:off x="5298565" y="1966568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Arial" panose="020B0604020202020204" pitchFamily="34" charset="0"/>
                  <a:cs typeface="Arial" panose="020B0604020202020204" pitchFamily="34" charset="0"/>
                </a:rPr>
                <a:t>Iniciação de Transações</a:t>
              </a:r>
            </a:p>
          </p:txBody>
        </p:sp>
        <p:sp>
          <p:nvSpPr>
            <p:cNvPr id="35" name="Retângulo Arredondado 14">
              <a:extLst>
                <a:ext uri="{FF2B5EF4-FFF2-40B4-BE49-F238E27FC236}">
                  <a16:creationId xmlns:a16="http://schemas.microsoft.com/office/drawing/2014/main" id="{365A60D2-19A3-C831-78C7-ED0906DB5B85}"/>
                </a:ext>
              </a:extLst>
            </p:cNvPr>
            <p:cNvSpPr/>
            <p:nvPr/>
          </p:nvSpPr>
          <p:spPr>
            <a:xfrm>
              <a:off x="3941724" y="4841349"/>
              <a:ext cx="1327941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On</a:t>
              </a:r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Boarding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tângulo Arredondado 14">
              <a:extLst>
                <a:ext uri="{FF2B5EF4-FFF2-40B4-BE49-F238E27FC236}">
                  <a16:creationId xmlns:a16="http://schemas.microsoft.com/office/drawing/2014/main" id="{4B97AD1D-81C1-0CFD-58A9-A7607D36859D}"/>
                </a:ext>
              </a:extLst>
            </p:cNvPr>
            <p:cNvSpPr/>
            <p:nvPr/>
          </p:nvSpPr>
          <p:spPr>
            <a:xfrm>
              <a:off x="5298566" y="4841349"/>
              <a:ext cx="1340483" cy="237452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Upgrading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2563A2C-1831-8C4F-A8A6-5D53AD684FFB}"/>
                </a:ext>
              </a:extLst>
            </p:cNvPr>
            <p:cNvSpPr/>
            <p:nvPr/>
          </p:nvSpPr>
          <p:spPr>
            <a:xfrm>
              <a:off x="2720509" y="5144087"/>
              <a:ext cx="5094224" cy="95833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Governança e Gestão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4A356990-26CC-0E27-02D1-5DD879C2D988}"/>
                </a:ext>
              </a:extLst>
            </p:cNvPr>
            <p:cNvSpPr/>
            <p:nvPr/>
          </p:nvSpPr>
          <p:spPr>
            <a:xfrm rot="16200000">
              <a:off x="910125" y="2138088"/>
              <a:ext cx="4751098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Operação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D08C3A4D-344A-42C0-8971-648FBE5BECA8}"/>
                </a:ext>
              </a:extLst>
            </p:cNvPr>
            <p:cNvSpPr/>
            <p:nvPr/>
          </p:nvSpPr>
          <p:spPr>
            <a:xfrm rot="16200000">
              <a:off x="4874021" y="2138088"/>
              <a:ext cx="4751097" cy="1130328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pt-BR" sz="1050" i="1" dirty="0">
                  <a:latin typeface="Arial" panose="020B0604020202020204" pitchFamily="34" charset="0"/>
                  <a:cs typeface="Arial" panose="020B0604020202020204" pitchFamily="34" charset="0"/>
                </a:rPr>
                <a:t>Evolução</a:t>
              </a:r>
            </a:p>
          </p:txBody>
        </p:sp>
        <p:sp>
          <p:nvSpPr>
            <p:cNvPr id="40" name="Retângulo Arredondado 14">
              <a:extLst>
                <a:ext uri="{FF2B5EF4-FFF2-40B4-BE49-F238E27FC236}">
                  <a16:creationId xmlns:a16="http://schemas.microsoft.com/office/drawing/2014/main" id="{10C70913-8642-3C29-D857-094020893D07}"/>
                </a:ext>
              </a:extLst>
            </p:cNvPr>
            <p:cNvSpPr/>
            <p:nvPr/>
          </p:nvSpPr>
          <p:spPr>
            <a:xfrm rot="16200000">
              <a:off x="1992054" y="1486058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Segurança</a:t>
              </a:r>
            </a:p>
          </p:txBody>
        </p:sp>
        <p:sp>
          <p:nvSpPr>
            <p:cNvPr id="41" name="Retângulo Arredondado 2">
              <a:extLst>
                <a:ext uri="{FF2B5EF4-FFF2-40B4-BE49-F238E27FC236}">
                  <a16:creationId xmlns:a16="http://schemas.microsoft.com/office/drawing/2014/main" id="{7B795113-6AC6-7058-2777-48B777615E86}"/>
                </a:ext>
              </a:extLst>
            </p:cNvPr>
            <p:cNvSpPr/>
            <p:nvPr/>
          </p:nvSpPr>
          <p:spPr>
            <a:xfrm>
              <a:off x="3980978" y="1200681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Interoperabilidade</a:t>
              </a:r>
            </a:p>
          </p:txBody>
        </p:sp>
        <p:sp>
          <p:nvSpPr>
            <p:cNvPr id="42" name="Retângulo Arredondado 2">
              <a:extLst>
                <a:ext uri="{FF2B5EF4-FFF2-40B4-BE49-F238E27FC236}">
                  <a16:creationId xmlns:a16="http://schemas.microsoft.com/office/drawing/2014/main" id="{C9691610-91D7-6103-DD3B-BFAE334729EA}"/>
                </a:ext>
              </a:extLst>
            </p:cNvPr>
            <p:cNvSpPr/>
            <p:nvPr/>
          </p:nvSpPr>
          <p:spPr>
            <a:xfrm>
              <a:off x="5298565" y="1196602"/>
              <a:ext cx="1294145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Escalabilidade</a:t>
              </a:r>
            </a:p>
          </p:txBody>
        </p:sp>
        <p:sp>
          <p:nvSpPr>
            <p:cNvPr id="43" name="Retângulo Arredondado 11">
              <a:extLst>
                <a:ext uri="{FF2B5EF4-FFF2-40B4-BE49-F238E27FC236}">
                  <a16:creationId xmlns:a16="http://schemas.microsoft.com/office/drawing/2014/main" id="{65EE0266-A6CB-4689-B8B3-A6AA9B7CF73A}"/>
                </a:ext>
              </a:extLst>
            </p:cNvPr>
            <p:cNvSpPr/>
            <p:nvPr/>
          </p:nvSpPr>
          <p:spPr>
            <a:xfrm>
              <a:off x="5297364" y="327704"/>
              <a:ext cx="1339119" cy="237059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Notarização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tângulo Arredondado 2">
              <a:extLst>
                <a:ext uri="{FF2B5EF4-FFF2-40B4-BE49-F238E27FC236}">
                  <a16:creationId xmlns:a16="http://schemas.microsoft.com/office/drawing/2014/main" id="{DB94A940-60E8-F1FC-7F24-5CB212649F37}"/>
                </a:ext>
              </a:extLst>
            </p:cNvPr>
            <p:cNvSpPr/>
            <p:nvPr/>
          </p:nvSpPr>
          <p:spPr>
            <a:xfrm>
              <a:off x="3977919" y="1537249"/>
              <a:ext cx="2614791" cy="294576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Criptografia Avançada</a:t>
              </a:r>
            </a:p>
          </p:txBody>
        </p:sp>
        <p:sp>
          <p:nvSpPr>
            <p:cNvPr id="45" name="Retângulo Arredondado 14">
              <a:extLst>
                <a:ext uri="{FF2B5EF4-FFF2-40B4-BE49-F238E27FC236}">
                  <a16:creationId xmlns:a16="http://schemas.microsoft.com/office/drawing/2014/main" id="{4D21D573-B06F-6A43-CBE3-F3858A629B36}"/>
                </a:ext>
              </a:extLst>
            </p:cNvPr>
            <p:cNvSpPr/>
            <p:nvPr/>
          </p:nvSpPr>
          <p:spPr>
            <a:xfrm rot="16200000">
              <a:off x="2288191" y="3767429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Incidentes</a:t>
              </a:r>
            </a:p>
          </p:txBody>
        </p:sp>
        <p:sp>
          <p:nvSpPr>
            <p:cNvPr id="46" name="Retângulo Arredondado 14">
              <a:extLst>
                <a:ext uri="{FF2B5EF4-FFF2-40B4-BE49-F238E27FC236}">
                  <a16:creationId xmlns:a16="http://schemas.microsoft.com/office/drawing/2014/main" id="{7435C667-54EC-705C-A27E-ACE5DCD7D346}"/>
                </a:ext>
              </a:extLst>
            </p:cNvPr>
            <p:cNvSpPr/>
            <p:nvPr/>
          </p:nvSpPr>
          <p:spPr>
            <a:xfrm rot="16200000">
              <a:off x="2288192" y="1483213"/>
              <a:ext cx="2268000" cy="236547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pt-BR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tângulo Arredondado 14">
              <a:extLst>
                <a:ext uri="{FF2B5EF4-FFF2-40B4-BE49-F238E27FC236}">
                  <a16:creationId xmlns:a16="http://schemas.microsoft.com/office/drawing/2014/main" id="{F2766078-B4DF-9BFE-30C1-346D47C81EEC}"/>
                </a:ext>
              </a:extLst>
            </p:cNvPr>
            <p:cNvSpPr/>
            <p:nvPr/>
          </p:nvSpPr>
          <p:spPr>
            <a:xfrm>
              <a:off x="2802546" y="5760590"/>
              <a:ext cx="4913454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Governança</a:t>
              </a:r>
            </a:p>
          </p:txBody>
        </p:sp>
        <p:sp>
          <p:nvSpPr>
            <p:cNvPr id="48" name="Retângulo Arredondado 14">
              <a:extLst>
                <a:ext uri="{FF2B5EF4-FFF2-40B4-BE49-F238E27FC236}">
                  <a16:creationId xmlns:a16="http://schemas.microsoft.com/office/drawing/2014/main" id="{782892FE-D696-B169-09BC-D394A471F925}"/>
                </a:ext>
              </a:extLst>
            </p:cNvPr>
            <p:cNvSpPr/>
            <p:nvPr/>
          </p:nvSpPr>
          <p:spPr>
            <a:xfrm>
              <a:off x="4450025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Roadmap</a:t>
              </a:r>
              <a:endParaRPr lang="pt-BR" sz="105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tângulo Arredondado 14">
              <a:extLst>
                <a:ext uri="{FF2B5EF4-FFF2-40B4-BE49-F238E27FC236}">
                  <a16:creationId xmlns:a16="http://schemas.microsoft.com/office/drawing/2014/main" id="{AAFA436C-A731-494D-9D51-FD41D834E1A0}"/>
                </a:ext>
              </a:extLst>
            </p:cNvPr>
            <p:cNvSpPr/>
            <p:nvPr/>
          </p:nvSpPr>
          <p:spPr>
            <a:xfrm>
              <a:off x="6096000" y="5481551"/>
              <a:ext cx="1620000" cy="237600"/>
            </a:xfrm>
            <a:prstGeom prst="roundRect">
              <a:avLst/>
            </a:prstGeom>
            <a:solidFill>
              <a:srgbClr val="006F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Jurídico</a:t>
              </a:r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7F728576-F120-414C-9835-0F4FAA775A52}"/>
              </a:ext>
            </a:extLst>
          </p:cNvPr>
          <p:cNvSpPr/>
          <p:nvPr/>
        </p:nvSpPr>
        <p:spPr>
          <a:xfrm>
            <a:off x="5248703" y="4148978"/>
            <a:ext cx="1564111" cy="34128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920721-4829-4F26-8199-921BC62856B0}"/>
              </a:ext>
            </a:extLst>
          </p:cNvPr>
          <p:cNvSpPr txBox="1"/>
          <p:nvPr/>
        </p:nvSpPr>
        <p:spPr>
          <a:xfrm>
            <a:off x="258418" y="4037979"/>
            <a:ext cx="2932044" cy="2400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/>
              <a:t>Idealmente, deveríamos ter 12 instituições validadoras, pelo menos. 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DF9E8F46-C5BD-B6B0-DD86-51305B28BB6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10800000">
            <a:off x="1724441" y="4037979"/>
            <a:ext cx="3524263" cy="281642"/>
          </a:xfrm>
          <a:prstGeom prst="curvedConnector4">
            <a:avLst>
              <a:gd name="adj1" fmla="val 29201"/>
              <a:gd name="adj2" fmla="val 181167"/>
            </a:avLst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583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</p:spTree>
    <p:extLst>
      <p:ext uri="{BB962C8B-B14F-4D97-AF65-F5344CB8AC3E}">
        <p14:creationId xmlns:p14="http://schemas.microsoft.com/office/powerpoint/2010/main" val="3608955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44186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800" dirty="0"/>
              <a:t>Todas as propostas passarão pelo Comitê Técnico.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800" dirty="0"/>
              <a:t>Em 16/02, </a:t>
            </a:r>
            <a:r>
              <a:rPr lang="pt-BR" sz="2800" dirty="0" err="1"/>
              <a:t>report</a:t>
            </a:r>
            <a:r>
              <a:rPr lang="pt-BR" sz="2800" dirty="0"/>
              <a:t> da situação para Comitê Executivo.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Tarefas, atividades, estrutura de acompanhamento etc.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Talvez, nem todos os prazos definidos.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800" dirty="0"/>
              <a:t>Versão inicial do Manual de Operações </a:t>
            </a:r>
            <a:r>
              <a:rPr lang="pt-BR" sz="2800" dirty="0">
                <a:sym typeface="Wingdings" panose="05000000000000000000" pitchFamily="2" charset="2"/>
              </a:rPr>
              <a:t> BNDES.</a:t>
            </a:r>
            <a:endParaRPr lang="pt-BR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30001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441869" cy="5413045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800" dirty="0"/>
              <a:t>Estruturar gestão colaborativa de projetos.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BNDES + voluntário (opcional).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Estruturar </a:t>
            </a:r>
            <a:r>
              <a:rPr lang="pt-BR" sz="2800" dirty="0" err="1"/>
              <a:t>Discord</a:t>
            </a:r>
            <a:r>
              <a:rPr lang="pt-BR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 err="1"/>
              <a:t>Dockerização</a:t>
            </a:r>
            <a:r>
              <a:rPr lang="pt-BR" sz="2800" dirty="0"/>
              <a:t> dos scripts e outros ajustes.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BNDES + parceiro para testes.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Monitoração descentralizada.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BNDES compartilha proposta e faz ajustes no Manual de Operações.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Liderança, testes, detalhamento e execução a cargo de outra instituição.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Terceira instituição para ajudar nos testes.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Gestão de incidentes descentralizada.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BNDES faz a proposta.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Talvez seja necessário alguém para a gestão do processo (SLA, basicamente). </a:t>
            </a:r>
          </a:p>
        </p:txBody>
      </p:sp>
    </p:spTree>
    <p:extLst>
      <p:ext uri="{BB962C8B-B14F-4D97-AF65-F5344CB8AC3E}">
        <p14:creationId xmlns:p14="http://schemas.microsoft.com/office/powerpoint/2010/main" val="534661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441869" cy="541304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pt-BR" sz="2800" dirty="0"/>
              <a:t>Segurança: Debate sobre proteção das chaves privadas.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pt-BR" sz="2800" dirty="0"/>
              <a:t>Problemas: incluir revisão periódica no Manual de Operações.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BNDES ajusta Manual de Operações.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Coordenador do comitê responsável por garantir reuniões.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pt-BR" sz="2800" dirty="0"/>
              <a:t>Nós observadores.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BNDES apresenta proposta.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Instituição para liderar implementação e outra para ajudar nos testes.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pt-BR" sz="2800" dirty="0"/>
              <a:t>Responsabilização: inclui possíveis ajustes no 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BNDES faz a proposta, implementa e ajusta Manual de Operações.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Outra instituição para ajudar na implementação e testes.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pt-BR" sz="2800" dirty="0"/>
              <a:t>Controle de uso.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Debate em separado: BNDES e Dataprev.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Liderança de outra instituição após aprovação do comitê.</a:t>
            </a:r>
          </a:p>
        </p:txBody>
      </p:sp>
    </p:spTree>
    <p:extLst>
      <p:ext uri="{BB962C8B-B14F-4D97-AF65-F5344CB8AC3E}">
        <p14:creationId xmlns:p14="http://schemas.microsoft.com/office/powerpoint/2010/main" val="1919325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8349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 de Trabalho para o Piloto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44186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t-BR" sz="2800" dirty="0"/>
              <a:t>Voluntários.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Gestão de projetos (auxiliar).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 err="1"/>
              <a:t>Discord</a:t>
            </a:r>
            <a:r>
              <a:rPr lang="pt-BR" sz="2800" dirty="0"/>
              <a:t> (líder).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 err="1"/>
              <a:t>Dockerização</a:t>
            </a:r>
            <a:r>
              <a:rPr lang="pt-BR" sz="2800" dirty="0"/>
              <a:t> (auxiliar).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Monitoração (2 </a:t>
            </a:r>
            <a:r>
              <a:rPr lang="pt-BR" sz="2800" dirty="0">
                <a:sym typeface="Wingdings" panose="05000000000000000000" pitchFamily="2" charset="2"/>
              </a:rPr>
              <a:t> </a:t>
            </a:r>
            <a:r>
              <a:rPr lang="pt-BR" sz="2800" dirty="0"/>
              <a:t>líder e auxiliar).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Observadores (2 </a:t>
            </a:r>
            <a:r>
              <a:rPr lang="pt-BR" sz="2800" dirty="0">
                <a:sym typeface="Wingdings" panose="05000000000000000000" pitchFamily="2" charset="2"/>
              </a:rPr>
              <a:t> líder e auxiliar)</a:t>
            </a:r>
            <a:r>
              <a:rPr lang="pt-BR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Responsabilização (auxiliar).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Controle de uso (líder após aprovação do comitê da discussão entre BNDES e Dataprev).</a:t>
            </a:r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  <a:p>
            <a:pPr marL="514350" indent="-514350">
              <a:buFont typeface="+mj-lt"/>
              <a:buAutoNum type="arabicPeriod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76967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51894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Próximas Reuniões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44186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t-BR" sz="2800" dirty="0"/>
              <a:t>Proposta: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800" dirty="0"/>
              <a:t>Semanal por enquanto.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800" dirty="0"/>
              <a:t>Quinta: 16:30h-18h (horário histórico).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800" dirty="0"/>
              <a:t>Reuniões do Comitê Executivo.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Gladstone, Eldon e Claudemir já participam.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Resultados de iniciativas </a:t>
            </a:r>
            <a:r>
              <a:rPr lang="pt-BR" sz="2800" dirty="0">
                <a:sym typeface="Wingdings" panose="05000000000000000000" pitchFamily="2" charset="2"/>
              </a:rPr>
              <a:t> Líder da iniciativa.</a:t>
            </a:r>
            <a:endParaRPr lang="pt-BR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pt-BR" sz="2800" dirty="0"/>
          </a:p>
          <a:p>
            <a:r>
              <a:rPr lang="pt-BR" sz="2800" dirty="0"/>
              <a:t>Na próxima semana: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Apresentação de propostas pelo BNDES (e outros?).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Confirmação de voluntários pendentes para as iniciativas.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26896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576657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 </a:t>
            </a:r>
            <a:r>
              <a:rPr lang="pt-BR" altLang="pt-BR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LACChain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441869" cy="541304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800" dirty="0"/>
              <a:t>BID solicitou desativar seus nós com objetivo de cortar custos.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Até o fim do mês.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800" dirty="0"/>
              <a:t>A princípio, a rede mantem-se de pé.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Podemos ter surpresas!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800" dirty="0"/>
              <a:t>Impactos técnicos previsíveis: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Monitoração é centralizada no BID.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Único </a:t>
            </a:r>
            <a:r>
              <a:rPr lang="pt-BR" sz="2800" dirty="0" err="1"/>
              <a:t>block</a:t>
            </a:r>
            <a:r>
              <a:rPr lang="pt-BR" sz="2800" dirty="0"/>
              <a:t> </a:t>
            </a:r>
            <a:r>
              <a:rPr lang="pt-BR" sz="2800" dirty="0" err="1"/>
              <a:t>explorer</a:t>
            </a:r>
            <a:r>
              <a:rPr lang="pt-BR" sz="2800" dirty="0"/>
              <a:t> público é no BID.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pt-BR" sz="2800" dirty="0"/>
              <a:t>Cada um pode ter o seu (BNDES tem).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 err="1"/>
              <a:t>Permissionamento</a:t>
            </a:r>
            <a:r>
              <a:rPr lang="pt-BR" sz="2800" dirty="0"/>
              <a:t>: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pt-BR" sz="2800" dirty="0"/>
              <a:t>Gerir o </a:t>
            </a:r>
            <a:r>
              <a:rPr lang="pt-BR" sz="2800" dirty="0" err="1"/>
              <a:t>permissionamento</a:t>
            </a:r>
            <a:r>
              <a:rPr lang="pt-BR" sz="2800" dirty="0"/>
              <a:t> </a:t>
            </a:r>
            <a:r>
              <a:rPr lang="pt-BR" sz="2800" dirty="0">
                <a:sym typeface="Wingdings" panose="05000000000000000000" pitchFamily="2" charset="2"/>
              </a:rPr>
              <a:t> Ok. 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Mudar o </a:t>
            </a:r>
            <a:r>
              <a:rPr lang="pt-BR" sz="2800" dirty="0" err="1">
                <a:sym typeface="Wingdings" panose="05000000000000000000" pitchFamily="2" charset="2"/>
              </a:rPr>
              <a:t>permissionamento</a:t>
            </a:r>
            <a:r>
              <a:rPr lang="pt-BR" sz="2800" dirty="0">
                <a:sym typeface="Wingdings" panose="05000000000000000000" pitchFamily="2" charset="2"/>
              </a:rPr>
              <a:t>  Só o BID.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Só deve mudar no próximo laboratório.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Roteiros e códigos </a:t>
            </a:r>
            <a:r>
              <a:rPr lang="pt-BR" sz="2800" dirty="0">
                <a:sym typeface="Wingdings" panose="05000000000000000000" pitchFamily="2" charset="2"/>
              </a:rPr>
              <a:t> BNDES vai ajustar e baixar tudo.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220418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576657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 </a:t>
            </a:r>
            <a:r>
              <a:rPr lang="pt-BR" altLang="pt-BR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LACChain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54364"/>
            <a:ext cx="1144186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pt-BR" sz="2800" dirty="0"/>
              <a:t>Opções.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Realizar ajustes. 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pt-BR" sz="2800" dirty="0"/>
              <a:t>Custo extra no curto prazo.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pt-BR" sz="2800" dirty="0" err="1"/>
              <a:t>Reponterar</a:t>
            </a:r>
            <a:r>
              <a:rPr lang="pt-BR" sz="2800" dirty="0"/>
              <a:t> monitoração.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pt-BR" sz="2800" dirty="0"/>
              <a:t>Esforço de coordenação.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pt-BR" sz="2800" dirty="0" err="1"/>
              <a:t>Reponterar</a:t>
            </a:r>
            <a:r>
              <a:rPr lang="pt-BR" sz="2800" dirty="0"/>
              <a:t> para centralizar em outra organização?</a:t>
            </a:r>
          </a:p>
          <a:p>
            <a:pPr marL="2343150" lvl="4" indent="-514350">
              <a:buFont typeface="Arial" panose="020B0604020202020204" pitchFamily="34" charset="0"/>
              <a:buChar char="•"/>
            </a:pPr>
            <a:r>
              <a:rPr lang="pt-BR" sz="2800" dirty="0"/>
              <a:t>O BNDES já tem um </a:t>
            </a:r>
            <a:r>
              <a:rPr lang="pt-BR" sz="2800" dirty="0" err="1"/>
              <a:t>Prometheus</a:t>
            </a:r>
            <a:r>
              <a:rPr lang="pt-BR" sz="2800" dirty="0"/>
              <a:t>.</a:t>
            </a:r>
          </a:p>
          <a:p>
            <a:pPr marL="2343150" lvl="4" indent="-514350">
              <a:buFont typeface="Arial" panose="020B0604020202020204" pitchFamily="34" charset="0"/>
              <a:buChar char="•"/>
            </a:pPr>
            <a:r>
              <a:rPr lang="pt-BR" sz="2800" dirty="0"/>
              <a:t>Custo de </a:t>
            </a:r>
            <a:r>
              <a:rPr lang="pt-BR" sz="2800" dirty="0" err="1"/>
              <a:t>reponterar</a:t>
            </a:r>
            <a:r>
              <a:rPr lang="pt-BR" sz="2800" dirty="0"/>
              <a:t> não é claro.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Não realizar ajustes.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pt-BR" sz="2800" dirty="0"/>
              <a:t>Será problema se houver demanda para testes na rede (Petrobras, por exemplo).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pt-BR" sz="2800" dirty="0"/>
              <a:t>Ajustes podem ser providenciados no momento da necessidade.</a:t>
            </a:r>
          </a:p>
        </p:txBody>
      </p:sp>
    </p:spTree>
    <p:extLst>
      <p:ext uri="{BB962C8B-B14F-4D97-AF65-F5344CB8AC3E}">
        <p14:creationId xmlns:p14="http://schemas.microsoft.com/office/powerpoint/2010/main" val="363014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915566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Proposta: Incidentes, SLA e Problemas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946694" cy="5431772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Canal de comunicação comum que com tempo de resposta adequado.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Canal APENAS para relato de incidentes DA REDE.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Implica exame anterior sobre os próprios nós.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Buscar definição de incidentes da rede: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Interrupção de produção de blocos.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Número menor de </a:t>
            </a:r>
            <a:r>
              <a:rPr lang="pt-BR" sz="2800" dirty="0" err="1"/>
              <a:t>validator</a:t>
            </a:r>
            <a:r>
              <a:rPr lang="pt-BR" sz="2800" dirty="0"/>
              <a:t> assinando os blocos.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Desconexão de boot ou </a:t>
            </a:r>
            <a:r>
              <a:rPr lang="pt-BR" sz="2800" dirty="0" err="1"/>
              <a:t>validator</a:t>
            </a:r>
            <a:r>
              <a:rPr lang="pt-BR" sz="2800" dirty="0"/>
              <a:t> da rede. 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Detecção de </a:t>
            </a:r>
            <a:r>
              <a:rPr lang="pt-BR" sz="2800" dirty="0" err="1"/>
              <a:t>permissionamento</a:t>
            </a:r>
            <a:r>
              <a:rPr lang="pt-BR" sz="2800" dirty="0"/>
              <a:t> desligado (após implementação).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Incidentes críticos devem possuir SLA.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Tempo de resposta.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No piloto, excluir fim de semana e madrugada?</a:t>
            </a:r>
          </a:p>
        </p:txBody>
      </p:sp>
    </p:spTree>
    <p:extLst>
      <p:ext uri="{BB962C8B-B14F-4D97-AF65-F5344CB8AC3E}">
        <p14:creationId xmlns:p14="http://schemas.microsoft.com/office/powerpoint/2010/main" val="226430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687538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Proposta: Nós Observadores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946694" cy="54317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Novo tipo de nó: </a:t>
            </a:r>
            <a:r>
              <a:rPr lang="pt-BR" sz="2800" i="1" dirty="0" err="1"/>
              <a:t>observer</a:t>
            </a:r>
            <a:r>
              <a:rPr lang="pt-BR" sz="2800" i="1" dirty="0"/>
              <a:t>-boot</a:t>
            </a:r>
            <a:r>
              <a:rPr lang="pt-BR" sz="2800" dirty="0"/>
              <a:t>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Usa apenas </a:t>
            </a:r>
            <a:r>
              <a:rPr lang="pt-BR" sz="2800" dirty="0" err="1"/>
              <a:t>permissionamento</a:t>
            </a:r>
            <a:r>
              <a:rPr lang="pt-BR" sz="2800" dirty="0"/>
              <a:t> local de transações.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i="1" dirty="0" err="1"/>
              <a:t>Allow-list</a:t>
            </a:r>
            <a:r>
              <a:rPr lang="pt-BR" sz="2800" i="1" dirty="0"/>
              <a:t> </a:t>
            </a:r>
            <a:r>
              <a:rPr lang="pt-BR" sz="2800" dirty="0"/>
              <a:t>vazia: não aceita nenhuma transação.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Discovery permitido.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Cidadãos podem levantar nós observadores e conectar em qualquer </a:t>
            </a:r>
            <a:r>
              <a:rPr lang="pt-BR" sz="2800" i="1" dirty="0" err="1"/>
              <a:t>observer</a:t>
            </a:r>
            <a:r>
              <a:rPr lang="pt-BR" sz="2800" i="1" dirty="0"/>
              <a:t>-boot</a:t>
            </a:r>
            <a:r>
              <a:rPr lang="pt-BR" sz="2800" dirty="0"/>
              <a:t>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Importante haver vários </a:t>
            </a:r>
            <a:r>
              <a:rPr lang="pt-BR" sz="2800" i="1" dirty="0" err="1"/>
              <a:t>observer</a:t>
            </a:r>
            <a:r>
              <a:rPr lang="pt-BR" sz="2800" i="1" dirty="0"/>
              <a:t>-boots </a:t>
            </a:r>
            <a:r>
              <a:rPr lang="pt-BR" sz="2800" dirty="0"/>
              <a:t>para evitar censura.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Garantia de segurança já é dada </a:t>
            </a:r>
            <a:r>
              <a:rPr lang="pt-BR" sz="2800"/>
              <a:t>pelas assinaturas. </a:t>
            </a:r>
            <a:endParaRPr lang="pt-BR" sz="2800" dirty="0"/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Endereços públicos das instituições devem ser conhecidos.</a:t>
            </a:r>
          </a:p>
        </p:txBody>
      </p:sp>
    </p:spTree>
    <p:extLst>
      <p:ext uri="{BB962C8B-B14F-4D97-AF65-F5344CB8AC3E}">
        <p14:creationId xmlns:p14="http://schemas.microsoft.com/office/powerpoint/2010/main" val="183496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716392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Proposta: Responsabilização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946694" cy="54317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0214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387777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Proposta: Controle de Uso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946694" cy="54317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55045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020415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 Proposta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Apresentação/revisão de propostas técnicas para Piloto.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Incidentes, SLA e Problemas.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Nós observadores.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Debate sobre segurança das chaves privadas.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Definição de responsáveis pelas frentes.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 de iniciativas e </a:t>
            </a:r>
            <a:r>
              <a:rPr lang="pt-BR" sz="2800" dirty="0" err="1"/>
              <a:t>report</a:t>
            </a:r>
            <a:r>
              <a:rPr lang="pt-BR" sz="2800" dirty="0"/>
              <a:t> para Comitê Executivo.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Proposta comunicação (</a:t>
            </a:r>
            <a:r>
              <a:rPr lang="pt-BR" sz="2800" dirty="0" err="1"/>
              <a:t>Discord</a:t>
            </a:r>
            <a:r>
              <a:rPr lang="pt-BR" sz="2800" dirty="0"/>
              <a:t>): Luiz </a:t>
            </a:r>
            <a:r>
              <a:rPr lang="pt-BR" sz="2800" dirty="0" err="1"/>
              <a:t>Folly</a:t>
            </a:r>
            <a:r>
              <a:rPr lang="pt-BR" sz="2800" dirty="0"/>
              <a:t> – RNP.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Considerações sobre rede laboratório. </a:t>
            </a:r>
          </a:p>
        </p:txBody>
      </p:sp>
    </p:spTree>
    <p:extLst>
      <p:ext uri="{BB962C8B-B14F-4D97-AF65-F5344CB8AC3E}">
        <p14:creationId xmlns:p14="http://schemas.microsoft.com/office/powerpoint/2010/main" val="1968180815"/>
      </p:ext>
    </p:extLst>
  </p:cSld>
  <p:clrMapOvr>
    <a:masterClrMapping/>
  </p:clrMapOvr>
</p:sld>
</file>

<file path=ppt/theme/theme1.xml><?xml version="1.0" encoding="utf-8"?>
<a:theme xmlns:a="http://schemas.openxmlformats.org/drawingml/2006/main" name="7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69287</TotalTime>
  <Words>3648</Words>
  <Application>Microsoft Office PowerPoint</Application>
  <PresentationFormat>Widescreen</PresentationFormat>
  <Paragraphs>1547</Paragraphs>
  <Slides>48</Slides>
  <Notes>48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2" baseType="lpstr">
      <vt:lpstr>Arial</vt:lpstr>
      <vt:lpstr>Calibri</vt:lpstr>
      <vt:lpstr>Times New Roman</vt:lpstr>
      <vt:lpstr>7_Tema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valerie</dc:creator>
  <cp:lastModifiedBy>Gladstone Moises Arantes Junior</cp:lastModifiedBy>
  <cp:revision>2004</cp:revision>
  <cp:lastPrinted>2021-06-27T03:10:38Z</cp:lastPrinted>
  <dcterms:created xsi:type="dcterms:W3CDTF">2017-01-27T15:57:15Z</dcterms:created>
  <dcterms:modified xsi:type="dcterms:W3CDTF">2023-01-30T22:20:51Z</dcterms:modified>
</cp:coreProperties>
</file>