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0"/>
  </p:notesMasterIdLst>
  <p:sldIdLst>
    <p:sldId id="2137" r:id="rId2"/>
    <p:sldId id="2138" r:id="rId3"/>
    <p:sldId id="2144" r:id="rId4"/>
    <p:sldId id="2141" r:id="rId5"/>
    <p:sldId id="2143" r:id="rId6"/>
    <p:sldId id="2140" r:id="rId7"/>
    <p:sldId id="2142" r:id="rId8"/>
    <p:sldId id="2090" r:id="rId9"/>
  </p:sldIdLst>
  <p:sldSz cx="12192000" cy="6858000"/>
  <p:notesSz cx="6794500" cy="9931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thia Azevedo" initials="CA" lastIdx="2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32E"/>
    <a:srgbClr val="004389"/>
    <a:srgbClr val="000000"/>
    <a:srgbClr val="008B3A"/>
    <a:srgbClr val="FDFDFD"/>
    <a:srgbClr val="F9F9F9"/>
    <a:srgbClr val="006EB9"/>
    <a:srgbClr val="50BBB5"/>
    <a:srgbClr val="749CB6"/>
    <a:srgbClr val="289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5380" autoAdjust="0"/>
  </p:normalViewPr>
  <p:slideViewPr>
    <p:cSldViewPr snapToGrid="0">
      <p:cViewPr>
        <p:scale>
          <a:sx n="60" d="100"/>
          <a:sy n="60" d="100"/>
        </p:scale>
        <p:origin x="756" y="192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1CCBA-CCB5-40DE-BC87-1D66192E689C}" type="datetimeFigureOut">
              <a:rPr lang="pt-BR" smtClean="0"/>
              <a:t>07/02/2023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94676-A119-4ECE-A8BD-F881D787D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23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820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236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1672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29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448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907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380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75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58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25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o de Restrição">
  <p:cSld name="1_Aviso de Restriçã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0" y="6377940"/>
            <a:ext cx="12057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19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C78D6-10B5-4715-9468-7FD3B2D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5FD-8402-443E-A5D9-C33A3249A6FD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3FBF5-C3DA-49D3-8445-2FD9B579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451D7-0366-449A-A92B-BA58D8C7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954E-F6CB-4B17-A4BD-2DD957F9BB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28"/>
            <a:ext cx="12217401" cy="684377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2098"/>
            <a:ext cx="12192000" cy="6860023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5"/>
          <p:cNvSpPr txBox="1">
            <a:spLocks/>
          </p:cNvSpPr>
          <p:nvPr/>
        </p:nvSpPr>
        <p:spPr>
          <a:xfrm>
            <a:off x="11247276" y="785375"/>
            <a:ext cx="944724" cy="365125"/>
          </a:xfrm>
          <a:prstGeom prst="rect">
            <a:avLst/>
          </a:prstGeom>
          <a:solidFill>
            <a:srgbClr val="008B3A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40F904-F1DB-D081-8097-068771E58CDE}"/>
              </a:ext>
            </a:extLst>
          </p:cNvPr>
          <p:cNvSpPr/>
          <p:nvPr userDrawn="1"/>
        </p:nvSpPr>
        <p:spPr>
          <a:xfrm>
            <a:off x="9572625" y="-2023"/>
            <a:ext cx="2619375" cy="775268"/>
          </a:xfrm>
          <a:prstGeom prst="rect">
            <a:avLst/>
          </a:prstGeom>
          <a:solidFill>
            <a:srgbClr val="004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RBB</a:t>
            </a:r>
          </a:p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Comitê Técnico</a:t>
            </a:r>
          </a:p>
        </p:txBody>
      </p:sp>
    </p:spTree>
    <p:extLst>
      <p:ext uri="{BB962C8B-B14F-4D97-AF65-F5344CB8AC3E}">
        <p14:creationId xmlns:p14="http://schemas.microsoft.com/office/powerpoint/2010/main" val="281861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900" r:id="rId3"/>
    <p:sldLayoutId id="2147483952" r:id="rId4"/>
    <p:sldLayoutId id="214748396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 para o Comitê Executivo.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 sobre propostas de ajuste na arquitetura da rede.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Visão sobre processo de subir a rede.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0486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786650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das iniciativas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946694" cy="54317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Monitoração. 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Controle de uso.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Responsabilização.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Incidentes.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Chaves privadas.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Observação.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53677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02737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para o Comitê Executivo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946694" cy="54317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Próxima reunião 16/02.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Proposta: 4 minutos para </a:t>
            </a:r>
            <a:r>
              <a:rPr lang="pt-BR" sz="2800" dirty="0" err="1"/>
              <a:t>report</a:t>
            </a:r>
            <a:r>
              <a:rPr lang="pt-BR" sz="2800" dirty="0"/>
              <a:t> das frentes em andamento (pode ser menos):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Controle de uso.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Responsabilização (a confirmar).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Incidentes (a confirmar).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8635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58948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 de Rede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9E84B52-2411-16BD-43E6-EB74C3A384D0}"/>
              </a:ext>
            </a:extLst>
          </p:cNvPr>
          <p:cNvSpPr/>
          <p:nvPr/>
        </p:nvSpPr>
        <p:spPr>
          <a:xfrm>
            <a:off x="269102" y="3703404"/>
            <a:ext cx="4985215" cy="261029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9FCCCBD-7352-BA3B-7456-0E34F173A3A5}"/>
              </a:ext>
            </a:extLst>
          </p:cNvPr>
          <p:cNvSpPr/>
          <p:nvPr/>
        </p:nvSpPr>
        <p:spPr>
          <a:xfrm>
            <a:off x="986682" y="3834033"/>
            <a:ext cx="1143000" cy="938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Boot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80D90C6-109F-E7E4-2136-619DE2BC87E8}"/>
              </a:ext>
            </a:extLst>
          </p:cNvPr>
          <p:cNvSpPr/>
          <p:nvPr/>
        </p:nvSpPr>
        <p:spPr>
          <a:xfrm>
            <a:off x="1000859" y="5333059"/>
            <a:ext cx="1143000" cy="938892"/>
          </a:xfrm>
          <a:prstGeom prst="ellipse">
            <a:avLst/>
          </a:prstGeom>
          <a:solidFill>
            <a:srgbClr val="63B32E"/>
          </a:solidFill>
          <a:ln>
            <a:solidFill>
              <a:srgbClr val="63B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Writer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B87BB5A-4923-FD98-864C-DAB3346FA0A4}"/>
              </a:ext>
            </a:extLst>
          </p:cNvPr>
          <p:cNvSpPr/>
          <p:nvPr/>
        </p:nvSpPr>
        <p:spPr>
          <a:xfrm>
            <a:off x="3377342" y="5307669"/>
            <a:ext cx="1143000" cy="938892"/>
          </a:xfrm>
          <a:prstGeom prst="ellipse">
            <a:avLst/>
          </a:prstGeom>
          <a:solidFill>
            <a:srgbClr val="63B32E"/>
          </a:solidFill>
          <a:ln>
            <a:solidFill>
              <a:srgbClr val="63B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Validator</a:t>
            </a:r>
            <a:endParaRPr lang="pt-BR" sz="1200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BAEF03B-C100-0370-59ED-22914903358B}"/>
              </a:ext>
            </a:extLst>
          </p:cNvPr>
          <p:cNvCxnSpPr>
            <a:stCxn id="5" idx="1"/>
            <a:endCxn id="3" idx="5"/>
          </p:cNvCxnSpPr>
          <p:nvPr/>
        </p:nvCxnSpPr>
        <p:spPr>
          <a:xfrm flipH="1" flipV="1">
            <a:off x="1962294" y="4635427"/>
            <a:ext cx="1582436" cy="809740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1DD56426-669D-9275-5574-FAB196D18B2D}"/>
              </a:ext>
            </a:extLst>
          </p:cNvPr>
          <p:cNvCxnSpPr>
            <a:cxnSpLocks/>
            <a:stCxn id="4" idx="0"/>
            <a:endCxn id="3" idx="4"/>
          </p:cNvCxnSpPr>
          <p:nvPr/>
        </p:nvCxnSpPr>
        <p:spPr>
          <a:xfrm flipH="1" flipV="1">
            <a:off x="1558182" y="4772925"/>
            <a:ext cx="14177" cy="560134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4A89949-3E64-E3A0-05D9-22B6774ABBF8}"/>
              </a:ext>
            </a:extLst>
          </p:cNvPr>
          <p:cNvSpPr txBox="1"/>
          <p:nvPr/>
        </p:nvSpPr>
        <p:spPr>
          <a:xfrm>
            <a:off x="3931007" y="4852774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static</a:t>
            </a:r>
            <a:r>
              <a:rPr lang="pt-BR" dirty="0">
                <a:solidFill>
                  <a:schemeClr val="accent1"/>
                </a:solidFill>
              </a:rPr>
              <a:t>-nodes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44B9D09-8B5F-4A8C-51B3-FEC763FA2938}"/>
              </a:ext>
            </a:extLst>
          </p:cNvPr>
          <p:cNvSpPr txBox="1"/>
          <p:nvPr/>
        </p:nvSpPr>
        <p:spPr>
          <a:xfrm>
            <a:off x="269103" y="4852774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static</a:t>
            </a:r>
            <a:r>
              <a:rPr lang="pt-BR" dirty="0">
                <a:solidFill>
                  <a:schemeClr val="accent1"/>
                </a:solidFill>
              </a:rPr>
              <a:t>-nodes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0D2FBAA-5023-C792-3105-C2006BC8C54C}"/>
              </a:ext>
            </a:extLst>
          </p:cNvPr>
          <p:cNvSpPr/>
          <p:nvPr/>
        </p:nvSpPr>
        <p:spPr>
          <a:xfrm>
            <a:off x="986682" y="1466805"/>
            <a:ext cx="1143000" cy="938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Writer externo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A7AAF12-0998-765A-F986-6A3F43CA3557}"/>
              </a:ext>
            </a:extLst>
          </p:cNvPr>
          <p:cNvSpPr/>
          <p:nvPr/>
        </p:nvSpPr>
        <p:spPr>
          <a:xfrm>
            <a:off x="3359507" y="1472456"/>
            <a:ext cx="1143000" cy="938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Boot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0200A06-DD99-B658-CEB4-D27ADCB6F2A5}"/>
              </a:ext>
            </a:extLst>
          </p:cNvPr>
          <p:cNvSpPr/>
          <p:nvPr/>
        </p:nvSpPr>
        <p:spPr>
          <a:xfrm>
            <a:off x="3377342" y="3808643"/>
            <a:ext cx="1143000" cy="938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Backup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4F3B3B2-1773-6C5D-0CC9-C798844C2B1F}"/>
              </a:ext>
            </a:extLst>
          </p:cNvPr>
          <p:cNvCxnSpPr>
            <a:cxnSpLocks/>
            <a:stCxn id="5" idx="0"/>
            <a:endCxn id="19" idx="4"/>
          </p:cNvCxnSpPr>
          <p:nvPr/>
        </p:nvCxnSpPr>
        <p:spPr>
          <a:xfrm flipV="1">
            <a:off x="3948842" y="4747535"/>
            <a:ext cx="0" cy="560134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E1219D17-5B85-E633-5812-6AD346058F1E}"/>
              </a:ext>
            </a:extLst>
          </p:cNvPr>
          <p:cNvCxnSpPr>
            <a:cxnSpLocks/>
            <a:stCxn id="4" idx="7"/>
            <a:endCxn id="19" idx="3"/>
          </p:cNvCxnSpPr>
          <p:nvPr/>
        </p:nvCxnSpPr>
        <p:spPr>
          <a:xfrm flipV="1">
            <a:off x="1976471" y="4610037"/>
            <a:ext cx="1568259" cy="860520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A257E7B1-A01F-5F58-C2BB-1A159B5A59C9}"/>
              </a:ext>
            </a:extLst>
          </p:cNvPr>
          <p:cNvCxnSpPr>
            <a:cxnSpLocks/>
            <a:stCxn id="3" idx="7"/>
            <a:endCxn id="18" idx="3"/>
          </p:cNvCxnSpPr>
          <p:nvPr/>
        </p:nvCxnSpPr>
        <p:spPr>
          <a:xfrm flipV="1">
            <a:off x="1962294" y="2273850"/>
            <a:ext cx="1564601" cy="169768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839F820-BAF4-FAE2-ADC5-F886106AD3C6}"/>
              </a:ext>
            </a:extLst>
          </p:cNvPr>
          <p:cNvSpPr txBox="1"/>
          <p:nvPr/>
        </p:nvSpPr>
        <p:spPr>
          <a:xfrm>
            <a:off x="2529718" y="3334072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static</a:t>
            </a:r>
            <a:r>
              <a:rPr lang="pt-BR" dirty="0">
                <a:solidFill>
                  <a:schemeClr val="accent1"/>
                </a:solidFill>
              </a:rPr>
              <a:t>-nodes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E87C6CB5-57D0-9D0C-0920-FD303C7C6C5C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1962294" y="2268199"/>
            <a:ext cx="1582436" cy="1677942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86FE8741-D5DC-CBA4-8E5E-A01F92C6C580}"/>
              </a:ext>
            </a:extLst>
          </p:cNvPr>
          <p:cNvSpPr txBox="1"/>
          <p:nvPr/>
        </p:nvSpPr>
        <p:spPr>
          <a:xfrm>
            <a:off x="3971855" y="2594397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genesis</a:t>
            </a:r>
            <a:endParaRPr lang="pt-BR" dirty="0">
              <a:solidFill>
                <a:schemeClr val="accent1"/>
              </a:solidFill>
            </a:endParaRP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C09D77D9-355C-B618-8623-4C4BA9D99989}"/>
              </a:ext>
            </a:extLst>
          </p:cNvPr>
          <p:cNvCxnSpPr>
            <a:cxnSpLocks/>
            <a:stCxn id="19" idx="0"/>
            <a:endCxn id="18" idx="4"/>
          </p:cNvCxnSpPr>
          <p:nvPr/>
        </p:nvCxnSpPr>
        <p:spPr>
          <a:xfrm flipH="1" flipV="1">
            <a:off x="3931007" y="2411348"/>
            <a:ext cx="17835" cy="1397295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171AC95-EAF4-4315-73B0-80070A49F386}"/>
              </a:ext>
            </a:extLst>
          </p:cNvPr>
          <p:cNvCxnSpPr>
            <a:cxnSpLocks/>
            <a:stCxn id="19" idx="2"/>
            <a:endCxn id="3" idx="6"/>
          </p:cNvCxnSpPr>
          <p:nvPr/>
        </p:nvCxnSpPr>
        <p:spPr>
          <a:xfrm flipH="1">
            <a:off x="2129682" y="4278089"/>
            <a:ext cx="1247660" cy="25390"/>
          </a:xfrm>
          <a:prstGeom prst="straightConnector1">
            <a:avLst/>
          </a:prstGeom>
          <a:ln w="381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5236260C-C0A7-442F-5314-D8496361DC57}"/>
              </a:ext>
            </a:extLst>
          </p:cNvPr>
          <p:cNvSpPr txBox="1"/>
          <p:nvPr/>
        </p:nvSpPr>
        <p:spPr>
          <a:xfrm>
            <a:off x="2221576" y="5242421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static</a:t>
            </a:r>
            <a:r>
              <a:rPr lang="pt-BR" dirty="0">
                <a:solidFill>
                  <a:schemeClr val="accent1"/>
                </a:solidFill>
              </a:rPr>
              <a:t>-nodes</a:t>
            </a:r>
          </a:p>
        </p:txBody>
      </p:sp>
      <p:sp>
        <p:nvSpPr>
          <p:cNvPr id="59" name="TextBox 12">
            <a:extLst>
              <a:ext uri="{FF2B5EF4-FFF2-40B4-BE49-F238E27FC236}">
                <a16:creationId xmlns:a16="http://schemas.microsoft.com/office/drawing/2014/main" id="{E75D7169-028E-1B3E-1A9C-9E8D20D6D2C4}"/>
              </a:ext>
            </a:extLst>
          </p:cNvPr>
          <p:cNvSpPr txBox="1"/>
          <p:nvPr/>
        </p:nvSpPr>
        <p:spPr>
          <a:xfrm>
            <a:off x="5428110" y="1265008"/>
            <a:ext cx="6386485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Vantagens: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Menos conexões.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Menos regras de firewall.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Segurança das chaves privadas dos </a:t>
            </a:r>
            <a:r>
              <a:rPr lang="pt-BR" sz="2800" dirty="0" err="1"/>
              <a:t>validators</a:t>
            </a:r>
            <a:r>
              <a:rPr lang="pt-BR" sz="2800" dirty="0"/>
              <a:t>.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EFAB4E6D-A26C-11B8-175A-19CCA4B448F4}"/>
              </a:ext>
            </a:extLst>
          </p:cNvPr>
          <p:cNvSpPr txBox="1"/>
          <p:nvPr/>
        </p:nvSpPr>
        <p:spPr>
          <a:xfrm>
            <a:off x="1629420" y="6382904"/>
            <a:ext cx="228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Discovery desabilitado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912F2595-4B9B-8BC6-0688-2082775DAE10}"/>
              </a:ext>
            </a:extLst>
          </p:cNvPr>
          <p:cNvCxnSpPr>
            <a:cxnSpLocks/>
            <a:stCxn id="17" idx="4"/>
            <a:endCxn id="3" idx="0"/>
          </p:cNvCxnSpPr>
          <p:nvPr/>
        </p:nvCxnSpPr>
        <p:spPr>
          <a:xfrm>
            <a:off x="1558182" y="2405697"/>
            <a:ext cx="0" cy="1428336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D0063931-AC82-D5E0-3452-FB1051561B7B}"/>
              </a:ext>
            </a:extLst>
          </p:cNvPr>
          <p:cNvSpPr txBox="1"/>
          <p:nvPr/>
        </p:nvSpPr>
        <p:spPr>
          <a:xfrm>
            <a:off x="648817" y="3158246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genesis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B955EDCF-41CB-6E86-DB87-97F236A4E48B}"/>
              </a:ext>
            </a:extLst>
          </p:cNvPr>
          <p:cNvSpPr txBox="1"/>
          <p:nvPr/>
        </p:nvSpPr>
        <p:spPr>
          <a:xfrm>
            <a:off x="2481952" y="2224260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genesis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9D81324-220F-4331-D0E0-4171294F9BBE}"/>
              </a:ext>
            </a:extLst>
          </p:cNvPr>
          <p:cNvSpPr txBox="1"/>
          <p:nvPr/>
        </p:nvSpPr>
        <p:spPr>
          <a:xfrm>
            <a:off x="1605961" y="3147299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genesis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B0EC8BB-E252-619D-69F7-595D7D0E02B1}"/>
              </a:ext>
            </a:extLst>
          </p:cNvPr>
          <p:cNvSpPr txBox="1"/>
          <p:nvPr/>
        </p:nvSpPr>
        <p:spPr>
          <a:xfrm>
            <a:off x="2579663" y="4685816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static</a:t>
            </a:r>
            <a:r>
              <a:rPr lang="pt-BR" dirty="0">
                <a:solidFill>
                  <a:schemeClr val="accent1"/>
                </a:solidFill>
              </a:rPr>
              <a:t>-nodes</a:t>
            </a:r>
          </a:p>
        </p:txBody>
      </p:sp>
    </p:spTree>
    <p:extLst>
      <p:ext uri="{BB962C8B-B14F-4D97-AF65-F5344CB8AC3E}">
        <p14:creationId xmlns:p14="http://schemas.microsoft.com/office/powerpoint/2010/main" val="17894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/>
      <p:bldP spid="12" grpId="0"/>
      <p:bldP spid="17" grpId="0" animBg="1"/>
      <p:bldP spid="18" grpId="0" animBg="1"/>
      <p:bldP spid="19" grpId="0" animBg="1"/>
      <p:bldP spid="43" grpId="0"/>
      <p:bldP spid="50" grpId="0"/>
      <p:bldP spid="58" grpId="0"/>
      <p:bldP spid="59" grpId="0"/>
      <p:bldP spid="67" grpId="0"/>
      <p:bldP spid="68" grpId="0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58948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 de Rede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9E84B52-2411-16BD-43E6-EB74C3A384D0}"/>
              </a:ext>
            </a:extLst>
          </p:cNvPr>
          <p:cNvSpPr/>
          <p:nvPr/>
        </p:nvSpPr>
        <p:spPr>
          <a:xfrm>
            <a:off x="269102" y="3703404"/>
            <a:ext cx="4985215" cy="261029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9FCCCBD-7352-BA3B-7456-0E34F173A3A5}"/>
              </a:ext>
            </a:extLst>
          </p:cNvPr>
          <p:cNvSpPr/>
          <p:nvPr/>
        </p:nvSpPr>
        <p:spPr>
          <a:xfrm>
            <a:off x="986682" y="3834033"/>
            <a:ext cx="1143000" cy="938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Boot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80D90C6-109F-E7E4-2136-619DE2BC87E8}"/>
              </a:ext>
            </a:extLst>
          </p:cNvPr>
          <p:cNvSpPr/>
          <p:nvPr/>
        </p:nvSpPr>
        <p:spPr>
          <a:xfrm>
            <a:off x="1000859" y="5333059"/>
            <a:ext cx="1143000" cy="938892"/>
          </a:xfrm>
          <a:prstGeom prst="ellipse">
            <a:avLst/>
          </a:prstGeom>
          <a:solidFill>
            <a:srgbClr val="63B32E"/>
          </a:solidFill>
          <a:ln>
            <a:solidFill>
              <a:srgbClr val="63B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Writer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B87BB5A-4923-FD98-864C-DAB3346FA0A4}"/>
              </a:ext>
            </a:extLst>
          </p:cNvPr>
          <p:cNvSpPr/>
          <p:nvPr/>
        </p:nvSpPr>
        <p:spPr>
          <a:xfrm>
            <a:off x="3377342" y="5307669"/>
            <a:ext cx="1143000" cy="938892"/>
          </a:xfrm>
          <a:prstGeom prst="ellipse">
            <a:avLst/>
          </a:prstGeom>
          <a:solidFill>
            <a:srgbClr val="63B32E"/>
          </a:solidFill>
          <a:ln>
            <a:solidFill>
              <a:srgbClr val="63B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Validator</a:t>
            </a:r>
            <a:endParaRPr lang="pt-BR" sz="1200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BAEF03B-C100-0370-59ED-22914903358B}"/>
              </a:ext>
            </a:extLst>
          </p:cNvPr>
          <p:cNvCxnSpPr>
            <a:stCxn id="5" idx="1"/>
            <a:endCxn id="3" idx="5"/>
          </p:cNvCxnSpPr>
          <p:nvPr/>
        </p:nvCxnSpPr>
        <p:spPr>
          <a:xfrm flipH="1" flipV="1">
            <a:off x="1962294" y="4635427"/>
            <a:ext cx="1582436" cy="809740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1DD56426-669D-9275-5574-FAB196D18B2D}"/>
              </a:ext>
            </a:extLst>
          </p:cNvPr>
          <p:cNvCxnSpPr>
            <a:cxnSpLocks/>
            <a:stCxn id="4" idx="0"/>
            <a:endCxn id="3" idx="4"/>
          </p:cNvCxnSpPr>
          <p:nvPr/>
        </p:nvCxnSpPr>
        <p:spPr>
          <a:xfrm flipH="1" flipV="1">
            <a:off x="1558182" y="4772925"/>
            <a:ext cx="14177" cy="560134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4A89949-3E64-E3A0-05D9-22B6774ABBF8}"/>
              </a:ext>
            </a:extLst>
          </p:cNvPr>
          <p:cNvSpPr txBox="1"/>
          <p:nvPr/>
        </p:nvSpPr>
        <p:spPr>
          <a:xfrm>
            <a:off x="3931007" y="4852774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static</a:t>
            </a:r>
            <a:r>
              <a:rPr lang="pt-BR" dirty="0">
                <a:solidFill>
                  <a:schemeClr val="accent1"/>
                </a:solidFill>
              </a:rPr>
              <a:t>-nodes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44B9D09-8B5F-4A8C-51B3-FEC763FA2938}"/>
              </a:ext>
            </a:extLst>
          </p:cNvPr>
          <p:cNvSpPr txBox="1"/>
          <p:nvPr/>
        </p:nvSpPr>
        <p:spPr>
          <a:xfrm>
            <a:off x="269103" y="4852774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static</a:t>
            </a:r>
            <a:r>
              <a:rPr lang="pt-BR" dirty="0">
                <a:solidFill>
                  <a:schemeClr val="accent1"/>
                </a:solidFill>
              </a:rPr>
              <a:t>-nodes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0D2FBAA-5023-C792-3105-C2006BC8C54C}"/>
              </a:ext>
            </a:extLst>
          </p:cNvPr>
          <p:cNvSpPr/>
          <p:nvPr/>
        </p:nvSpPr>
        <p:spPr>
          <a:xfrm>
            <a:off x="986682" y="1466805"/>
            <a:ext cx="1143000" cy="938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Writer externo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A7AAF12-0998-765A-F986-6A3F43CA3557}"/>
              </a:ext>
            </a:extLst>
          </p:cNvPr>
          <p:cNvSpPr/>
          <p:nvPr/>
        </p:nvSpPr>
        <p:spPr>
          <a:xfrm>
            <a:off x="3359507" y="1472456"/>
            <a:ext cx="1143000" cy="938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Boot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90200A06-DD99-B658-CEB4-D27ADCB6F2A5}"/>
              </a:ext>
            </a:extLst>
          </p:cNvPr>
          <p:cNvSpPr/>
          <p:nvPr/>
        </p:nvSpPr>
        <p:spPr>
          <a:xfrm>
            <a:off x="3377342" y="3808643"/>
            <a:ext cx="1143000" cy="938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Backup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E4F3B3B2-1773-6C5D-0CC9-C798844C2B1F}"/>
              </a:ext>
            </a:extLst>
          </p:cNvPr>
          <p:cNvCxnSpPr>
            <a:cxnSpLocks/>
            <a:stCxn id="5" idx="0"/>
            <a:endCxn id="19" idx="4"/>
          </p:cNvCxnSpPr>
          <p:nvPr/>
        </p:nvCxnSpPr>
        <p:spPr>
          <a:xfrm flipV="1">
            <a:off x="3948842" y="4747535"/>
            <a:ext cx="0" cy="560134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E1219D17-5B85-E633-5812-6AD346058F1E}"/>
              </a:ext>
            </a:extLst>
          </p:cNvPr>
          <p:cNvCxnSpPr>
            <a:cxnSpLocks/>
            <a:stCxn id="4" idx="7"/>
            <a:endCxn id="19" idx="3"/>
          </p:cNvCxnSpPr>
          <p:nvPr/>
        </p:nvCxnSpPr>
        <p:spPr>
          <a:xfrm flipV="1">
            <a:off x="1976471" y="4610037"/>
            <a:ext cx="1568259" cy="860520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A257E7B1-A01F-5F58-C2BB-1A159B5A59C9}"/>
              </a:ext>
            </a:extLst>
          </p:cNvPr>
          <p:cNvCxnSpPr>
            <a:cxnSpLocks/>
            <a:stCxn id="3" idx="7"/>
            <a:endCxn id="18" idx="3"/>
          </p:cNvCxnSpPr>
          <p:nvPr/>
        </p:nvCxnSpPr>
        <p:spPr>
          <a:xfrm flipV="1">
            <a:off x="1962294" y="2273850"/>
            <a:ext cx="1564601" cy="169768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839F820-BAF4-FAE2-ADC5-F886106AD3C6}"/>
              </a:ext>
            </a:extLst>
          </p:cNvPr>
          <p:cNvSpPr txBox="1"/>
          <p:nvPr/>
        </p:nvSpPr>
        <p:spPr>
          <a:xfrm>
            <a:off x="2529718" y="3334072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static</a:t>
            </a:r>
            <a:r>
              <a:rPr lang="pt-BR" dirty="0">
                <a:solidFill>
                  <a:schemeClr val="accent1"/>
                </a:solidFill>
              </a:rPr>
              <a:t>-nodes</a:t>
            </a:r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E87C6CB5-57D0-9D0C-0920-FD303C7C6C5C}"/>
              </a:ext>
            </a:extLst>
          </p:cNvPr>
          <p:cNvCxnSpPr>
            <a:cxnSpLocks/>
            <a:stCxn id="17" idx="5"/>
            <a:endCxn id="19" idx="1"/>
          </p:cNvCxnSpPr>
          <p:nvPr/>
        </p:nvCxnSpPr>
        <p:spPr>
          <a:xfrm>
            <a:off x="1962294" y="2268199"/>
            <a:ext cx="1582436" cy="1677942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86FE8741-D5DC-CBA4-8E5E-A01F92C6C580}"/>
              </a:ext>
            </a:extLst>
          </p:cNvPr>
          <p:cNvSpPr txBox="1"/>
          <p:nvPr/>
        </p:nvSpPr>
        <p:spPr>
          <a:xfrm>
            <a:off x="3971855" y="2594397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genesis</a:t>
            </a:r>
            <a:endParaRPr lang="pt-BR" dirty="0">
              <a:solidFill>
                <a:schemeClr val="accent1"/>
              </a:solidFill>
            </a:endParaRP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C09D77D9-355C-B618-8623-4C4BA9D99989}"/>
              </a:ext>
            </a:extLst>
          </p:cNvPr>
          <p:cNvCxnSpPr>
            <a:cxnSpLocks/>
            <a:stCxn id="19" idx="0"/>
            <a:endCxn id="18" idx="4"/>
          </p:cNvCxnSpPr>
          <p:nvPr/>
        </p:nvCxnSpPr>
        <p:spPr>
          <a:xfrm flipH="1" flipV="1">
            <a:off x="3931007" y="2411348"/>
            <a:ext cx="17835" cy="1397295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>
            <a:extLst>
              <a:ext uri="{FF2B5EF4-FFF2-40B4-BE49-F238E27FC236}">
                <a16:creationId xmlns:a16="http://schemas.microsoft.com/office/drawing/2014/main" id="{9171AC95-EAF4-4315-73B0-80070A49F386}"/>
              </a:ext>
            </a:extLst>
          </p:cNvPr>
          <p:cNvCxnSpPr>
            <a:cxnSpLocks/>
            <a:stCxn id="19" idx="2"/>
            <a:endCxn id="3" idx="6"/>
          </p:cNvCxnSpPr>
          <p:nvPr/>
        </p:nvCxnSpPr>
        <p:spPr>
          <a:xfrm flipH="1">
            <a:off x="2129682" y="4278089"/>
            <a:ext cx="1247660" cy="25390"/>
          </a:xfrm>
          <a:prstGeom prst="straightConnector1">
            <a:avLst/>
          </a:prstGeom>
          <a:ln w="38100">
            <a:solidFill>
              <a:srgbClr val="C0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5236260C-C0A7-442F-5314-D8496361DC57}"/>
              </a:ext>
            </a:extLst>
          </p:cNvPr>
          <p:cNvSpPr txBox="1"/>
          <p:nvPr/>
        </p:nvSpPr>
        <p:spPr>
          <a:xfrm>
            <a:off x="2109627" y="5263587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static</a:t>
            </a:r>
            <a:r>
              <a:rPr lang="pt-BR" dirty="0">
                <a:solidFill>
                  <a:schemeClr val="accent1"/>
                </a:solidFill>
              </a:rPr>
              <a:t>-nodes</a:t>
            </a:r>
          </a:p>
        </p:txBody>
      </p:sp>
      <p:sp>
        <p:nvSpPr>
          <p:cNvPr id="59" name="TextBox 12">
            <a:extLst>
              <a:ext uri="{FF2B5EF4-FFF2-40B4-BE49-F238E27FC236}">
                <a16:creationId xmlns:a16="http://schemas.microsoft.com/office/drawing/2014/main" id="{E75D7169-028E-1B3E-1A9C-9E8D20D6D2C4}"/>
              </a:ext>
            </a:extLst>
          </p:cNvPr>
          <p:cNvSpPr txBox="1"/>
          <p:nvPr/>
        </p:nvSpPr>
        <p:spPr>
          <a:xfrm>
            <a:off x="5428110" y="1265008"/>
            <a:ext cx="6386485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Testar: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Funciona </a:t>
            </a:r>
            <a:r>
              <a:rPr lang="pt-BR" sz="2800" dirty="0" err="1"/>
              <a:t>validators</a:t>
            </a:r>
            <a:r>
              <a:rPr lang="pt-BR" sz="2800" dirty="0"/>
              <a:t> sem conexões uns com os outros?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Endereçar o boot e o backup com enodes diferentes?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Implica ajustar </a:t>
            </a:r>
            <a:r>
              <a:rPr lang="pt-BR" sz="2800" dirty="0" err="1"/>
              <a:t>permissionamento</a:t>
            </a:r>
            <a:r>
              <a:rPr lang="pt-BR" sz="2800" dirty="0"/>
              <a:t> </a:t>
            </a:r>
            <a:r>
              <a:rPr lang="pt-BR" sz="2800" dirty="0" err="1"/>
              <a:t>on</a:t>
            </a:r>
            <a:r>
              <a:rPr lang="pt-BR" sz="2800" dirty="0"/>
              <a:t> </a:t>
            </a:r>
            <a:r>
              <a:rPr lang="pt-BR" sz="2800" dirty="0" err="1"/>
              <a:t>chain</a:t>
            </a:r>
            <a:r>
              <a:rPr lang="pt-BR" sz="2800" dirty="0"/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Impactos nos scripts Docker e nos roteiros.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EFAB4E6D-A26C-11B8-175A-19CCA4B448F4}"/>
              </a:ext>
            </a:extLst>
          </p:cNvPr>
          <p:cNvSpPr txBox="1"/>
          <p:nvPr/>
        </p:nvSpPr>
        <p:spPr>
          <a:xfrm>
            <a:off x="1629420" y="6382904"/>
            <a:ext cx="228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00B050"/>
                </a:solidFill>
              </a:rPr>
              <a:t>Discovery desabilitado</a:t>
            </a:r>
          </a:p>
        </p:txBody>
      </p: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912F2595-4B9B-8BC6-0688-2082775DAE10}"/>
              </a:ext>
            </a:extLst>
          </p:cNvPr>
          <p:cNvCxnSpPr>
            <a:cxnSpLocks/>
            <a:stCxn id="17" idx="4"/>
            <a:endCxn id="3" idx="0"/>
          </p:cNvCxnSpPr>
          <p:nvPr/>
        </p:nvCxnSpPr>
        <p:spPr>
          <a:xfrm>
            <a:off x="1558182" y="2405697"/>
            <a:ext cx="0" cy="1428336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D0063931-AC82-D5E0-3452-FB1051561B7B}"/>
              </a:ext>
            </a:extLst>
          </p:cNvPr>
          <p:cNvSpPr txBox="1"/>
          <p:nvPr/>
        </p:nvSpPr>
        <p:spPr>
          <a:xfrm>
            <a:off x="648817" y="3158246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genesis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B955EDCF-41CB-6E86-DB87-97F236A4E48B}"/>
              </a:ext>
            </a:extLst>
          </p:cNvPr>
          <p:cNvSpPr txBox="1"/>
          <p:nvPr/>
        </p:nvSpPr>
        <p:spPr>
          <a:xfrm>
            <a:off x="2481952" y="2224260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genesis</a:t>
            </a:r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9D81324-220F-4331-D0E0-4171294F9BBE}"/>
              </a:ext>
            </a:extLst>
          </p:cNvPr>
          <p:cNvSpPr txBox="1"/>
          <p:nvPr/>
        </p:nvSpPr>
        <p:spPr>
          <a:xfrm>
            <a:off x="1605961" y="3147299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genesis</a:t>
            </a:r>
            <a:endParaRPr lang="pt-B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56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58948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 de Rede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Algoritmo de consenso novo: QBFT.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Nova recomendação da </a:t>
            </a:r>
            <a:r>
              <a:rPr lang="pt-BR" sz="2800" dirty="0" err="1"/>
              <a:t>Consensys</a:t>
            </a:r>
            <a:r>
              <a:rPr lang="pt-BR" sz="28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Permite usar </a:t>
            </a:r>
            <a:r>
              <a:rPr lang="pt-BR" sz="2800" dirty="0" err="1"/>
              <a:t>smart</a:t>
            </a:r>
            <a:r>
              <a:rPr lang="pt-BR" sz="2800" dirty="0"/>
              <a:t> </a:t>
            </a:r>
            <a:r>
              <a:rPr lang="pt-BR" sz="2800" dirty="0" err="1"/>
              <a:t>contracts</a:t>
            </a:r>
            <a:r>
              <a:rPr lang="pt-BR" sz="2800" dirty="0"/>
              <a:t> para votar nos </a:t>
            </a:r>
            <a:r>
              <a:rPr lang="pt-BR" sz="2800" dirty="0" err="1"/>
              <a:t>validators</a:t>
            </a:r>
            <a:r>
              <a:rPr lang="pt-BR" sz="2800" dirty="0"/>
              <a:t>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800" dirty="0"/>
              <a:t>Possibilidade de implementar maiorias mais estritas do que 50%, além do veto dos patronos.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800" dirty="0"/>
              <a:t>Não devemos fazer uso, a princípio, mas é uma possibilidade para o futuro.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Tempo de produção de blocos e </a:t>
            </a:r>
            <a:r>
              <a:rPr lang="pt-BR" sz="2800" dirty="0" err="1"/>
              <a:t>storage</a:t>
            </a:r>
            <a:r>
              <a:rPr lang="pt-BR" sz="28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Dataprev vai realizar uma pesquisa sobre </a:t>
            </a:r>
            <a:r>
              <a:rPr lang="pt-BR" sz="2800" dirty="0" err="1"/>
              <a:t>Prunning</a:t>
            </a:r>
            <a:r>
              <a:rPr lang="pt-BR" sz="2800" dirty="0"/>
              <a:t> e outras técnicas para redução de </a:t>
            </a:r>
            <a:r>
              <a:rPr lang="pt-BR" sz="2800" dirty="0" err="1"/>
              <a:t>storage</a:t>
            </a:r>
            <a:r>
              <a:rPr lang="pt-BR" sz="28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Por exemplo: todos os nós precisam armazenar toda a blockchain? Como reduzir espaço?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1022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18740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 de subir a rede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663964" cy="5431772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Será usado para subir a nova rede de laboratório.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Ensaio para a subida para a produção (piloto).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Pendências para nova rede de laboratório.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Nova arquitetura de rede testada e aprovada.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Novos scripts Docker e roteiro.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Ajustes 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Versão 2.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Novo </a:t>
            </a:r>
            <a:r>
              <a:rPr lang="pt-BR" sz="2800" dirty="0" err="1"/>
              <a:t>Dapp</a:t>
            </a:r>
            <a:r>
              <a:rPr lang="pt-BR" sz="2800" dirty="0"/>
              <a:t>.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Ignorar IP e porta.</a:t>
            </a:r>
          </a:p>
          <a:p>
            <a:pPr marL="1371600" lvl="2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Possivelmente, ajuste para responsabilização (associar </a:t>
            </a:r>
            <a:r>
              <a:rPr lang="pt-BR" sz="2800" dirty="0" err="1"/>
              <a:t>permissionador</a:t>
            </a:r>
            <a:r>
              <a:rPr lang="pt-BR" sz="2800" dirty="0"/>
              <a:t> e </a:t>
            </a:r>
            <a:r>
              <a:rPr lang="pt-BR" sz="2800" dirty="0" err="1"/>
              <a:t>permissionado</a:t>
            </a:r>
            <a:r>
              <a:rPr lang="pt-BR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6779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318740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 de subir a rede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663964" cy="54317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Visão geral (roteiro).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Todos compartilham seus enodes.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Todos ajustam suas regras de firewall.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BNDES produz o </a:t>
            </a:r>
            <a:r>
              <a:rPr lang="pt-BR" sz="2800" dirty="0" err="1"/>
              <a:t>genesis</a:t>
            </a:r>
            <a:r>
              <a:rPr lang="pt-BR" sz="2800" dirty="0"/>
              <a:t> com todos os boots e apenas seu </a:t>
            </a:r>
            <a:r>
              <a:rPr lang="pt-BR" sz="2800" dirty="0" err="1"/>
              <a:t>validator</a:t>
            </a:r>
            <a:r>
              <a:rPr lang="pt-BR" sz="2800" dirty="0"/>
              <a:t>.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BNDES inicia seus nós, produz blocos e </a:t>
            </a:r>
            <a:r>
              <a:rPr lang="pt-BR" sz="2800" dirty="0" err="1"/>
              <a:t>permissiona</a:t>
            </a:r>
            <a:r>
              <a:rPr lang="pt-BR" sz="2800" dirty="0"/>
              <a:t> todos os nós.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Para cada instituição.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Instituição sobe seus nós.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Participantes da rede votam no </a:t>
            </a:r>
            <a:r>
              <a:rPr lang="pt-BR" sz="2800" dirty="0" err="1"/>
              <a:t>validator</a:t>
            </a:r>
            <a:r>
              <a:rPr lang="pt-BR" sz="2800" dirty="0"/>
              <a:t> da nova instituição.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Realizam-se testes.</a:t>
            </a:r>
          </a:p>
        </p:txBody>
      </p:sp>
    </p:spTree>
    <p:extLst>
      <p:ext uri="{BB962C8B-B14F-4D97-AF65-F5344CB8AC3E}">
        <p14:creationId xmlns:p14="http://schemas.microsoft.com/office/powerpoint/2010/main" val="1489915365"/>
      </p:ext>
    </p:extLst>
  </p:cSld>
  <p:clrMapOvr>
    <a:masterClrMapping/>
  </p:clrMapOvr>
</p:sld>
</file>

<file path=ppt/theme/theme1.xml><?xml version="1.0" encoding="utf-8"?>
<a:theme xmlns:a="http://schemas.openxmlformats.org/drawingml/2006/main" name="7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69929</TotalTime>
  <Words>440</Words>
  <Application>Microsoft Office PowerPoint</Application>
  <PresentationFormat>Widescreen</PresentationFormat>
  <Paragraphs>106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7_Tema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valerie</dc:creator>
  <cp:lastModifiedBy>Gladstone Moises Arantes Junior</cp:lastModifiedBy>
  <cp:revision>2012</cp:revision>
  <cp:lastPrinted>2021-06-27T03:10:38Z</cp:lastPrinted>
  <dcterms:created xsi:type="dcterms:W3CDTF">2017-01-27T15:57:15Z</dcterms:created>
  <dcterms:modified xsi:type="dcterms:W3CDTF">2023-02-07T19:21:53Z</dcterms:modified>
</cp:coreProperties>
</file>