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1"/>
  </p:notesMasterIdLst>
  <p:sldIdLst>
    <p:sldId id="2137" r:id="rId2"/>
    <p:sldId id="2144" r:id="rId3"/>
    <p:sldId id="2142" r:id="rId4"/>
    <p:sldId id="2059" r:id="rId5"/>
    <p:sldId id="2140" r:id="rId6"/>
    <p:sldId id="2090" r:id="rId7"/>
    <p:sldId id="2126" r:id="rId8"/>
    <p:sldId id="2139" r:id="rId9"/>
    <p:sldId id="2138" r:id="rId10"/>
  </p:sldIdLst>
  <p:sldSz cx="12192000" cy="6858000"/>
  <p:notesSz cx="6794500" cy="9931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Azevedo" initials="CA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32E"/>
    <a:srgbClr val="004389"/>
    <a:srgbClr val="000000"/>
    <a:srgbClr val="008B3A"/>
    <a:srgbClr val="FDFDFD"/>
    <a:srgbClr val="F9F9F9"/>
    <a:srgbClr val="006EB9"/>
    <a:srgbClr val="50BBB5"/>
    <a:srgbClr val="749CB6"/>
    <a:srgbClr val="289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5380" autoAdjust="0"/>
  </p:normalViewPr>
  <p:slideViewPr>
    <p:cSldViewPr snapToGrid="0">
      <p:cViewPr varScale="1">
        <p:scale>
          <a:sx n="114" d="100"/>
          <a:sy n="114" d="100"/>
        </p:scale>
        <p:origin x="240" y="120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CCBA-CCB5-40DE-BC87-1D66192E689C}" type="datetimeFigureOut">
              <a:rPr lang="pt-BR" smtClean="0"/>
              <a:t>15/03/2023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94676-A119-4ECE-A8BD-F881D787D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3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820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07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53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809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907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754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240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557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623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5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25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o de Restrição">
  <p:cSld name="1_Aviso de Restri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0" y="6377940"/>
            <a:ext cx="12057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1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78D6-10B5-4715-9468-7FD3B2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5FD-8402-443E-A5D9-C33A3249A6FD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3FBF5-C3DA-49D3-8445-2FD9B57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51D7-0366-449A-A92B-BA58D8C7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954E-F6CB-4B17-A4BD-2DD957F9BB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785375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40F904-F1DB-D081-8097-068771E58CDE}"/>
              </a:ext>
            </a:extLst>
          </p:cNvPr>
          <p:cNvSpPr/>
          <p:nvPr userDrawn="1"/>
        </p:nvSpPr>
        <p:spPr>
          <a:xfrm>
            <a:off x="9572625" y="-2023"/>
            <a:ext cx="2619375" cy="775268"/>
          </a:xfrm>
          <a:prstGeom prst="rect">
            <a:avLst/>
          </a:prstGeom>
          <a:solidFill>
            <a:srgbClr val="004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RBB</a:t>
            </a:r>
          </a:p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Comitê Executivo</a:t>
            </a:r>
          </a:p>
        </p:txBody>
      </p:sp>
    </p:spTree>
    <p:extLst>
      <p:ext uri="{BB962C8B-B14F-4D97-AF65-F5344CB8AC3E}">
        <p14:creationId xmlns:p14="http://schemas.microsoft.com/office/powerpoint/2010/main" val="28186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900" r:id="rId3"/>
    <p:sldLayoutId id="2147483952" r:id="rId4"/>
    <p:sldLayoutId id="21474839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Arquitetura de rede.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Protocolo.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Passagem para produção.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80486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58948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de Rede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9E84B52-2411-16BD-43E6-EB74C3A384D0}"/>
              </a:ext>
            </a:extLst>
          </p:cNvPr>
          <p:cNvSpPr/>
          <p:nvPr/>
        </p:nvSpPr>
        <p:spPr>
          <a:xfrm>
            <a:off x="269102" y="4118085"/>
            <a:ext cx="4985215" cy="261029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9FCCCBD-7352-BA3B-7456-0E34F173A3A5}"/>
              </a:ext>
            </a:extLst>
          </p:cNvPr>
          <p:cNvSpPr/>
          <p:nvPr/>
        </p:nvSpPr>
        <p:spPr>
          <a:xfrm>
            <a:off x="986682" y="4386943"/>
            <a:ext cx="1143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Boot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80D90C6-109F-E7E4-2136-619DE2BC87E8}"/>
              </a:ext>
            </a:extLst>
          </p:cNvPr>
          <p:cNvSpPr/>
          <p:nvPr/>
        </p:nvSpPr>
        <p:spPr>
          <a:xfrm>
            <a:off x="1000859" y="5928497"/>
            <a:ext cx="1143000" cy="720000"/>
          </a:xfrm>
          <a:prstGeom prst="ellipse">
            <a:avLst/>
          </a:prstGeom>
          <a:solidFill>
            <a:srgbClr val="63B32E"/>
          </a:solidFill>
          <a:ln>
            <a:solidFill>
              <a:srgbClr val="63B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Writer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B87BB5A-4923-FD98-864C-DAB3346FA0A4}"/>
              </a:ext>
            </a:extLst>
          </p:cNvPr>
          <p:cNvSpPr/>
          <p:nvPr/>
        </p:nvSpPr>
        <p:spPr>
          <a:xfrm>
            <a:off x="3377342" y="5754245"/>
            <a:ext cx="1143000" cy="720000"/>
          </a:xfrm>
          <a:prstGeom prst="ellipse">
            <a:avLst/>
          </a:prstGeom>
          <a:solidFill>
            <a:srgbClr val="63B32E"/>
          </a:solidFill>
          <a:ln>
            <a:solidFill>
              <a:srgbClr val="63B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Validator</a:t>
            </a:r>
            <a:endParaRPr lang="pt-BR" sz="12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BAEF03B-C100-0370-59ED-22914903358B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1962294" y="5001501"/>
            <a:ext cx="1582436" cy="858186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DD56426-669D-9275-5574-FAB196D18B2D}"/>
              </a:ext>
            </a:extLst>
          </p:cNvPr>
          <p:cNvCxnSpPr>
            <a:cxnSpLocks/>
            <a:stCxn id="4" idx="0"/>
            <a:endCxn id="3" idx="4"/>
          </p:cNvCxnSpPr>
          <p:nvPr/>
        </p:nvCxnSpPr>
        <p:spPr>
          <a:xfrm flipH="1" flipV="1">
            <a:off x="1558182" y="5106943"/>
            <a:ext cx="14177" cy="821554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4B9D09-8B5F-4A8C-51B3-FEC763FA2938}"/>
              </a:ext>
            </a:extLst>
          </p:cNvPr>
          <p:cNvSpPr txBox="1"/>
          <p:nvPr/>
        </p:nvSpPr>
        <p:spPr>
          <a:xfrm>
            <a:off x="1551721" y="5309637"/>
            <a:ext cx="137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 </a:t>
            </a:r>
          </a:p>
          <a:p>
            <a:r>
              <a:rPr lang="pt-BR" dirty="0">
                <a:solidFill>
                  <a:schemeClr val="accent1"/>
                </a:solidFill>
              </a:rPr>
              <a:t>(IP interno)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A7AAF12-0998-765A-F986-6A3F43CA3557}"/>
              </a:ext>
            </a:extLst>
          </p:cNvPr>
          <p:cNvSpPr/>
          <p:nvPr/>
        </p:nvSpPr>
        <p:spPr>
          <a:xfrm>
            <a:off x="3359507" y="1239135"/>
            <a:ext cx="1143000" cy="720000"/>
          </a:xfrm>
          <a:prstGeom prst="ellipse">
            <a:avLst/>
          </a:prstGeom>
          <a:solidFill>
            <a:srgbClr val="63B32E"/>
          </a:solidFill>
          <a:ln>
            <a:solidFill>
              <a:srgbClr val="63B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Validator</a:t>
            </a:r>
            <a:endParaRPr lang="pt-BR" sz="1200" dirty="0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257E7B1-A01F-5F58-C2BB-1A159B5A59C9}"/>
              </a:ext>
            </a:extLst>
          </p:cNvPr>
          <p:cNvCxnSpPr>
            <a:cxnSpLocks/>
            <a:stCxn id="5" idx="0"/>
            <a:endCxn id="18" idx="4"/>
          </p:cNvCxnSpPr>
          <p:nvPr/>
        </p:nvCxnSpPr>
        <p:spPr>
          <a:xfrm flipH="1" flipV="1">
            <a:off x="3931007" y="1959135"/>
            <a:ext cx="17835" cy="379511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2">
            <a:extLst>
              <a:ext uri="{FF2B5EF4-FFF2-40B4-BE49-F238E27FC236}">
                <a16:creationId xmlns:a16="http://schemas.microsoft.com/office/drawing/2014/main" id="{E75D7169-028E-1B3E-1A9C-9E8D20D6D2C4}"/>
              </a:ext>
            </a:extLst>
          </p:cNvPr>
          <p:cNvSpPr txBox="1"/>
          <p:nvPr/>
        </p:nvSpPr>
        <p:spPr>
          <a:xfrm>
            <a:off x="5428110" y="1265008"/>
            <a:ext cx="6386485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Vantagens: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Reduz total geral de conexões.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Garante o máximo de conexões entre os </a:t>
            </a:r>
            <a:r>
              <a:rPr lang="pt-BR" sz="2800" dirty="0" err="1"/>
              <a:t>validators</a:t>
            </a:r>
            <a:r>
              <a:rPr lang="pt-BR" sz="2800" dirty="0"/>
              <a:t> (</a:t>
            </a:r>
            <a:r>
              <a:rPr lang="pt-BR" sz="2800" dirty="0" err="1"/>
              <a:t>static</a:t>
            </a:r>
            <a:r>
              <a:rPr lang="pt-BR" sz="2800" dirty="0"/>
              <a:t>-nodes).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Aparente menor custo na gestão das conexões dos boots.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Pendências: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Ajuste </a:t>
            </a:r>
            <a:r>
              <a:rPr lang="pt-BR" sz="2800" dirty="0" err="1"/>
              <a:t>permissionamento</a:t>
            </a:r>
            <a:r>
              <a:rPr lang="pt-BR" sz="2800" dirty="0"/>
              <a:t> para desconsiderar </a:t>
            </a:r>
            <a:r>
              <a:rPr lang="pt-BR" sz="2800" dirty="0" err="1"/>
              <a:t>IPs</a:t>
            </a:r>
            <a:r>
              <a:rPr lang="pt-BR" sz="2800" dirty="0"/>
              <a:t>.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FAB4E6D-A26C-11B8-175A-19CCA4B448F4}"/>
              </a:ext>
            </a:extLst>
          </p:cNvPr>
          <p:cNvSpPr txBox="1"/>
          <p:nvPr/>
        </p:nvSpPr>
        <p:spPr>
          <a:xfrm>
            <a:off x="4079856" y="4902582"/>
            <a:ext cx="947439" cy="461665"/>
          </a:xfrm>
          <a:prstGeom prst="rect">
            <a:avLst/>
          </a:prstGeom>
          <a:solidFill>
            <a:srgbClr val="63B32E"/>
          </a:solidFill>
          <a:ln>
            <a:solidFill>
              <a:srgbClr val="63B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ctr">
              <a:defRPr sz="1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/>
              <a:t>Discovery </a:t>
            </a:r>
          </a:p>
          <a:p>
            <a:r>
              <a:rPr lang="pt-BR" dirty="0"/>
              <a:t>desabilitado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5AA007A-BF62-1AAE-9807-7341EE1B8B00}"/>
              </a:ext>
            </a:extLst>
          </p:cNvPr>
          <p:cNvSpPr txBox="1"/>
          <p:nvPr/>
        </p:nvSpPr>
        <p:spPr>
          <a:xfrm>
            <a:off x="2671401" y="4141085"/>
            <a:ext cx="137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 </a:t>
            </a:r>
          </a:p>
          <a:p>
            <a:r>
              <a:rPr lang="pt-BR" dirty="0">
                <a:solidFill>
                  <a:schemeClr val="accent1"/>
                </a:solidFill>
              </a:rPr>
              <a:t>(IP externo)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92820EF-9DE6-DC7B-FFB5-5563818BD73E}"/>
              </a:ext>
            </a:extLst>
          </p:cNvPr>
          <p:cNvCxnSpPr>
            <a:cxnSpLocks/>
            <a:stCxn id="3" idx="0"/>
            <a:endCxn id="32" idx="4"/>
          </p:cNvCxnSpPr>
          <p:nvPr/>
        </p:nvCxnSpPr>
        <p:spPr>
          <a:xfrm flipV="1">
            <a:off x="1558182" y="3483824"/>
            <a:ext cx="14177" cy="903119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CF8DD5C-6BC4-CE70-C624-047A84013620}"/>
              </a:ext>
            </a:extLst>
          </p:cNvPr>
          <p:cNvSpPr txBox="1"/>
          <p:nvPr/>
        </p:nvSpPr>
        <p:spPr>
          <a:xfrm>
            <a:off x="709902" y="3737920"/>
            <a:ext cx="207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genesis</a:t>
            </a:r>
            <a:r>
              <a:rPr lang="pt-BR" dirty="0">
                <a:solidFill>
                  <a:schemeClr val="accent1"/>
                </a:solidFill>
              </a:rPr>
              <a:t>  (IP externo)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EAA7D31-2F3C-984E-D700-CD319DAB4CA4}"/>
              </a:ext>
            </a:extLst>
          </p:cNvPr>
          <p:cNvSpPr/>
          <p:nvPr/>
        </p:nvSpPr>
        <p:spPr>
          <a:xfrm>
            <a:off x="260904" y="1163229"/>
            <a:ext cx="4985215" cy="2592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pt-BR" dirty="0">
              <a:solidFill>
                <a:schemeClr val="accent1"/>
              </a:solidFill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7998FE5-79E5-4B6D-6B65-7A5C6816D496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>
          <a:xfrm flipH="1">
            <a:off x="1572359" y="1955449"/>
            <a:ext cx="1223" cy="808375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D23FC29B-BDEE-7F08-228D-69E6FD3F3EDA}"/>
              </a:ext>
            </a:extLst>
          </p:cNvPr>
          <p:cNvSpPr/>
          <p:nvPr/>
        </p:nvSpPr>
        <p:spPr>
          <a:xfrm>
            <a:off x="1000859" y="2763824"/>
            <a:ext cx="1143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Boot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9B64A5C-574D-A816-C612-3F6CD153CFFD}"/>
              </a:ext>
            </a:extLst>
          </p:cNvPr>
          <p:cNvSpPr/>
          <p:nvPr/>
        </p:nvSpPr>
        <p:spPr>
          <a:xfrm>
            <a:off x="1002082" y="1235449"/>
            <a:ext cx="1143000" cy="720000"/>
          </a:xfrm>
          <a:prstGeom prst="ellipse">
            <a:avLst/>
          </a:prstGeom>
          <a:solidFill>
            <a:srgbClr val="63B32E"/>
          </a:solidFill>
          <a:ln>
            <a:solidFill>
              <a:srgbClr val="63B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Writer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7A376593-6D12-6745-78CC-DAA3820EFB35}"/>
              </a:ext>
            </a:extLst>
          </p:cNvPr>
          <p:cNvCxnSpPr>
            <a:cxnSpLocks/>
            <a:stCxn id="18" idx="3"/>
            <a:endCxn id="32" idx="7"/>
          </p:cNvCxnSpPr>
          <p:nvPr/>
        </p:nvCxnSpPr>
        <p:spPr>
          <a:xfrm flipH="1">
            <a:off x="1976471" y="1853693"/>
            <a:ext cx="1550424" cy="1015573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82122D0-3248-3474-EB13-4B1CED0BC122}"/>
              </a:ext>
            </a:extLst>
          </p:cNvPr>
          <p:cNvSpPr txBox="1"/>
          <p:nvPr/>
        </p:nvSpPr>
        <p:spPr>
          <a:xfrm>
            <a:off x="4077948" y="4341198"/>
            <a:ext cx="94743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ctr">
              <a:defRPr sz="12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/>
              <a:t>Discovery </a:t>
            </a:r>
          </a:p>
          <a:p>
            <a:r>
              <a:rPr lang="pt-BR" dirty="0"/>
              <a:t>habilitado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E8BF04B-694D-5284-ED8F-F4E95B9F881F}"/>
              </a:ext>
            </a:extLst>
          </p:cNvPr>
          <p:cNvSpPr txBox="1"/>
          <p:nvPr/>
        </p:nvSpPr>
        <p:spPr>
          <a:xfrm>
            <a:off x="2671400" y="2511586"/>
            <a:ext cx="137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 </a:t>
            </a:r>
          </a:p>
          <a:p>
            <a:r>
              <a:rPr lang="pt-BR" dirty="0">
                <a:solidFill>
                  <a:schemeClr val="accent1"/>
                </a:solidFill>
              </a:rPr>
              <a:t>(IP externo)</a:t>
            </a:r>
          </a:p>
        </p:txBody>
      </p:sp>
    </p:spTree>
    <p:extLst>
      <p:ext uri="{BB962C8B-B14F-4D97-AF65-F5344CB8AC3E}">
        <p14:creationId xmlns:p14="http://schemas.microsoft.com/office/powerpoint/2010/main" val="395286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589481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Arquitetura de Rede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9E84B52-2411-16BD-43E6-EB74C3A384D0}"/>
              </a:ext>
            </a:extLst>
          </p:cNvPr>
          <p:cNvSpPr/>
          <p:nvPr/>
        </p:nvSpPr>
        <p:spPr>
          <a:xfrm>
            <a:off x="269102" y="4118085"/>
            <a:ext cx="4985215" cy="261029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pt-BR" dirty="0">
              <a:solidFill>
                <a:schemeClr val="accent1"/>
              </a:solidFill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19FCCCBD-7352-BA3B-7456-0E34F173A3A5}"/>
              </a:ext>
            </a:extLst>
          </p:cNvPr>
          <p:cNvSpPr/>
          <p:nvPr/>
        </p:nvSpPr>
        <p:spPr>
          <a:xfrm>
            <a:off x="986682" y="4386943"/>
            <a:ext cx="1143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Boot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A80D90C6-109F-E7E4-2136-619DE2BC87E8}"/>
              </a:ext>
            </a:extLst>
          </p:cNvPr>
          <p:cNvSpPr/>
          <p:nvPr/>
        </p:nvSpPr>
        <p:spPr>
          <a:xfrm>
            <a:off x="1000859" y="5928497"/>
            <a:ext cx="1143000" cy="720000"/>
          </a:xfrm>
          <a:prstGeom prst="ellipse">
            <a:avLst/>
          </a:prstGeom>
          <a:solidFill>
            <a:srgbClr val="63B32E"/>
          </a:solidFill>
          <a:ln>
            <a:solidFill>
              <a:srgbClr val="63B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Writer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B87BB5A-4923-FD98-864C-DAB3346FA0A4}"/>
              </a:ext>
            </a:extLst>
          </p:cNvPr>
          <p:cNvSpPr/>
          <p:nvPr/>
        </p:nvSpPr>
        <p:spPr>
          <a:xfrm>
            <a:off x="3377342" y="5754245"/>
            <a:ext cx="1143000" cy="720000"/>
          </a:xfrm>
          <a:prstGeom prst="ellipse">
            <a:avLst/>
          </a:prstGeom>
          <a:solidFill>
            <a:srgbClr val="63B32E"/>
          </a:solidFill>
          <a:ln>
            <a:solidFill>
              <a:srgbClr val="63B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Validator</a:t>
            </a:r>
            <a:endParaRPr lang="pt-BR" sz="1200" dirty="0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BAEF03B-C100-0370-59ED-22914903358B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1962294" y="5001501"/>
            <a:ext cx="1582436" cy="858186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DD56426-669D-9275-5574-FAB196D18B2D}"/>
              </a:ext>
            </a:extLst>
          </p:cNvPr>
          <p:cNvCxnSpPr>
            <a:cxnSpLocks/>
            <a:stCxn id="4" idx="0"/>
            <a:endCxn id="3" idx="4"/>
          </p:cNvCxnSpPr>
          <p:nvPr/>
        </p:nvCxnSpPr>
        <p:spPr>
          <a:xfrm flipH="1" flipV="1">
            <a:off x="1558182" y="5106943"/>
            <a:ext cx="14177" cy="821554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4B9D09-8B5F-4A8C-51B3-FEC763FA2938}"/>
              </a:ext>
            </a:extLst>
          </p:cNvPr>
          <p:cNvSpPr txBox="1"/>
          <p:nvPr/>
        </p:nvSpPr>
        <p:spPr>
          <a:xfrm>
            <a:off x="1551721" y="5309637"/>
            <a:ext cx="137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 </a:t>
            </a:r>
          </a:p>
          <a:p>
            <a:r>
              <a:rPr lang="pt-BR" dirty="0">
                <a:solidFill>
                  <a:schemeClr val="accent1"/>
                </a:solidFill>
              </a:rPr>
              <a:t>(IP interno)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A7AAF12-0998-765A-F986-6A3F43CA3557}"/>
              </a:ext>
            </a:extLst>
          </p:cNvPr>
          <p:cNvSpPr/>
          <p:nvPr/>
        </p:nvSpPr>
        <p:spPr>
          <a:xfrm>
            <a:off x="3359507" y="1239135"/>
            <a:ext cx="1143000" cy="720000"/>
          </a:xfrm>
          <a:prstGeom prst="ellipse">
            <a:avLst/>
          </a:prstGeom>
          <a:solidFill>
            <a:srgbClr val="63B32E"/>
          </a:solidFill>
          <a:ln>
            <a:solidFill>
              <a:srgbClr val="63B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 err="1"/>
              <a:t>Validator</a:t>
            </a:r>
            <a:endParaRPr lang="pt-BR" sz="1200" dirty="0"/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A257E7B1-A01F-5F58-C2BB-1A159B5A59C9}"/>
              </a:ext>
            </a:extLst>
          </p:cNvPr>
          <p:cNvCxnSpPr>
            <a:cxnSpLocks/>
            <a:stCxn id="5" idx="0"/>
            <a:endCxn id="18" idx="4"/>
          </p:cNvCxnSpPr>
          <p:nvPr/>
        </p:nvCxnSpPr>
        <p:spPr>
          <a:xfrm flipH="1" flipV="1">
            <a:off x="3931007" y="1959135"/>
            <a:ext cx="17835" cy="3795110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2">
            <a:extLst>
              <a:ext uri="{FF2B5EF4-FFF2-40B4-BE49-F238E27FC236}">
                <a16:creationId xmlns:a16="http://schemas.microsoft.com/office/drawing/2014/main" id="{E75D7169-028E-1B3E-1A9C-9E8D20D6D2C4}"/>
              </a:ext>
            </a:extLst>
          </p:cNvPr>
          <p:cNvSpPr txBox="1"/>
          <p:nvPr/>
        </p:nvSpPr>
        <p:spPr>
          <a:xfrm>
            <a:off x="5428110" y="1265008"/>
            <a:ext cx="6386485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Reflexões: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 menor custo na gestão das conexões dos boots acaba sendo aparente, pois é necessário incluí-los no </a:t>
            </a:r>
            <a:r>
              <a:rPr lang="pt-BR" sz="2800" dirty="0" err="1"/>
              <a:t>genesis</a:t>
            </a:r>
            <a:r>
              <a:rPr lang="pt-BR" sz="2800" dirty="0"/>
              <a:t> file e gerir regras de firewall.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Boots ficam tentando conectar com </a:t>
            </a:r>
            <a:r>
              <a:rPr lang="pt-BR" sz="2800" dirty="0" err="1"/>
              <a:t>validators</a:t>
            </a:r>
            <a:r>
              <a:rPr lang="pt-BR" sz="2800" dirty="0"/>
              <a:t> e </a:t>
            </a:r>
            <a:r>
              <a:rPr lang="pt-BR" sz="2800" dirty="0" err="1"/>
              <a:t>writers</a:t>
            </a:r>
            <a:r>
              <a:rPr lang="pt-BR" sz="2800" dirty="0"/>
              <a:t> (“como </a:t>
            </a:r>
            <a:r>
              <a:rPr lang="pt-BR" sz="2800"/>
              <a:t>hackers”).</a:t>
            </a:r>
            <a:endParaRPr lang="pt-BR" sz="28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FAB4E6D-A26C-11B8-175A-19CCA4B448F4}"/>
              </a:ext>
            </a:extLst>
          </p:cNvPr>
          <p:cNvSpPr txBox="1"/>
          <p:nvPr/>
        </p:nvSpPr>
        <p:spPr>
          <a:xfrm>
            <a:off x="4079856" y="4902582"/>
            <a:ext cx="947439" cy="461665"/>
          </a:xfrm>
          <a:prstGeom prst="rect">
            <a:avLst/>
          </a:prstGeom>
          <a:solidFill>
            <a:srgbClr val="63B32E"/>
          </a:solidFill>
          <a:ln>
            <a:solidFill>
              <a:srgbClr val="63B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ctr">
              <a:defRPr sz="12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/>
              <a:t>Discovery </a:t>
            </a:r>
          </a:p>
          <a:p>
            <a:r>
              <a:rPr lang="pt-BR" dirty="0"/>
              <a:t>desabilitado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5AA007A-BF62-1AAE-9807-7341EE1B8B00}"/>
              </a:ext>
            </a:extLst>
          </p:cNvPr>
          <p:cNvSpPr txBox="1"/>
          <p:nvPr/>
        </p:nvSpPr>
        <p:spPr>
          <a:xfrm>
            <a:off x="2671401" y="4141085"/>
            <a:ext cx="137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 </a:t>
            </a:r>
          </a:p>
          <a:p>
            <a:r>
              <a:rPr lang="pt-BR" dirty="0">
                <a:solidFill>
                  <a:schemeClr val="accent1"/>
                </a:solidFill>
              </a:rPr>
              <a:t>(IP externo)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92820EF-9DE6-DC7B-FFB5-5563818BD73E}"/>
              </a:ext>
            </a:extLst>
          </p:cNvPr>
          <p:cNvCxnSpPr>
            <a:cxnSpLocks/>
            <a:stCxn id="3" idx="0"/>
            <a:endCxn id="32" idx="4"/>
          </p:cNvCxnSpPr>
          <p:nvPr/>
        </p:nvCxnSpPr>
        <p:spPr>
          <a:xfrm flipV="1">
            <a:off x="1558182" y="3483824"/>
            <a:ext cx="14177" cy="903119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CF8DD5C-6BC4-CE70-C624-047A84013620}"/>
              </a:ext>
            </a:extLst>
          </p:cNvPr>
          <p:cNvSpPr txBox="1"/>
          <p:nvPr/>
        </p:nvSpPr>
        <p:spPr>
          <a:xfrm>
            <a:off x="726680" y="3737920"/>
            <a:ext cx="207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genesis</a:t>
            </a:r>
            <a:r>
              <a:rPr lang="pt-BR" dirty="0">
                <a:solidFill>
                  <a:schemeClr val="accent1"/>
                </a:solidFill>
              </a:rPr>
              <a:t>  (IP externo)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EAA7D31-2F3C-984E-D700-CD319DAB4CA4}"/>
              </a:ext>
            </a:extLst>
          </p:cNvPr>
          <p:cNvSpPr/>
          <p:nvPr/>
        </p:nvSpPr>
        <p:spPr>
          <a:xfrm>
            <a:off x="260904" y="1163229"/>
            <a:ext cx="4985215" cy="2592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pt-BR" dirty="0">
              <a:solidFill>
                <a:schemeClr val="accent1"/>
              </a:solidFill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7998FE5-79E5-4B6D-6B65-7A5C6816D496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>
          <a:xfrm flipH="1">
            <a:off x="1572359" y="1955449"/>
            <a:ext cx="1223" cy="808375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D23FC29B-BDEE-7F08-228D-69E6FD3F3EDA}"/>
              </a:ext>
            </a:extLst>
          </p:cNvPr>
          <p:cNvSpPr/>
          <p:nvPr/>
        </p:nvSpPr>
        <p:spPr>
          <a:xfrm>
            <a:off x="1000859" y="2763824"/>
            <a:ext cx="1143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Boot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9B64A5C-574D-A816-C612-3F6CD153CFFD}"/>
              </a:ext>
            </a:extLst>
          </p:cNvPr>
          <p:cNvSpPr/>
          <p:nvPr/>
        </p:nvSpPr>
        <p:spPr>
          <a:xfrm>
            <a:off x="1002082" y="1235449"/>
            <a:ext cx="1143000" cy="720000"/>
          </a:xfrm>
          <a:prstGeom prst="ellipse">
            <a:avLst/>
          </a:prstGeom>
          <a:solidFill>
            <a:srgbClr val="63B32E"/>
          </a:solidFill>
          <a:ln>
            <a:solidFill>
              <a:srgbClr val="63B32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Writer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7A376593-6D12-6745-78CC-DAA3820EFB35}"/>
              </a:ext>
            </a:extLst>
          </p:cNvPr>
          <p:cNvCxnSpPr>
            <a:cxnSpLocks/>
            <a:stCxn id="18" idx="3"/>
            <a:endCxn id="32" idx="7"/>
          </p:cNvCxnSpPr>
          <p:nvPr/>
        </p:nvCxnSpPr>
        <p:spPr>
          <a:xfrm flipH="1">
            <a:off x="1976471" y="1853693"/>
            <a:ext cx="1550424" cy="1015573"/>
          </a:xfrm>
          <a:prstGeom prst="straightConnector1">
            <a:avLst/>
          </a:prstGeom>
          <a:ln w="381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482122D0-3248-3474-EB13-4B1CED0BC122}"/>
              </a:ext>
            </a:extLst>
          </p:cNvPr>
          <p:cNvSpPr txBox="1"/>
          <p:nvPr/>
        </p:nvSpPr>
        <p:spPr>
          <a:xfrm>
            <a:off x="4077948" y="4341198"/>
            <a:ext cx="947439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algn="ctr">
              <a:defRPr sz="120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pt-BR" dirty="0"/>
              <a:t>Discovery </a:t>
            </a:r>
          </a:p>
          <a:p>
            <a:r>
              <a:rPr lang="pt-BR" dirty="0"/>
              <a:t>habilitado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1E8BF04B-694D-5284-ED8F-F4E95B9F881F}"/>
              </a:ext>
            </a:extLst>
          </p:cNvPr>
          <p:cNvSpPr txBox="1"/>
          <p:nvPr/>
        </p:nvSpPr>
        <p:spPr>
          <a:xfrm>
            <a:off x="2671400" y="2511586"/>
            <a:ext cx="13762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accent1"/>
                </a:solidFill>
              </a:rPr>
              <a:t>static</a:t>
            </a:r>
            <a:r>
              <a:rPr lang="pt-BR" dirty="0">
                <a:solidFill>
                  <a:schemeClr val="accent1"/>
                </a:solidFill>
              </a:rPr>
              <a:t>-nodes </a:t>
            </a:r>
          </a:p>
          <a:p>
            <a:r>
              <a:rPr lang="pt-BR" dirty="0">
                <a:solidFill>
                  <a:schemeClr val="accent1"/>
                </a:solidFill>
              </a:rPr>
              <a:t>(IP externo)</a:t>
            </a:r>
          </a:p>
        </p:txBody>
      </p:sp>
    </p:spTree>
    <p:extLst>
      <p:ext uri="{BB962C8B-B14F-4D97-AF65-F5344CB8AC3E}">
        <p14:creationId xmlns:p14="http://schemas.microsoft.com/office/powerpoint/2010/main" val="2656573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1335933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Sobre </a:t>
            </a:r>
            <a:r>
              <a:rPr lang="pt-BR" sz="2800" dirty="0" err="1"/>
              <a:t>permissionamento</a:t>
            </a:r>
            <a:r>
              <a:rPr lang="pt-BR" sz="2800" dirty="0"/>
              <a:t> de nós.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Dado que há a proteção dos </a:t>
            </a:r>
            <a:r>
              <a:rPr lang="pt-BR" sz="2800" i="1" dirty="0"/>
              <a:t>firewalls </a:t>
            </a:r>
            <a:r>
              <a:rPr lang="pt-BR" sz="2800" dirty="0"/>
              <a:t>e</a:t>
            </a:r>
            <a:r>
              <a:rPr lang="pt-BR" sz="2800" i="1" dirty="0"/>
              <a:t> </a:t>
            </a:r>
            <a:r>
              <a:rPr lang="pt-BR" sz="2800" dirty="0"/>
              <a:t>não há como implementar </a:t>
            </a:r>
            <a:r>
              <a:rPr lang="pt-BR" sz="2800" i="1" dirty="0" err="1"/>
              <a:t>enforcement</a:t>
            </a:r>
            <a:r>
              <a:rPr lang="pt-BR" sz="2800" dirty="0"/>
              <a:t>, na prática, é tão relevante?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Quais os riscos de exposição dos nós na Internet?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No caso de </a:t>
            </a:r>
            <a:r>
              <a:rPr lang="pt-BR" sz="2800" i="1" dirty="0" err="1"/>
              <a:t>observer</a:t>
            </a:r>
            <a:r>
              <a:rPr lang="pt-BR" sz="2800" i="1" dirty="0"/>
              <a:t>-boots</a:t>
            </a:r>
            <a:r>
              <a:rPr lang="pt-BR" sz="2800" dirty="0"/>
              <a:t>, qual o risco?</a:t>
            </a:r>
          </a:p>
        </p:txBody>
      </p:sp>
    </p:spTree>
    <p:extLst>
      <p:ext uri="{BB962C8B-B14F-4D97-AF65-F5344CB8AC3E}">
        <p14:creationId xmlns:p14="http://schemas.microsoft.com/office/powerpoint/2010/main" val="72505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1335933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Algoritmo de consenso novo.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Parece que o QBFT permite usar </a:t>
            </a:r>
            <a:r>
              <a:rPr lang="pt-BR" sz="2800" dirty="0" err="1"/>
              <a:t>smart</a:t>
            </a:r>
            <a:r>
              <a:rPr lang="pt-BR" sz="2800" dirty="0"/>
              <a:t> </a:t>
            </a:r>
            <a:r>
              <a:rPr lang="pt-BR" sz="2800" dirty="0" err="1"/>
              <a:t>contracts</a:t>
            </a:r>
            <a:r>
              <a:rPr lang="pt-BR" sz="2800" dirty="0"/>
              <a:t> para votar nos </a:t>
            </a:r>
            <a:r>
              <a:rPr lang="pt-BR" sz="2800" dirty="0" err="1"/>
              <a:t>validators</a:t>
            </a:r>
            <a:r>
              <a:rPr lang="pt-BR" sz="2800" dirty="0"/>
              <a:t>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800" dirty="0"/>
              <a:t>Possibilidade de implementar maiorias mais estritas do que 50%, além do veto dos patronos.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Não está claro ainda se é possível alterar o algoritmo de consenso.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Tempo de produção de blocos e </a:t>
            </a:r>
            <a:r>
              <a:rPr lang="pt-BR" sz="2800" dirty="0" err="1"/>
              <a:t>storage</a:t>
            </a:r>
            <a:r>
              <a:rPr lang="pt-BR" sz="2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/>
              <a:t>Outras formas de reduzir o armazenamento sem aumentar o tempo entre blocos?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1022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683003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Passagem para a produção: um a 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663964" cy="54317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Setup geral.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Todos compartilham seus enodes.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Todos ajustam suas regras de firewall.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BNDES produz o </a:t>
            </a:r>
            <a:r>
              <a:rPr lang="pt-BR" sz="2800" dirty="0" err="1"/>
              <a:t>genesis</a:t>
            </a:r>
            <a:r>
              <a:rPr lang="pt-BR" sz="2800" dirty="0"/>
              <a:t> com todos os boots e apenas seu </a:t>
            </a:r>
            <a:r>
              <a:rPr lang="pt-BR" sz="2800" dirty="0" err="1"/>
              <a:t>validator</a:t>
            </a:r>
            <a:r>
              <a:rPr lang="pt-BR" sz="2800" dirty="0"/>
              <a:t>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BNDES inicia seus nós, produz blocos e </a:t>
            </a:r>
            <a:r>
              <a:rPr lang="pt-BR" sz="2800" dirty="0" err="1"/>
              <a:t>permissiona</a:t>
            </a:r>
            <a:r>
              <a:rPr lang="pt-BR" sz="2800" dirty="0"/>
              <a:t> todos os nós.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Para cada instituição.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Instituição sobe seus nós.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Participantes da rede votam no </a:t>
            </a:r>
            <a:r>
              <a:rPr lang="pt-BR" sz="2800" dirty="0" err="1"/>
              <a:t>validator</a:t>
            </a:r>
            <a:r>
              <a:rPr lang="pt-BR" sz="2800" dirty="0"/>
              <a:t> da nova instituição.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Realizam-se testes.</a:t>
            </a:r>
          </a:p>
        </p:txBody>
      </p:sp>
    </p:spTree>
    <p:extLst>
      <p:ext uri="{BB962C8B-B14F-4D97-AF65-F5344CB8AC3E}">
        <p14:creationId xmlns:p14="http://schemas.microsoft.com/office/powerpoint/2010/main" val="148991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090947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946694" cy="54317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Sem uso de </a:t>
            </a:r>
            <a:r>
              <a:rPr lang="pt-BR" sz="2800" dirty="0" err="1"/>
              <a:t>ether</a:t>
            </a:r>
            <a:r>
              <a:rPr lang="pt-BR" sz="2800" dirty="0"/>
              <a:t>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Cada endereço precisará ser </a:t>
            </a:r>
            <a:r>
              <a:rPr lang="pt-BR" sz="2800" dirty="0" err="1"/>
              <a:t>permissionado</a:t>
            </a:r>
            <a:r>
              <a:rPr lang="pt-BR" sz="2800" dirty="0"/>
              <a:t> e associado a um participante responsável.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Relatório para calcular uso (</a:t>
            </a:r>
            <a:r>
              <a:rPr lang="pt-BR" sz="2800" i="1" dirty="0" err="1"/>
              <a:t>gas</a:t>
            </a:r>
            <a:r>
              <a:rPr lang="pt-BR" sz="2800" dirty="0"/>
              <a:t> gasto) agrupado pelo “</a:t>
            </a:r>
            <a:r>
              <a:rPr lang="pt-BR" sz="2800" dirty="0" err="1"/>
              <a:t>permissionador</a:t>
            </a:r>
            <a:r>
              <a:rPr lang="pt-BR" sz="2800" dirty="0"/>
              <a:t>”.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Controle </a:t>
            </a:r>
            <a:r>
              <a:rPr lang="pt-BR" sz="2800" i="1" dirty="0"/>
              <a:t>a posteriori </a:t>
            </a:r>
            <a:r>
              <a:rPr lang="pt-BR" sz="2800" dirty="0"/>
              <a:t>do uso.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Em caso de emergência, pode “</a:t>
            </a:r>
            <a:r>
              <a:rPr lang="pt-BR" sz="2800" dirty="0" err="1"/>
              <a:t>despermissionar</a:t>
            </a:r>
            <a:r>
              <a:rPr lang="pt-BR" sz="2800" dirty="0"/>
              <a:t>” endereços ou mesmo participante mal comportado.</a:t>
            </a:r>
          </a:p>
        </p:txBody>
      </p:sp>
    </p:spTree>
    <p:extLst>
      <p:ext uri="{BB962C8B-B14F-4D97-AF65-F5344CB8AC3E}">
        <p14:creationId xmlns:p14="http://schemas.microsoft.com/office/powerpoint/2010/main" val="226430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090947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pic>
        <p:nvPicPr>
          <p:cNvPr id="7" name="Imagem 6" descr="Texto&#10;&#10;Descrição gerada automaticamente com confiança média">
            <a:extLst>
              <a:ext uri="{FF2B5EF4-FFF2-40B4-BE49-F238E27FC236}">
                <a16:creationId xmlns:a16="http://schemas.microsoft.com/office/drawing/2014/main" id="{51F1569F-CF8C-35B9-D2A2-A99EE1B54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327" y="1405836"/>
            <a:ext cx="6105525" cy="1323975"/>
          </a:xfrm>
          <a:prstGeom prst="rect">
            <a:avLst/>
          </a:prstGeom>
        </p:spPr>
      </p:pic>
      <p:sp>
        <p:nvSpPr>
          <p:cNvPr id="8" name="TextBox 12">
            <a:extLst>
              <a:ext uri="{FF2B5EF4-FFF2-40B4-BE49-F238E27FC236}">
                <a16:creationId xmlns:a16="http://schemas.microsoft.com/office/drawing/2014/main" id="{77E8D1D7-C7E6-DDCA-1125-1224ABA408B3}"/>
              </a:ext>
            </a:extLst>
          </p:cNvPr>
          <p:cNvSpPr txBox="1"/>
          <p:nvPr/>
        </p:nvSpPr>
        <p:spPr>
          <a:xfrm>
            <a:off x="178631" y="2966483"/>
            <a:ext cx="11946694" cy="372959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spcBef>
                <a:spcPts val="600"/>
              </a:spcBef>
            </a:pPr>
            <a:r>
              <a:rPr lang="pt-BR" sz="2800" dirty="0"/>
              <a:t>SELECT SUM(</a:t>
            </a:r>
            <a:r>
              <a:rPr lang="pt-BR" sz="2800" dirty="0" err="1"/>
              <a:t>qtde</a:t>
            </a:r>
            <a:r>
              <a:rPr lang="pt-BR" sz="2800" dirty="0"/>
              <a:t> </a:t>
            </a:r>
            <a:r>
              <a:rPr lang="pt-BR" sz="2800" dirty="0" err="1"/>
              <a:t>gas</a:t>
            </a:r>
            <a:r>
              <a:rPr lang="pt-BR" sz="2800" dirty="0"/>
              <a:t>) </a:t>
            </a:r>
          </a:p>
          <a:p>
            <a:pPr>
              <a:spcBef>
                <a:spcPts val="600"/>
              </a:spcBef>
            </a:pPr>
            <a:r>
              <a:rPr lang="pt-BR" sz="2800" dirty="0"/>
              <a:t>FROM transação INNER JOIN </a:t>
            </a:r>
            <a:r>
              <a:rPr lang="pt-BR" sz="2800" dirty="0" err="1"/>
              <a:t>Address</a:t>
            </a:r>
            <a:r>
              <a:rPr lang="pt-BR" sz="2800" dirty="0"/>
              <a:t> INNER JOIN </a:t>
            </a:r>
            <a:r>
              <a:rPr lang="pt-BR" sz="2800" dirty="0" err="1"/>
              <a:t>Permissionador</a:t>
            </a:r>
            <a:r>
              <a:rPr lang="pt-BR" sz="2800" dirty="0"/>
              <a:t> </a:t>
            </a:r>
          </a:p>
          <a:p>
            <a:pPr>
              <a:spcBef>
                <a:spcPts val="600"/>
              </a:spcBef>
            </a:pPr>
            <a:r>
              <a:rPr lang="pt-BR" sz="2800" dirty="0"/>
              <a:t>GROUP BY Permisssionador.id </a:t>
            </a:r>
          </a:p>
          <a:p>
            <a:pPr>
              <a:spcBef>
                <a:spcPts val="600"/>
              </a:spcBef>
            </a:pPr>
            <a:r>
              <a:rPr lang="pt-BR" sz="2800" dirty="0"/>
              <a:t>WHERE data </a:t>
            </a:r>
            <a:r>
              <a:rPr lang="pt-BR" sz="2800" dirty="0" err="1"/>
              <a:t>between</a:t>
            </a:r>
            <a:r>
              <a:rPr lang="pt-BR" sz="2800" dirty="0"/>
              <a:t> (</a:t>
            </a:r>
            <a:r>
              <a:rPr lang="pt-BR" sz="2800" dirty="0" err="1"/>
              <a:t>início,fim</a:t>
            </a:r>
            <a:r>
              <a:rPr lang="pt-BR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907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090947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Controle de uso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11946694" cy="543177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800" dirty="0"/>
              <a:t>Com uso de </a:t>
            </a:r>
            <a:r>
              <a:rPr lang="pt-BR" sz="2800" dirty="0" err="1"/>
              <a:t>ether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6775852"/>
      </p:ext>
    </p:extLst>
  </p:cSld>
  <p:clrMapOvr>
    <a:masterClrMapping/>
  </p:clrMapOvr>
</p:sld>
</file>

<file path=ppt/theme/theme1.xml><?xml version="1.0" encoding="utf-8"?>
<a:theme xmlns:a="http://schemas.openxmlformats.org/drawingml/2006/main" name="7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71090</TotalTime>
  <Words>446</Words>
  <Application>Microsoft Office PowerPoint</Application>
  <PresentationFormat>Widescreen</PresentationFormat>
  <Paragraphs>94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7_Tema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valerie</dc:creator>
  <cp:lastModifiedBy>Gladstone Moises Arantes Junior</cp:lastModifiedBy>
  <cp:revision>2012</cp:revision>
  <cp:lastPrinted>2021-06-27T03:10:38Z</cp:lastPrinted>
  <dcterms:created xsi:type="dcterms:W3CDTF">2017-01-27T15:57:15Z</dcterms:created>
  <dcterms:modified xsi:type="dcterms:W3CDTF">2023-03-15T20:41:52Z</dcterms:modified>
</cp:coreProperties>
</file>