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137" r:id="rId2"/>
    <p:sldId id="2145" r:id="rId3"/>
    <p:sldId id="2146" r:id="rId4"/>
    <p:sldId id="2147" r:id="rId5"/>
    <p:sldId id="2150" r:id="rId6"/>
    <p:sldId id="2155" r:id="rId7"/>
    <p:sldId id="2151" r:id="rId8"/>
    <p:sldId id="2153" r:id="rId9"/>
    <p:sldId id="2157" r:id="rId10"/>
    <p:sldId id="2156" r:id="rId11"/>
    <p:sldId id="2161" r:id="rId12"/>
    <p:sldId id="2162" r:id="rId13"/>
    <p:sldId id="2164" r:id="rId14"/>
    <p:sldId id="2165" r:id="rId15"/>
    <p:sldId id="2166" r:id="rId16"/>
    <p:sldId id="2167" r:id="rId17"/>
    <p:sldId id="2168" r:id="rId18"/>
    <p:sldId id="2169" r:id="rId19"/>
    <p:sldId id="2170" r:id="rId20"/>
    <p:sldId id="2171" r:id="rId21"/>
    <p:sldId id="2154" r:id="rId22"/>
    <p:sldId id="2172" r:id="rId23"/>
    <p:sldId id="2173" r:id="rId24"/>
    <p:sldId id="2177" r:id="rId25"/>
    <p:sldId id="2174" r:id="rId26"/>
    <p:sldId id="2176" r:id="rId27"/>
    <p:sldId id="2175" r:id="rId28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434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568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02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98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09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9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13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88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97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5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6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082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34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295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48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5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597330" y="171450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Laboratório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F989AD-63C2-8E6B-59F0-A00E7804BF9B}"/>
              </a:ext>
            </a:extLst>
          </p:cNvPr>
          <p:cNvSpPr/>
          <p:nvPr/>
        </p:nvSpPr>
        <p:spPr>
          <a:xfrm>
            <a:off x="597330" y="2143125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4197330" y="2571749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7077330" y="3000374"/>
            <a:ext cx="43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Operação Assistida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7D246C7-5A08-7706-7B90-012E0ABF41BA}"/>
              </a:ext>
            </a:extLst>
          </p:cNvPr>
          <p:cNvSpPr txBox="1"/>
          <p:nvPr/>
        </p:nvSpPr>
        <p:spPr>
          <a:xfrm>
            <a:off x="178631" y="3895417"/>
            <a:ext cx="9928929" cy="278193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praticamente definida (baseada na </a:t>
            </a:r>
            <a:r>
              <a:rPr lang="pt-BR" sz="2800" dirty="0" err="1"/>
              <a:t>LACChain</a:t>
            </a:r>
            <a:r>
              <a:rPr lang="pt-BR" sz="2800" dirty="0"/>
              <a:t>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e Piloto mais curtos.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já existia.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em 6 meses.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Operação Assistida como tempo para incorporação de aplicações.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504825" y="1273787"/>
            <a:ext cx="11089845" cy="226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597328" y="1244544"/>
            <a:ext cx="14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600868" y="1248081"/>
            <a:ext cx="36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594262" y="1243671"/>
            <a:ext cx="64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597800" y="1247213"/>
            <a:ext cx="10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12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60" y="4695406"/>
            <a:ext cx="3114645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E51093F1-F257-8FCB-490B-C1C0D19E85A3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</p:txBody>
      </p:sp>
    </p:spTree>
    <p:extLst>
      <p:ext uri="{BB962C8B-B14F-4D97-AF65-F5344CB8AC3E}">
        <p14:creationId xmlns:p14="http://schemas.microsoft.com/office/powerpoint/2010/main" val="39844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6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501F48-BBE3-70D1-5E2B-5822F192BF61}"/>
              </a:ext>
            </a:extLst>
          </p:cNvPr>
          <p:cNvSpPr/>
          <p:nvPr/>
        </p:nvSpPr>
        <p:spPr>
          <a:xfrm>
            <a:off x="254647" y="4019335"/>
            <a:ext cx="43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195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</p:spTree>
    <p:extLst>
      <p:ext uri="{BB962C8B-B14F-4D97-AF65-F5344CB8AC3E}">
        <p14:creationId xmlns:p14="http://schemas.microsoft.com/office/powerpoint/2010/main" val="243594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773690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1E03857-D0BF-0AA6-52F8-534F7518122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1604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45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5772197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7182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8266364" y="5339701"/>
            <a:ext cx="35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460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807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06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7575941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Mai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30921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571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Elaboração de Regulamento se estendeu.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revisão de arquitetura.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Necessidade de 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600" dirty="0"/>
              <a:t>Consequências: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Não houve paralelismo.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600" dirty="0"/>
              <a:t>Mais prazo para o laboratório (reset após arquitetura).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59" y="4695406"/>
            <a:ext cx="4248000" cy="269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63FE31-F615-2FB0-1666-A6D7B8BE3C41}"/>
              </a:ext>
            </a:extLst>
          </p:cNvPr>
          <p:cNvSpPr/>
          <p:nvPr/>
        </p:nvSpPr>
        <p:spPr>
          <a:xfrm>
            <a:off x="4520862" y="4369254"/>
            <a:ext cx="3744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B99BBF0-1A5A-2E17-D9E2-E3260E3E168D}"/>
              </a:ext>
            </a:extLst>
          </p:cNvPr>
          <p:cNvSpPr/>
          <p:nvPr/>
        </p:nvSpPr>
        <p:spPr>
          <a:xfrm>
            <a:off x="8277397" y="5016219"/>
            <a:ext cx="1836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4622FE7-54B5-4887-1E04-EB5E6731F3F0}"/>
              </a:ext>
            </a:extLst>
          </p:cNvPr>
          <p:cNvSpPr/>
          <p:nvPr/>
        </p:nvSpPr>
        <p:spPr>
          <a:xfrm>
            <a:off x="10082634" y="5339701"/>
            <a:ext cx="1728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D2D2A2-540F-30EC-48A7-1DABE662BB04}"/>
              </a:ext>
            </a:extLst>
          </p:cNvPr>
          <p:cNvSpPr/>
          <p:nvPr/>
        </p:nvSpPr>
        <p:spPr>
          <a:xfrm>
            <a:off x="251991" y="4018680"/>
            <a:ext cx="810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 err="1">
                <a:solidFill>
                  <a:srgbClr val="000000"/>
                </a:solidFill>
              </a:rPr>
              <a:t>Jun</a:t>
            </a:r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7EFC30-A494-E916-D980-68950672B52C}"/>
              </a:ext>
            </a:extLst>
          </p:cNvPr>
          <p:cNvSpPr/>
          <p:nvPr/>
        </p:nvSpPr>
        <p:spPr>
          <a:xfrm>
            <a:off x="248927" y="4016007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6B64539-D769-86F4-8A82-A6AF2FF73F34}"/>
              </a:ext>
            </a:extLst>
          </p:cNvPr>
          <p:cNvSpPr/>
          <p:nvPr/>
        </p:nvSpPr>
        <p:spPr>
          <a:xfrm>
            <a:off x="251014" y="4018095"/>
            <a:ext cx="741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Mai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DE0EAAA-0898-DABA-EC47-EC2E5F86BC4F}"/>
              </a:ext>
            </a:extLst>
          </p:cNvPr>
          <p:cNvSpPr/>
          <p:nvPr/>
        </p:nvSpPr>
        <p:spPr>
          <a:xfrm>
            <a:off x="251991" y="4018680"/>
            <a:ext cx="10008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6679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Para validar o cronograma, são necessárias mais informações: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Confirmar escopo.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Confirmar alocações? </a:t>
            </a:r>
          </a:p>
        </p:txBody>
      </p:sp>
    </p:spTree>
    <p:extLst>
      <p:ext uri="{BB962C8B-B14F-4D97-AF65-F5344CB8AC3E}">
        <p14:creationId xmlns:p14="http://schemas.microsoft.com/office/powerpoint/2010/main" val="368567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o escopo.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Antecipação de itens pouco discutidos para redução de risco.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Gestão de chaves privadas e upgrade.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Detalhamento das frentes.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Antecipação de Manual de Operações.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Evitar riscos de consenso, de negócio, legais etc.</a:t>
            </a:r>
          </a:p>
        </p:txBody>
      </p:sp>
    </p:spTree>
    <p:extLst>
      <p:ext uri="{BB962C8B-B14F-4D97-AF65-F5344CB8AC3E}">
        <p14:creationId xmlns:p14="http://schemas.microsoft.com/office/powerpoint/2010/main" val="218726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as alocações.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Fechar uma alocação entre empresas não parece viável.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Saída é distribuir responsabilidades de forma equilibrada.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Avaliação do Comitê Técnico.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Cada instituição precisará se comprometer à alocação necessária para cumprir os objetivos acordados.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Técnico prepara planejamento e distribuição de responsabilidades.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Aprovação pelo Comitê Executivo.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Acompanhar andamento.</a:t>
            </a:r>
          </a:p>
        </p:txBody>
      </p:sp>
    </p:spTree>
    <p:extLst>
      <p:ext uri="{BB962C8B-B14F-4D97-AF65-F5344CB8AC3E}">
        <p14:creationId xmlns:p14="http://schemas.microsoft.com/office/powerpoint/2010/main" val="33940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83360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63276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Negócio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Financiamento de redes público </a:t>
            </a:r>
            <a:r>
              <a:rPr lang="pt-BR" sz="2800" dirty="0" err="1"/>
              <a:t>permissionadas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BFA.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Diversos órgãos do estado argentino.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Universidades, pesquisa, redes, </a:t>
            </a:r>
            <a:r>
              <a:rPr lang="pt-BR" sz="2800" dirty="0" err="1">
                <a:sym typeface="Wingdings" panose="05000000000000000000" pitchFamily="2" charset="2"/>
              </a:rPr>
              <a:t>telco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Transações gratuitas.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Tendência ao </a:t>
            </a:r>
            <a:r>
              <a:rPr lang="pt-BR" sz="2800" dirty="0" err="1">
                <a:sym typeface="Wingdings" panose="05000000000000000000" pitchFamily="2" charset="2"/>
              </a:rPr>
              <a:t>sub-financiamento</a:t>
            </a:r>
            <a:r>
              <a:rPr lang="pt-BR" sz="2800" dirty="0"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EBSI.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Acordo da União Europeia e outros países.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Financiamento “público” pela Digital </a:t>
            </a:r>
            <a:r>
              <a:rPr lang="pt-BR" sz="2800" dirty="0" err="1">
                <a:sym typeface="Wingdings" panose="05000000000000000000" pitchFamily="2" charset="2"/>
              </a:rPr>
              <a:t>European</a:t>
            </a:r>
            <a:r>
              <a:rPr lang="pt-BR" sz="2800" dirty="0">
                <a:sym typeface="Wingdings" panose="05000000000000000000" pitchFamily="2" charset="2"/>
              </a:rPr>
              <a:t> </a:t>
            </a:r>
            <a:r>
              <a:rPr lang="pt-BR" sz="2800" dirty="0" err="1">
                <a:sym typeface="Wingdings" panose="05000000000000000000" pitchFamily="2" charset="2"/>
              </a:rPr>
              <a:t>Programme</a:t>
            </a:r>
            <a:r>
              <a:rPr lang="pt-BR" sz="2800" dirty="0">
                <a:sym typeface="Wingdings" panose="05000000000000000000" pitchFamily="2" charset="2"/>
              </a:rPr>
              <a:t>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Aparenta um financiamento dos respectivos estados.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LACChain</a:t>
            </a:r>
            <a:r>
              <a:rPr lang="pt-BR" sz="2800" dirty="0">
                <a:sym typeface="Wingdings" panose="05000000000000000000" pitchFamily="2" charset="2"/>
              </a:rPr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Oferta de serviços.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Pagamento centralizado com distribuição para participantes.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Gestão centralizada.</a:t>
            </a:r>
          </a:p>
        </p:txBody>
      </p:sp>
    </p:spTree>
    <p:extLst>
      <p:ext uri="{BB962C8B-B14F-4D97-AF65-F5344CB8AC3E}">
        <p14:creationId xmlns:p14="http://schemas.microsoft.com/office/powerpoint/2010/main" val="2729510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63276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Negócio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RBB.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Sem gestão central.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Financiamento descentralizado, dependente da natureza da participação.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Objetivos dos participantes: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Papel institucional. Ex.: TCU, BNDES.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Uso da própria rede: Ex.: BNDES.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Oferta de serviços  Permitida pelo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Exemplos de serviços: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Acesso à rede (direta ou indiretamente).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ym typeface="Wingdings" panose="05000000000000000000" pitchFamily="2" charset="2"/>
              </a:rPr>
              <a:t>Permissionamento</a:t>
            </a:r>
            <a:r>
              <a:rPr lang="pt-BR" sz="2800" dirty="0">
                <a:sym typeface="Wingdings" panose="05000000000000000000" pitchFamily="2" charset="2"/>
              </a:rPr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Desenvolvimento, consultoria, educação.</a:t>
            </a:r>
          </a:p>
        </p:txBody>
      </p:sp>
    </p:spTree>
    <p:extLst>
      <p:ext uri="{BB962C8B-B14F-4D97-AF65-F5344CB8AC3E}">
        <p14:creationId xmlns:p14="http://schemas.microsoft.com/office/powerpoint/2010/main" val="5520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63276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de Negócio</a:t>
            </a:r>
          </a:p>
        </p:txBody>
      </p:sp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F07A908C-55C4-1C16-A4CB-A2F61E375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591170"/>
              </p:ext>
            </p:extLst>
          </p:nvPr>
        </p:nvGraphicFramePr>
        <p:xfrm>
          <a:off x="268080" y="1097144"/>
          <a:ext cx="7474690" cy="4663712"/>
        </p:xfrm>
        <a:graphic>
          <a:graphicData uri="http://schemas.openxmlformats.org/drawingml/2006/table">
            <a:tbl>
              <a:tblPr>
                <a:noFill/>
                <a:tableStyleId>{3C2FFA5D-87B4-456A-9821-1D502468CF0F}</a:tableStyleId>
              </a:tblPr>
              <a:tblGrid>
                <a:gridCol w="1636719">
                  <a:extLst>
                    <a:ext uri="{9D8B030D-6E8A-4147-A177-3AD203B41FA5}">
                      <a16:colId xmlns:a16="http://schemas.microsoft.com/office/drawing/2014/main" val="4062312442"/>
                    </a:ext>
                  </a:extLst>
                </a:gridCol>
                <a:gridCol w="1818864">
                  <a:extLst>
                    <a:ext uri="{9D8B030D-6E8A-4147-A177-3AD203B41FA5}">
                      <a16:colId xmlns:a16="http://schemas.microsoft.com/office/drawing/2014/main" val="3747491870"/>
                    </a:ext>
                  </a:extLst>
                </a:gridCol>
                <a:gridCol w="1944542">
                  <a:extLst>
                    <a:ext uri="{9D8B030D-6E8A-4147-A177-3AD203B41FA5}">
                      <a16:colId xmlns:a16="http://schemas.microsoft.com/office/drawing/2014/main" val="3270138106"/>
                    </a:ext>
                  </a:extLst>
                </a:gridCol>
                <a:gridCol w="2074565">
                  <a:extLst>
                    <a:ext uri="{9D8B030D-6E8A-4147-A177-3AD203B41FA5}">
                      <a16:colId xmlns:a16="http://schemas.microsoft.com/office/drawing/2014/main" val="2831306917"/>
                    </a:ext>
                  </a:extLst>
                </a:gridCol>
              </a:tblGrid>
              <a:tr h="1072498">
                <a:tc rowSpan="2" gridSpan="2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Gestão da Rede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419602"/>
                  </a:ext>
                </a:extLst>
              </a:tr>
              <a:tr h="1117808">
                <a:tc gridSpan="2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Centralizada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Descentralizada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923370"/>
                  </a:ext>
                </a:extLst>
              </a:tr>
              <a:tr h="1236703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Financiamento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Centralizado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LACChain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EBSI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672644"/>
                  </a:ext>
                </a:extLst>
              </a:tr>
              <a:tr h="1236703">
                <a:tc v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Descentralizado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BFA / Público incompleto</a:t>
                      </a:r>
                    </a:p>
                    <a:p>
                      <a:pPr algn="ctr"/>
                      <a:r>
                        <a:rPr lang="pt-BR" dirty="0"/>
                        <a:t>RBB / Público + privado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86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2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46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9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890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Responsabilização/</a:t>
            </a: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84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Modelo de negócio.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238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9564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Acordio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Definir um prazo ainda é dificuldade.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440097-B242-3868-5B76-EE391614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1" y="2002114"/>
            <a:ext cx="9670219" cy="44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se estendeu.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em revisão.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Reset do laboratório.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36AAF3-7661-F896-526E-75F7627A2501}"/>
              </a:ext>
            </a:extLst>
          </p:cNvPr>
          <p:cNvSpPr/>
          <p:nvPr/>
        </p:nvSpPr>
        <p:spPr>
          <a:xfrm>
            <a:off x="252560" y="5019170"/>
            <a:ext cx="5602396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60" y="4695406"/>
            <a:ext cx="4988335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F989AD-63C2-8E6B-59F0-A00E7804BF9B}"/>
              </a:ext>
            </a:extLst>
          </p:cNvPr>
          <p:cNvSpPr/>
          <p:nvPr/>
        </p:nvSpPr>
        <p:spPr>
          <a:xfrm>
            <a:off x="249496" y="4692736"/>
            <a:ext cx="3117709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BC8A48-36B5-E18E-F76A-617C826663AB}"/>
              </a:ext>
            </a:extLst>
          </p:cNvPr>
          <p:cNvSpPr/>
          <p:nvPr/>
        </p:nvSpPr>
        <p:spPr>
          <a:xfrm>
            <a:off x="5257436" y="436796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72E4D9-3EEF-1F8D-76EF-AE3EC1707EF8}"/>
              </a:ext>
            </a:extLst>
          </p:cNvPr>
          <p:cNvSpPr/>
          <p:nvPr/>
        </p:nvSpPr>
        <p:spPr>
          <a:xfrm>
            <a:off x="5244910" y="5026921"/>
            <a:ext cx="5602396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1A3BF6-D5F1-F44B-1EEA-DEEF46051FDF}"/>
              </a:ext>
            </a:extLst>
          </p:cNvPr>
          <p:cNvSpPr/>
          <p:nvPr/>
        </p:nvSpPr>
        <p:spPr>
          <a:xfrm>
            <a:off x="10861334" y="5341789"/>
            <a:ext cx="864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Op. Ass.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316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2" grpId="0" animBg="1"/>
      <p:bldP spid="3" grpId="0" animBg="1"/>
      <p:bldP spid="4" grpId="0" animBg="1"/>
      <p:bldP spid="5" grpId="0" animBg="1"/>
      <p:bldP spid="14" grpId="0" animBg="1"/>
      <p:bldP spid="19" grpId="0" animBg="1"/>
      <p:bldP spid="22" grpId="0" animBg="1"/>
    </p:bldLst>
  </p:timing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70615</TotalTime>
  <Words>1148</Words>
  <Application>Microsoft Office PowerPoint</Application>
  <PresentationFormat>Widescreen</PresentationFormat>
  <Paragraphs>388</Paragraphs>
  <Slides>27</Slides>
  <Notes>27</Notes>
  <HiddenSlides>1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2024</cp:revision>
  <cp:lastPrinted>2021-06-27T03:10:38Z</cp:lastPrinted>
  <dcterms:created xsi:type="dcterms:W3CDTF">2017-01-27T15:57:15Z</dcterms:created>
  <dcterms:modified xsi:type="dcterms:W3CDTF">2023-03-21T19:26:51Z</dcterms:modified>
</cp:coreProperties>
</file>