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4"/>
  </p:notesMasterIdLst>
  <p:sldIdLst>
    <p:sldId id="2175" r:id="rId2"/>
    <p:sldId id="2186" r:id="rId3"/>
    <p:sldId id="2184" r:id="rId4"/>
    <p:sldId id="2176" r:id="rId5"/>
    <p:sldId id="2177" r:id="rId6"/>
    <p:sldId id="2182" r:id="rId7"/>
    <p:sldId id="2178" r:id="rId8"/>
    <p:sldId id="2180" r:id="rId9"/>
    <p:sldId id="2183" r:id="rId10"/>
    <p:sldId id="2181" r:id="rId11"/>
    <p:sldId id="2185" r:id="rId12"/>
    <p:sldId id="2179" r:id="rId13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B32E"/>
    <a:srgbClr val="004389"/>
    <a:srgbClr val="008B3A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5380" autoAdjust="0"/>
  </p:normalViewPr>
  <p:slideViewPr>
    <p:cSldViewPr snapToGrid="0">
      <p:cViewPr varScale="1">
        <p:scale>
          <a:sx n="77" d="100"/>
          <a:sy n="77" d="100"/>
        </p:scale>
        <p:origin x="102" y="37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623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431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997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46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81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07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50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479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8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30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103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76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Técnico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Comunicações.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Planejamento para o piloto.</a:t>
            </a:r>
          </a:p>
        </p:txBody>
      </p:sp>
    </p:spTree>
    <p:extLst>
      <p:ext uri="{BB962C8B-B14F-4D97-AF65-F5344CB8AC3E}">
        <p14:creationId xmlns:p14="http://schemas.microsoft.com/office/powerpoint/2010/main" val="124908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Resumo.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Decisão simples, estilo MVP.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Começar sem </a:t>
            </a:r>
            <a:r>
              <a:rPr lang="pt-BR" sz="2800" dirty="0" err="1"/>
              <a:t>ether</a:t>
            </a:r>
            <a:r>
              <a:rPr lang="pt-BR" sz="2800" dirty="0"/>
              <a:t> e com limite restritivo de tamanho de transação.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Monitorar situação, avaliar aplicações e ajustar ao longo.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Medidas já no escopo (ou que deveriam estar):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Monitorar </a:t>
            </a:r>
            <a:r>
              <a:rPr lang="pt-BR" sz="2800" dirty="0" err="1"/>
              <a:t>permissionamento</a:t>
            </a:r>
            <a:r>
              <a:rPr lang="pt-BR" sz="2800" dirty="0"/>
              <a:t> dos </a:t>
            </a:r>
            <a:r>
              <a:rPr lang="pt-BR" sz="2800" dirty="0" err="1"/>
              <a:t>validators</a:t>
            </a:r>
            <a:r>
              <a:rPr lang="pt-BR" sz="28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Permissionamento</a:t>
            </a:r>
            <a:r>
              <a:rPr lang="pt-BR" sz="2800" dirty="0"/>
              <a:t> no Manual de Operações.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Teste de </a:t>
            </a:r>
            <a:r>
              <a:rPr lang="pt-BR" sz="2800" dirty="0" err="1"/>
              <a:t>DoS</a:t>
            </a:r>
            <a:r>
              <a:rPr lang="pt-BR" sz="2800" dirty="0"/>
              <a:t> na rede lab.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Segurança dos Observadores.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Avaliar priorização de transações de 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Medidas específicas: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Relatório de uso de </a:t>
            </a:r>
            <a:r>
              <a:rPr lang="pt-BR" sz="2800" i="1" dirty="0" err="1"/>
              <a:t>gas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3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Planejamento para o piloto.</a:t>
            </a:r>
          </a:p>
        </p:txBody>
      </p:sp>
    </p:spTree>
    <p:extLst>
      <p:ext uri="{BB962C8B-B14F-4D97-AF65-F5344CB8AC3E}">
        <p14:creationId xmlns:p14="http://schemas.microsoft.com/office/powerpoint/2010/main" val="414406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9725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do Piloto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Passar o sprint para 3 semanas.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Propor ao Comitê Executivo a mesma periodicidade.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Primeiro planejamento para a próxima semana.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Cards com objetivos em alto nível para o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Cards com definição de “Pronto”.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Cards mais detalhados para o </a:t>
            </a:r>
            <a:r>
              <a:rPr lang="pt-BR" sz="2800" i="1" dirty="0"/>
              <a:t>sprint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Escritório de projetos do BNDES vai entrar em contato para apoio e alinhamento.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Consolidação de um andamento no nível de cronograma para </a:t>
            </a:r>
            <a:r>
              <a:rPr lang="pt-BR" sz="2800" dirty="0" err="1"/>
              <a:t>report</a:t>
            </a:r>
            <a:r>
              <a:rPr lang="pt-BR" sz="2800" dirty="0"/>
              <a:t> ao Comitê Executivo.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Fechar Manual de Operações e, talvez, um </a:t>
            </a:r>
            <a:r>
              <a:rPr lang="pt-BR" sz="2800" i="1" dirty="0"/>
              <a:t>White </a:t>
            </a:r>
            <a:r>
              <a:rPr lang="pt-BR" sz="2800" i="1" dirty="0" err="1"/>
              <a:t>Paper</a:t>
            </a:r>
            <a:r>
              <a:rPr lang="pt-BR" sz="2800" dirty="0"/>
              <a:t>, com o </a:t>
            </a:r>
            <a:r>
              <a:rPr lang="pt-BR" sz="2800" i="1" dirty="0"/>
              <a:t>framework </a:t>
            </a:r>
            <a:r>
              <a:rPr lang="pt-BR" sz="2800" dirty="0"/>
              <a:t>e o escopo do piloto em alto nível.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Assinatura do Comitê Técnico. </a:t>
            </a:r>
          </a:p>
        </p:txBody>
      </p:sp>
    </p:spTree>
    <p:extLst>
      <p:ext uri="{BB962C8B-B14F-4D97-AF65-F5344CB8AC3E}">
        <p14:creationId xmlns:p14="http://schemas.microsoft.com/office/powerpoint/2010/main" val="196371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1964310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Comunicações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Comunicações.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Comitê Paralímpico.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Maranhão.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PUC.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Blockchain.gov.</a:t>
            </a:r>
          </a:p>
        </p:txBody>
      </p:sp>
    </p:spTree>
    <p:extLst>
      <p:ext uri="{BB962C8B-B14F-4D97-AF65-F5344CB8AC3E}">
        <p14:creationId xmlns:p14="http://schemas.microsoft.com/office/powerpoint/2010/main" val="2086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Planejamento para o piloto.</a:t>
            </a:r>
          </a:p>
        </p:txBody>
      </p:sp>
    </p:spTree>
    <p:extLst>
      <p:ext uri="{BB962C8B-B14F-4D97-AF65-F5344CB8AC3E}">
        <p14:creationId xmlns:p14="http://schemas.microsoft.com/office/powerpoint/2010/main" val="307640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Controle de uso.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Planejamento para o piloto.</a:t>
            </a:r>
          </a:p>
        </p:txBody>
      </p:sp>
    </p:spTree>
    <p:extLst>
      <p:ext uri="{BB962C8B-B14F-4D97-AF65-F5344CB8AC3E}">
        <p14:creationId xmlns:p14="http://schemas.microsoft.com/office/powerpoint/2010/main" val="378676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Objetivos essenciais e urgentes.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Garantir que a saúde da rede não seja afetada por ataques </a:t>
            </a:r>
            <a:r>
              <a:rPr lang="pt-BR" sz="2800" dirty="0" err="1"/>
              <a:t>DoS</a:t>
            </a:r>
            <a:r>
              <a:rPr lang="pt-BR" sz="28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Uso excessivo mal intencionado.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Garantir que a saúde da rede não seja afetada por </a:t>
            </a: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mal comportados.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Ex.: Loops infinitos.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Objetivos gerais.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</a:t>
            </a: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pouco otimizados por conta do processamento gratuito.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que alguma instituição use mais banda da rede do que o permitido.</a:t>
            </a:r>
          </a:p>
        </p:txBody>
      </p:sp>
    </p:spTree>
    <p:extLst>
      <p:ext uri="{BB962C8B-B14F-4D97-AF65-F5344CB8AC3E}">
        <p14:creationId xmlns:p14="http://schemas.microsoft.com/office/powerpoint/2010/main" val="16187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Considerações.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Uso de </a:t>
            </a:r>
            <a:r>
              <a:rPr lang="pt-BR" sz="2800" dirty="0" err="1"/>
              <a:t>ether</a:t>
            </a:r>
            <a:r>
              <a:rPr lang="pt-BR" sz="2800" dirty="0"/>
              <a:t> garante tratamento </a:t>
            </a:r>
            <a:r>
              <a:rPr lang="pt-BR" sz="2800" i="1" dirty="0"/>
              <a:t>a priori </a:t>
            </a:r>
            <a:r>
              <a:rPr lang="pt-BR" sz="2800" dirty="0"/>
              <a:t>de certos ataques.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Não é possível atacar por não possuir </a:t>
            </a:r>
            <a:r>
              <a:rPr lang="pt-BR" sz="2800" dirty="0" err="1"/>
              <a:t>ether</a:t>
            </a:r>
            <a:r>
              <a:rPr lang="pt-BR" sz="2800" dirty="0"/>
              <a:t> suficiente.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Ether</a:t>
            </a:r>
            <a:r>
              <a:rPr lang="pt-BR" sz="2800" dirty="0"/>
              <a:t> é mecanismo nativo.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Mesmo assim, levanta perguntas: onde a transação é bloqueada?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Por outro lado, é problema em alguns aspectos: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 RBB não pode ter (nem parecer ter) criptomoeda.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Seria preciso criar mecanismos para evitar mercado secundário.</a:t>
            </a:r>
            <a:endParaRPr lang="pt-BR" sz="2800" b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Usabilidade </a:t>
            </a:r>
            <a:r>
              <a:rPr lang="pt-BR" sz="2800" dirty="0">
                <a:sym typeface="Wingdings" panose="05000000000000000000" pitchFamily="2" charset="2"/>
              </a:rPr>
              <a:t>dificultada, principalmente em casos de uso onde a transação não é de um </a:t>
            </a:r>
            <a:r>
              <a:rPr lang="pt-BR" sz="2800" dirty="0" err="1">
                <a:sym typeface="Wingdings" panose="05000000000000000000" pitchFamily="2" charset="2"/>
              </a:rPr>
              <a:t>backend</a:t>
            </a:r>
            <a:r>
              <a:rPr lang="pt-BR" sz="2800" dirty="0">
                <a:sym typeface="Wingdings" panose="05000000000000000000" pitchFamily="2" charset="2"/>
              </a:rPr>
              <a:t> e, sim, de um frontend.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Rastreio de gastos, por exemplo.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Account</a:t>
            </a:r>
            <a:r>
              <a:rPr lang="pt-BR" sz="2800" dirty="0"/>
              <a:t> </a:t>
            </a:r>
            <a:r>
              <a:rPr lang="pt-BR" sz="2800" dirty="0" err="1"/>
              <a:t>Abstraction</a:t>
            </a:r>
            <a:r>
              <a:rPr lang="pt-BR" sz="2800" dirty="0"/>
              <a:t> pode ser uma solução no futuro.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Seria necessária uma política ativa de distribuição de </a:t>
            </a:r>
            <a:r>
              <a:rPr lang="pt-BR" sz="2800" i="1" dirty="0" err="1"/>
              <a:t>gas</a:t>
            </a:r>
            <a:r>
              <a:rPr lang="pt-BR" sz="2800" i="1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Mais transações.</a:t>
            </a:r>
          </a:p>
        </p:txBody>
      </p:sp>
    </p:spTree>
    <p:extLst>
      <p:ext uri="{BB962C8B-B14F-4D97-AF65-F5344CB8AC3E}">
        <p14:creationId xmlns:p14="http://schemas.microsoft.com/office/powerpoint/2010/main" val="42287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Garantir que a saúde da rede não seja afetada por ataques </a:t>
            </a:r>
            <a:r>
              <a:rPr lang="pt-BR" sz="2800" dirty="0" err="1"/>
              <a:t>DoS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 principal é proteger os </a:t>
            </a:r>
            <a:r>
              <a:rPr lang="pt-BR" sz="2800" dirty="0" err="1"/>
              <a:t>validators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Testes demonstraram que um alto fluxo não atinge o núcleo da rede.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Permissionamento</a:t>
            </a:r>
            <a:r>
              <a:rPr lang="pt-BR" sz="2800" dirty="0"/>
              <a:t> de endereços reduz muito a superfície de ataque.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Efeito mais ou menos similar à posse de </a:t>
            </a:r>
            <a:r>
              <a:rPr lang="pt-BR" sz="2800" dirty="0" err="1"/>
              <a:t>ether</a:t>
            </a:r>
            <a:r>
              <a:rPr lang="pt-BR" sz="28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Já está no escopo monitorar o </a:t>
            </a:r>
            <a:r>
              <a:rPr lang="pt-BR" sz="2800" dirty="0" err="1"/>
              <a:t>permissionamento</a:t>
            </a:r>
            <a:r>
              <a:rPr lang="pt-BR" sz="2800" dirty="0"/>
              <a:t> dos </a:t>
            </a:r>
            <a:r>
              <a:rPr lang="pt-BR" sz="2800" dirty="0" err="1"/>
              <a:t>validators</a:t>
            </a:r>
            <a:r>
              <a:rPr lang="pt-BR" sz="28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Avaliar se é possível priorizar transação para retirar o </a:t>
            </a:r>
            <a:r>
              <a:rPr lang="pt-BR" sz="2800" dirty="0" err="1"/>
              <a:t>permissionamento</a:t>
            </a:r>
            <a:r>
              <a:rPr lang="pt-BR" sz="2800" dirty="0"/>
              <a:t> de um endereço mal comportado.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Preocupação com os observadores.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Permissionamento</a:t>
            </a:r>
            <a:r>
              <a:rPr lang="pt-BR" sz="2800" dirty="0"/>
              <a:t> local impede transações.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Outros tipos de ataque? Envolvimento especialistas de segurança.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As medidas são necessárias de qualquer forma.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Teste de </a:t>
            </a:r>
            <a:r>
              <a:rPr lang="pt-BR" sz="2800" dirty="0" err="1"/>
              <a:t>DoS</a:t>
            </a:r>
            <a:r>
              <a:rPr lang="pt-BR" sz="2800" dirty="0"/>
              <a:t>, priorizar transação </a:t>
            </a:r>
            <a:r>
              <a:rPr lang="pt-BR" sz="2800" dirty="0" err="1"/>
              <a:t>adm</a:t>
            </a:r>
            <a:r>
              <a:rPr lang="pt-BR" sz="2800" dirty="0"/>
              <a:t> e segurança dos obs.</a:t>
            </a:r>
          </a:p>
        </p:txBody>
      </p:sp>
    </p:spTree>
    <p:extLst>
      <p:ext uri="{BB962C8B-B14F-4D97-AF65-F5344CB8AC3E}">
        <p14:creationId xmlns:p14="http://schemas.microsoft.com/office/powerpoint/2010/main" val="32360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Garantir que a saúde da rede não seja afetada por </a:t>
            </a: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mal comportados.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mal comportados podem, no máximo, tomar um bloco inteiro.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Não há impacto direto na estabilidade da rede.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Impacto indireto </a:t>
            </a:r>
            <a:r>
              <a:rPr lang="pt-BR" sz="2800" dirty="0">
                <a:sym typeface="Wingdings" panose="05000000000000000000" pitchFamily="2" charset="2"/>
              </a:rPr>
              <a:t> Reduzir capacidade disponível para outras transações.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Medida de contenção.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ym typeface="Wingdings" panose="05000000000000000000" pitchFamily="2" charset="2"/>
              </a:rPr>
              <a:t>Setar</a:t>
            </a:r>
            <a:r>
              <a:rPr lang="pt-BR" sz="2800" dirty="0">
                <a:sym typeface="Wingdings" panose="05000000000000000000" pitchFamily="2" charset="2"/>
              </a:rPr>
              <a:t> máx. de </a:t>
            </a:r>
            <a:r>
              <a:rPr lang="pt-BR" sz="2800" i="1" dirty="0" err="1">
                <a:sym typeface="Wingdings" panose="05000000000000000000" pitchFamily="2" charset="2"/>
              </a:rPr>
              <a:t>gas</a:t>
            </a:r>
            <a:r>
              <a:rPr lang="pt-BR" sz="2800" i="1" dirty="0">
                <a:sym typeface="Wingdings" panose="05000000000000000000" pitchFamily="2" charset="2"/>
              </a:rPr>
              <a:t> </a:t>
            </a:r>
            <a:r>
              <a:rPr lang="pt-BR" sz="2800" dirty="0">
                <a:sym typeface="Wingdings" panose="05000000000000000000" pitchFamily="2" charset="2"/>
              </a:rPr>
              <a:t>de uma transação  </a:t>
            </a:r>
            <a:r>
              <a:rPr lang="pt-BR" sz="2800" dirty="0" err="1">
                <a:sym typeface="Wingdings" panose="05000000000000000000" pitchFamily="2" charset="2"/>
              </a:rPr>
              <a:t>Máx</a:t>
            </a:r>
            <a:r>
              <a:rPr lang="pt-BR" sz="2800" dirty="0">
                <a:sym typeface="Wingdings" panose="05000000000000000000" pitchFamily="2" charset="2"/>
              </a:rPr>
              <a:t> de </a:t>
            </a:r>
            <a:r>
              <a:rPr lang="pt-BR" sz="2800" i="1" dirty="0" err="1">
                <a:sym typeface="Wingdings" panose="05000000000000000000" pitchFamily="2" charset="2"/>
              </a:rPr>
              <a:t>gas</a:t>
            </a:r>
            <a:r>
              <a:rPr lang="pt-BR" sz="2800" i="1" dirty="0">
                <a:sym typeface="Wingdings" panose="05000000000000000000" pitchFamily="2" charset="2"/>
              </a:rPr>
              <a:t> </a:t>
            </a:r>
            <a:r>
              <a:rPr lang="pt-BR" sz="2800" dirty="0">
                <a:sym typeface="Wingdings" panose="05000000000000000000" pitchFamily="2" charset="2"/>
              </a:rPr>
              <a:t>de cada instituição.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Garante controle </a:t>
            </a:r>
            <a:r>
              <a:rPr lang="pt-BR" sz="2800" i="1" dirty="0">
                <a:sym typeface="Wingdings" panose="05000000000000000000" pitchFamily="2" charset="2"/>
              </a:rPr>
              <a:t>a priori </a:t>
            </a:r>
            <a:r>
              <a:rPr lang="pt-BR" sz="2800" dirty="0">
                <a:sym typeface="Wingdings" panose="05000000000000000000" pitchFamily="2" charset="2"/>
              </a:rPr>
              <a:t>de forma simples.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Restritivo  Não aproveita “espaços vazios”.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Pode ser ajustado ao longo.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5018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</a:t>
            </a: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pouco otimizados por conta do processamento gratuito.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Após piloto, uso não será gratuito </a:t>
            </a:r>
            <a:r>
              <a:rPr lang="pt-BR" sz="2800" dirty="0">
                <a:sym typeface="Wingdings" panose="05000000000000000000" pitchFamily="2" charset="2"/>
              </a:rPr>
              <a:t> Proporcional ao </a:t>
            </a:r>
            <a:r>
              <a:rPr lang="pt-BR" sz="2800" i="1" dirty="0" err="1">
                <a:sym typeface="Wingdings" panose="05000000000000000000" pitchFamily="2" charset="2"/>
              </a:rPr>
              <a:t>gas</a:t>
            </a:r>
            <a:r>
              <a:rPr lang="pt-BR" sz="2800" dirty="0">
                <a:sym typeface="Wingdings" panose="05000000000000000000" pitchFamily="2" charset="2"/>
              </a:rPr>
              <a:t>.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No piloto, abuso estará sendo consumido da parte do abusador.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Mesmo em caso de abuso, não há impactos para a rede.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Buscar relatório de consumo por partícipe / endereço.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Não é tão prioritário, dado que o controle do impacto na rede já existe pelo limite do </a:t>
            </a:r>
            <a:r>
              <a:rPr lang="pt-BR" sz="2800" i="1" dirty="0" err="1"/>
              <a:t>gas</a:t>
            </a:r>
            <a:r>
              <a:rPr lang="pt-BR" sz="2800" i="1" dirty="0"/>
              <a:t> </a:t>
            </a:r>
            <a:r>
              <a:rPr lang="pt-BR" sz="2800" dirty="0"/>
              <a:t>das transações.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Medidas já atendem ao outro objetivo: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que alguma instituição use mais banda da rede do que o permitido.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52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71039</TotalTime>
  <Words>842</Words>
  <Application>Microsoft Office PowerPoint</Application>
  <PresentationFormat>Widescreen</PresentationFormat>
  <Paragraphs>134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2030</cp:revision>
  <cp:lastPrinted>2021-06-27T03:10:38Z</cp:lastPrinted>
  <dcterms:created xsi:type="dcterms:W3CDTF">2017-01-27T15:57:15Z</dcterms:created>
  <dcterms:modified xsi:type="dcterms:W3CDTF">2023-04-18T21:21:29Z</dcterms:modified>
</cp:coreProperties>
</file>