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3"/>
  </p:notesMasterIdLst>
  <p:sldIdLst>
    <p:sldId id="2059" r:id="rId2"/>
    <p:sldId id="2143" r:id="rId3"/>
    <p:sldId id="2090" r:id="rId4"/>
    <p:sldId id="2137" r:id="rId5"/>
    <p:sldId id="2138" r:id="rId6"/>
    <p:sldId id="2144" r:id="rId7"/>
    <p:sldId id="2145" r:id="rId8"/>
    <p:sldId id="2126" r:id="rId9"/>
    <p:sldId id="2146" r:id="rId10"/>
    <p:sldId id="2127" r:id="rId11"/>
    <p:sldId id="2147" r:id="rId12"/>
    <p:sldId id="2128" r:id="rId13"/>
    <p:sldId id="2139" r:id="rId14"/>
    <p:sldId id="2148" r:id="rId15"/>
    <p:sldId id="2134" r:id="rId16"/>
    <p:sldId id="2141" r:id="rId17"/>
    <p:sldId id="2135" r:id="rId18"/>
    <p:sldId id="2132" r:id="rId19"/>
    <p:sldId id="2133" r:id="rId20"/>
    <p:sldId id="2149" r:id="rId21"/>
    <p:sldId id="2150" r:id="rId22"/>
  </p:sldIdLst>
  <p:sldSz cx="12192000" cy="6858000"/>
  <p:notesSz cx="6794500" cy="9931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nthia Azevedo" initials="CA" lastIdx="2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389"/>
    <a:srgbClr val="000000"/>
    <a:srgbClr val="008B3A"/>
    <a:srgbClr val="63B32E"/>
    <a:srgbClr val="FDFDFD"/>
    <a:srgbClr val="F9F9F9"/>
    <a:srgbClr val="006EB9"/>
    <a:srgbClr val="50BBB5"/>
    <a:srgbClr val="749CB6"/>
    <a:srgbClr val="289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5380" autoAdjust="0"/>
  </p:normalViewPr>
  <p:slideViewPr>
    <p:cSldViewPr snapToGrid="0">
      <p:cViewPr varScale="1">
        <p:scale>
          <a:sx n="67" d="100"/>
          <a:sy n="67" d="100"/>
        </p:scale>
        <p:origin x="488" y="52"/>
      </p:cViewPr>
      <p:guideLst>
        <p:guide orient="horz" pos="2160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1CCBA-CCB5-40DE-BC87-1D66192E689C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94676-A119-4ECE-A8BD-F881D787D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23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809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248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301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510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808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889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747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463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877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3384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592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838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284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581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754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033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399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326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690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240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10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58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 de Rest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         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225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1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o de Restrição">
  <p:cSld name="1_Aviso de Restriçã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0" y="6377940"/>
            <a:ext cx="120576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19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C78D6-10B5-4715-9468-7FD3B2DE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65FD-8402-443E-A5D9-C33A3249A6FD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3FBF5-C3DA-49D3-8445-2FD9B579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451D7-0366-449A-A92B-BA58D8C7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954E-F6CB-4B17-A4BD-2DD957F9BB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3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228"/>
            <a:ext cx="12217401" cy="684377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2098"/>
            <a:ext cx="12192000" cy="6860023"/>
          </a:xfrm>
          <a:prstGeom prst="rect">
            <a:avLst/>
          </a:prstGeom>
          <a:solidFill>
            <a:schemeClr val="bg1">
              <a:lumMod val="8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5"/>
          <p:cNvSpPr txBox="1">
            <a:spLocks/>
          </p:cNvSpPr>
          <p:nvPr/>
        </p:nvSpPr>
        <p:spPr>
          <a:xfrm>
            <a:off x="11247276" y="785375"/>
            <a:ext cx="944724" cy="365125"/>
          </a:xfrm>
          <a:prstGeom prst="rect">
            <a:avLst/>
          </a:prstGeom>
          <a:solidFill>
            <a:srgbClr val="008B3A"/>
          </a:solidFill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E0115E2-90F9-4582-BC60-6FF9A0E59819}" type="slidenum">
              <a:rPr lang="pt-BR" smtClean="0">
                <a:solidFill>
                  <a:schemeClr val="bg1"/>
                </a:solidFill>
              </a:rPr>
              <a:pPr algn="ctr"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F40F904-F1DB-D081-8097-068771E58CDE}"/>
              </a:ext>
            </a:extLst>
          </p:cNvPr>
          <p:cNvSpPr/>
          <p:nvPr userDrawn="1"/>
        </p:nvSpPr>
        <p:spPr>
          <a:xfrm>
            <a:off x="9572625" y="-2023"/>
            <a:ext cx="2619375" cy="775268"/>
          </a:xfrm>
          <a:prstGeom prst="rect">
            <a:avLst/>
          </a:prstGeom>
          <a:solidFill>
            <a:srgbClr val="004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RBB</a:t>
            </a:r>
          </a:p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Comitê Executivo</a:t>
            </a:r>
          </a:p>
        </p:txBody>
      </p:sp>
    </p:spTree>
    <p:extLst>
      <p:ext uri="{BB962C8B-B14F-4D97-AF65-F5344CB8AC3E}">
        <p14:creationId xmlns:p14="http://schemas.microsoft.com/office/powerpoint/2010/main" val="281861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900" r:id="rId3"/>
    <p:sldLayoutId id="2147483952" r:id="rId4"/>
    <p:sldLayoutId id="214748396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020415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 Proposta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Apresentação/revisão de propostas técnicas para Piloto.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Incidentes, SLA e Problemas.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Nós observadores.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Controle de uso.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Debate sobre segurança das chaves privadas.</a:t>
            </a:r>
          </a:p>
          <a:p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 de iniciativas e </a:t>
            </a:r>
            <a:r>
              <a:rPr lang="pt-BR" sz="2800" dirty="0" err="1"/>
              <a:t>report</a:t>
            </a:r>
            <a:r>
              <a:rPr lang="pt-BR" sz="2800" dirty="0"/>
              <a:t> para Comitê Executivo.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Proposta comunicação (</a:t>
            </a:r>
            <a:r>
              <a:rPr lang="pt-BR" sz="2800" dirty="0" err="1"/>
              <a:t>Discord</a:t>
            </a:r>
            <a:r>
              <a:rPr lang="pt-BR" sz="2800" dirty="0"/>
              <a:t>): Luiz </a:t>
            </a:r>
            <a:r>
              <a:rPr lang="pt-BR" sz="2800" dirty="0" err="1"/>
              <a:t>Folly</a:t>
            </a:r>
            <a:r>
              <a:rPr lang="pt-BR" sz="2800" dirty="0"/>
              <a:t> – RNP.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Definição de responsáveis pelas frentes. </a:t>
            </a:r>
          </a:p>
        </p:txBody>
      </p:sp>
    </p:spTree>
    <p:extLst>
      <p:ext uri="{BB962C8B-B14F-4D97-AF65-F5344CB8AC3E}">
        <p14:creationId xmlns:p14="http://schemas.microsoft.com/office/powerpoint/2010/main" val="725054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368753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Proposta: Nós Observadores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0269913" cy="54317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Novos tipos de nó: </a:t>
            </a:r>
            <a:r>
              <a:rPr lang="pt-BR" sz="2800" i="1" dirty="0" err="1"/>
              <a:t>observer</a:t>
            </a:r>
            <a:r>
              <a:rPr lang="pt-BR" sz="2800" i="1" dirty="0"/>
              <a:t>-boot </a:t>
            </a:r>
            <a:r>
              <a:rPr lang="pt-BR" sz="2800" dirty="0"/>
              <a:t>e </a:t>
            </a:r>
            <a:r>
              <a:rPr lang="pt-BR" sz="2800" i="1" dirty="0" err="1"/>
              <a:t>observer</a:t>
            </a:r>
            <a:r>
              <a:rPr lang="pt-BR" sz="2800" dirty="0"/>
              <a:t>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Usa apenas </a:t>
            </a:r>
            <a:r>
              <a:rPr lang="pt-BR" sz="2800" dirty="0" err="1"/>
              <a:t>permissionamento</a:t>
            </a:r>
            <a:r>
              <a:rPr lang="pt-BR" sz="2800" dirty="0"/>
              <a:t> de transações local.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i="1" dirty="0" err="1"/>
              <a:t>Allow-list</a:t>
            </a:r>
            <a:r>
              <a:rPr lang="pt-BR" sz="2800" i="1" dirty="0"/>
              <a:t> </a:t>
            </a:r>
            <a:r>
              <a:rPr lang="pt-BR" sz="2800" dirty="0"/>
              <a:t>de endereços vazia: não aceita nenhuma transação. 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Discovery permitido.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Cidadãos podem levantar nós observadores e conectar em qualquer </a:t>
            </a:r>
            <a:r>
              <a:rPr lang="pt-BR" sz="2800" i="1" dirty="0" err="1"/>
              <a:t>observer</a:t>
            </a:r>
            <a:r>
              <a:rPr lang="pt-BR" sz="2800" i="1" dirty="0"/>
              <a:t>-boot</a:t>
            </a:r>
            <a:r>
              <a:rPr lang="pt-BR" sz="2800" dirty="0"/>
              <a:t>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Importante haver vários </a:t>
            </a:r>
            <a:r>
              <a:rPr lang="pt-BR" sz="2800" i="1" dirty="0" err="1"/>
              <a:t>observer</a:t>
            </a:r>
            <a:r>
              <a:rPr lang="pt-BR" sz="2800" i="1" dirty="0"/>
              <a:t>-boots </a:t>
            </a:r>
            <a:r>
              <a:rPr lang="pt-BR" sz="2800" dirty="0"/>
              <a:t>para evitar censura.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Garantia de segurança acerca do </a:t>
            </a:r>
            <a:r>
              <a:rPr lang="pt-BR" sz="2800" i="1" dirty="0" err="1"/>
              <a:t>ledger</a:t>
            </a:r>
            <a:r>
              <a:rPr lang="pt-BR" sz="2800" dirty="0"/>
              <a:t> já é dada pelas assinaturas nos blocos.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Desde que endereços públicos sejam conhecidos.</a:t>
            </a:r>
          </a:p>
        </p:txBody>
      </p:sp>
    </p:spTree>
    <p:extLst>
      <p:ext uri="{BB962C8B-B14F-4D97-AF65-F5344CB8AC3E}">
        <p14:creationId xmlns:p14="http://schemas.microsoft.com/office/powerpoint/2010/main" val="1834968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020415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 Proposta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Apresentação/revisão de propostas técnicas para Piloto.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Incidentes, SLA e Problemas.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Nós observadores.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/>
              <a:t>Responsabilização.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Controle de uso.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Debate sobre segurança das chaves privadas.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 de iniciativas e </a:t>
            </a:r>
            <a:r>
              <a:rPr lang="pt-BR" sz="2800" dirty="0" err="1"/>
              <a:t>report</a:t>
            </a:r>
            <a:r>
              <a:rPr lang="pt-BR" sz="2800" dirty="0"/>
              <a:t> para Comitê Executivo.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Proposta comunicação (</a:t>
            </a:r>
            <a:r>
              <a:rPr lang="pt-BR" sz="2800" dirty="0" err="1"/>
              <a:t>Discord</a:t>
            </a:r>
            <a:r>
              <a:rPr lang="pt-BR" sz="2800" dirty="0"/>
              <a:t>): Luiz </a:t>
            </a:r>
            <a:r>
              <a:rPr lang="pt-BR" sz="2800" dirty="0" err="1"/>
              <a:t>Folly</a:t>
            </a:r>
            <a:r>
              <a:rPr lang="pt-BR" sz="2800" dirty="0"/>
              <a:t> – RNP.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Definição de responsáveis pelas frentes. </a:t>
            </a:r>
          </a:p>
        </p:txBody>
      </p:sp>
    </p:spTree>
    <p:extLst>
      <p:ext uri="{BB962C8B-B14F-4D97-AF65-F5344CB8AC3E}">
        <p14:creationId xmlns:p14="http://schemas.microsoft.com/office/powerpoint/2010/main" val="2762246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3716392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Proposta: Responsabilização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0111417" cy="5431772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Necessidade de identificar e apontar responsável por algum problema ocorrido no uso da rede.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Usar </a:t>
            </a:r>
            <a:r>
              <a:rPr lang="pt-BR" sz="2800" dirty="0" err="1"/>
              <a:t>permissionamento</a:t>
            </a:r>
            <a:r>
              <a:rPr lang="pt-BR" sz="2800" dirty="0"/>
              <a:t> de endereço </a:t>
            </a:r>
            <a:r>
              <a:rPr lang="pt-BR" sz="2800" i="1" dirty="0" err="1"/>
              <a:t>on</a:t>
            </a:r>
            <a:r>
              <a:rPr lang="pt-BR" sz="2800" i="1" dirty="0"/>
              <a:t> </a:t>
            </a:r>
            <a:r>
              <a:rPr lang="pt-BR" sz="2800" i="1" dirty="0" err="1"/>
              <a:t>chain</a:t>
            </a:r>
            <a:r>
              <a:rPr lang="pt-BR" sz="2800" dirty="0"/>
              <a:t>: apenas endereços </a:t>
            </a:r>
            <a:r>
              <a:rPr lang="pt-BR" sz="2800" dirty="0" err="1"/>
              <a:t>permissionados</a:t>
            </a:r>
            <a:r>
              <a:rPr lang="pt-BR" sz="2800" dirty="0"/>
              <a:t> podem enviar transações.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Serviço de “</a:t>
            </a:r>
            <a:r>
              <a:rPr lang="pt-BR" sz="2800" dirty="0" err="1"/>
              <a:t>permissionamento</a:t>
            </a:r>
            <a:r>
              <a:rPr lang="pt-BR" sz="2800" dirty="0"/>
              <a:t>” (autenticação ou autorização).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Cada instituição deverá </a:t>
            </a:r>
            <a:r>
              <a:rPr lang="pt-BR" sz="2800" dirty="0" err="1"/>
              <a:t>permissionar</a:t>
            </a:r>
            <a:r>
              <a:rPr lang="pt-BR" sz="2800" dirty="0"/>
              <a:t> endereços que deseja que enviem transações para a RBB.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 err="1"/>
              <a:t>Permissionamento</a:t>
            </a:r>
            <a:r>
              <a:rPr lang="pt-BR" sz="2800" dirty="0"/>
              <a:t> deve criar uma conexão na rede entre </a:t>
            </a:r>
            <a:r>
              <a:rPr lang="pt-BR" sz="2800" dirty="0" err="1"/>
              <a:t>permissionado</a:t>
            </a:r>
            <a:r>
              <a:rPr lang="pt-BR" sz="2800" dirty="0"/>
              <a:t> e </a:t>
            </a:r>
            <a:r>
              <a:rPr lang="pt-BR" sz="2800" dirty="0" err="1"/>
              <a:t>permissionador</a:t>
            </a:r>
            <a:r>
              <a:rPr lang="pt-BR" sz="2800" dirty="0"/>
              <a:t> (avaliar).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 err="1"/>
              <a:t>Permissionador</a:t>
            </a:r>
            <a:r>
              <a:rPr lang="pt-BR" sz="2800" dirty="0"/>
              <a:t> precisará armazenar </a:t>
            </a:r>
            <a:r>
              <a:rPr lang="pt-BR" sz="2800" i="1" dirty="0"/>
              <a:t>off </a:t>
            </a:r>
            <a:r>
              <a:rPr lang="pt-BR" sz="2800" i="1" dirty="0" err="1"/>
              <a:t>chain</a:t>
            </a:r>
            <a:r>
              <a:rPr lang="pt-BR" sz="2800" i="1" dirty="0"/>
              <a:t> </a:t>
            </a:r>
            <a:r>
              <a:rPr lang="pt-BR" sz="2800" dirty="0"/>
              <a:t>a identificação dos responsáveis pelos endereços.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Em caso de necessidade de acionamento, basta identificar o endereço e pedir ao </a:t>
            </a:r>
            <a:r>
              <a:rPr lang="pt-BR" sz="2800" dirty="0" err="1"/>
              <a:t>permissionador</a:t>
            </a:r>
            <a:r>
              <a:rPr lang="pt-BR" sz="2800" dirty="0"/>
              <a:t> correspondente para identificá-lo.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0214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3716392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Proposta: Responsabilização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0111417" cy="5431772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É possível imaginar a existência de serviço de acesso.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Ex.: Duas entradas na RBB por resiliência.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Dois possíveis modelos: </a:t>
            </a:r>
          </a:p>
          <a:p>
            <a:pPr marL="1371600" lvl="2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Cliente usa </a:t>
            </a:r>
            <a:r>
              <a:rPr lang="pt-BR" sz="2800" i="1" dirty="0" err="1"/>
              <a:t>writers</a:t>
            </a:r>
            <a:r>
              <a:rPr lang="pt-BR" sz="2800" i="1" dirty="0"/>
              <a:t> </a:t>
            </a:r>
            <a:r>
              <a:rPr lang="pt-BR" sz="2800" dirty="0"/>
              <a:t>de algum partícipe da rede.</a:t>
            </a:r>
          </a:p>
          <a:p>
            <a:pPr marL="1371600" lvl="2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Cliente tem seu </a:t>
            </a:r>
            <a:r>
              <a:rPr lang="pt-BR" sz="2800" i="1" dirty="0" err="1"/>
              <a:t>writer</a:t>
            </a:r>
            <a:r>
              <a:rPr lang="pt-BR" sz="2800" i="1" dirty="0"/>
              <a:t> </a:t>
            </a:r>
            <a:r>
              <a:rPr lang="pt-BR" sz="2800" dirty="0"/>
              <a:t>e acessa rede através de </a:t>
            </a:r>
            <a:r>
              <a:rPr lang="pt-BR" sz="2800" i="1" dirty="0"/>
              <a:t>boots </a:t>
            </a:r>
            <a:r>
              <a:rPr lang="pt-BR" sz="2800" dirty="0"/>
              <a:t>de partícipes da rede.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Neste caso, quem dá acesso precisa garantir o prévio </a:t>
            </a:r>
            <a:r>
              <a:rPr lang="pt-BR" sz="2800" dirty="0" err="1"/>
              <a:t>permissionamento</a:t>
            </a:r>
            <a:r>
              <a:rPr lang="pt-BR" sz="2800" dirty="0"/>
              <a:t>. Não precisa identificar.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Implementar meios de identificar </a:t>
            </a:r>
            <a:r>
              <a:rPr lang="pt-BR" sz="2800" dirty="0" err="1"/>
              <a:t>permissionamento</a:t>
            </a:r>
            <a:r>
              <a:rPr lang="pt-BR" sz="2800" dirty="0"/>
              <a:t> desligado.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Para </a:t>
            </a:r>
            <a:r>
              <a:rPr lang="pt-BR" sz="2800" dirty="0" err="1"/>
              <a:t>validators</a:t>
            </a:r>
            <a:r>
              <a:rPr lang="pt-BR" sz="2800" dirty="0"/>
              <a:t>, basta detectar blocos propostos (e rejeitados) contendo transações não </a:t>
            </a:r>
            <a:r>
              <a:rPr lang="pt-BR" sz="2800" dirty="0" err="1"/>
              <a:t>permissionadas</a:t>
            </a:r>
            <a:r>
              <a:rPr lang="pt-BR" sz="2800" dirty="0"/>
              <a:t>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 err="1"/>
              <a:t>Validator</a:t>
            </a:r>
            <a:r>
              <a:rPr lang="pt-BR" sz="2800" dirty="0"/>
              <a:t> que propôs está com </a:t>
            </a:r>
            <a:r>
              <a:rPr lang="pt-BR" sz="2800" dirty="0" err="1"/>
              <a:t>permissionamento</a:t>
            </a:r>
            <a:r>
              <a:rPr lang="pt-BR" sz="2800" dirty="0"/>
              <a:t> desligado.</a:t>
            </a:r>
          </a:p>
        </p:txBody>
      </p:sp>
    </p:spTree>
    <p:extLst>
      <p:ext uri="{BB962C8B-B14F-4D97-AF65-F5344CB8AC3E}">
        <p14:creationId xmlns:p14="http://schemas.microsoft.com/office/powerpoint/2010/main" val="140532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020415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 Proposta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Apresentação/revisão de propostas técnicas para Piloto.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Incidentes, SLA e Problemas.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Nós observadores.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strike="sngStrike" dirty="0"/>
              <a:t>Controle de uso.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strike="sngStrike" dirty="0"/>
              <a:t>Debate sobre segurança das chaves privadas.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 de iniciativas e </a:t>
            </a:r>
            <a:r>
              <a:rPr lang="pt-BR" sz="2800" dirty="0" err="1"/>
              <a:t>report</a:t>
            </a:r>
            <a:r>
              <a:rPr lang="pt-BR" sz="2800" dirty="0"/>
              <a:t> para Comitê Executivo.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Proposta comunicação (</a:t>
            </a:r>
            <a:r>
              <a:rPr lang="pt-BR" sz="2800" dirty="0" err="1"/>
              <a:t>Discord</a:t>
            </a:r>
            <a:r>
              <a:rPr lang="pt-BR" sz="2800" dirty="0"/>
              <a:t>): Luiz </a:t>
            </a:r>
            <a:r>
              <a:rPr lang="pt-BR" sz="2800" dirty="0" err="1"/>
              <a:t>Folly</a:t>
            </a:r>
            <a:r>
              <a:rPr lang="pt-BR" sz="2800" dirty="0"/>
              <a:t> – RNP.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Definição de responsáveis pelas frentes. </a:t>
            </a:r>
          </a:p>
        </p:txBody>
      </p:sp>
    </p:spTree>
    <p:extLst>
      <p:ext uri="{BB962C8B-B14F-4D97-AF65-F5344CB8AC3E}">
        <p14:creationId xmlns:p14="http://schemas.microsoft.com/office/powerpoint/2010/main" val="3901904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020415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 Proposta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Apresentação/revisão de propostas técnicas para Piloto.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Incidentes, SLA e Problemas.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Nós observadores.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Controle de uso.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Debate sobre segurança das chaves privadas.</a:t>
            </a:r>
          </a:p>
          <a:p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Acompanhamento de iniciativas e </a:t>
            </a:r>
            <a:r>
              <a:rPr lang="pt-BR" sz="2800" b="1" dirty="0" err="1"/>
              <a:t>report</a:t>
            </a:r>
            <a:r>
              <a:rPr lang="pt-BR" sz="2800" b="1" dirty="0"/>
              <a:t> para Comitê Executivo.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Proposta comunicação (</a:t>
            </a:r>
            <a:r>
              <a:rPr lang="pt-BR" sz="2800" dirty="0" err="1"/>
              <a:t>Discord</a:t>
            </a:r>
            <a:r>
              <a:rPr lang="pt-BR" sz="2800" dirty="0"/>
              <a:t>): Luiz </a:t>
            </a:r>
            <a:r>
              <a:rPr lang="pt-BR" sz="2800" dirty="0" err="1"/>
              <a:t>Folly</a:t>
            </a:r>
            <a:r>
              <a:rPr lang="pt-BR" sz="2800" dirty="0"/>
              <a:t> – RNP.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Definição de responsáveis pelas frentes. </a:t>
            </a:r>
          </a:p>
        </p:txBody>
      </p:sp>
    </p:spTree>
    <p:extLst>
      <p:ext uri="{BB962C8B-B14F-4D97-AF65-F5344CB8AC3E}">
        <p14:creationId xmlns:p14="http://schemas.microsoft.com/office/powerpoint/2010/main" val="2613988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747252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Proposta: Acompanhamento e Report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 semanal no Comitê Técnico.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Passar a quinzenal logo que possível.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Visão geral de progresso.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Direcionamento e decisões técnicas.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 de cada iniciativa.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2 vezes por semana.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20 minutos.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O que fez?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O que vai fazer?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Algum bloqueio? Precisa conversar (depois) com quem?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Uso de funcionalidade simples do Github.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Minimiza ferramentas e logins.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Pode ser pública ou privada.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Pode desdobrar em </a:t>
            </a:r>
            <a:r>
              <a:rPr lang="pt-BR" sz="2800" dirty="0" err="1"/>
              <a:t>issues</a:t>
            </a:r>
            <a:r>
              <a:rPr lang="pt-BR" sz="2800" dirty="0"/>
              <a:t> do próprio Github.</a:t>
            </a:r>
          </a:p>
        </p:txBody>
      </p:sp>
    </p:spTree>
    <p:extLst>
      <p:ext uri="{BB962C8B-B14F-4D97-AF65-F5344CB8AC3E}">
        <p14:creationId xmlns:p14="http://schemas.microsoft.com/office/powerpoint/2010/main" val="263938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020415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 Proposta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Apresentação/revisão de propostas técnicas para Piloto.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Incidentes, SLA e Problemas.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Nós observadores.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Controle de uso.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Debate sobre segurança das chaves privadas.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 de iniciativas e </a:t>
            </a:r>
            <a:r>
              <a:rPr lang="pt-BR" sz="2800" dirty="0" err="1"/>
              <a:t>report</a:t>
            </a:r>
            <a:r>
              <a:rPr lang="pt-BR" sz="2800" dirty="0"/>
              <a:t> para Comitê Executivo.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Proposta comunicação (</a:t>
            </a:r>
            <a:r>
              <a:rPr lang="pt-BR" sz="2800" b="1" dirty="0" err="1"/>
              <a:t>Discord</a:t>
            </a:r>
            <a:r>
              <a:rPr lang="pt-BR" sz="2800" b="1" dirty="0"/>
              <a:t>): Luiz </a:t>
            </a:r>
            <a:r>
              <a:rPr lang="pt-BR" sz="2800" b="1" dirty="0" err="1"/>
              <a:t>Folly</a:t>
            </a:r>
            <a:r>
              <a:rPr lang="pt-BR" sz="2800" b="1" dirty="0"/>
              <a:t> – RNP.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Definição de responsáveis pelas frentes. </a:t>
            </a:r>
          </a:p>
        </p:txBody>
      </p:sp>
    </p:spTree>
    <p:extLst>
      <p:ext uri="{BB962C8B-B14F-4D97-AF65-F5344CB8AC3E}">
        <p14:creationId xmlns:p14="http://schemas.microsoft.com/office/powerpoint/2010/main" val="3100538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020415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 Proposta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Apresentação/revisão de propostas técnicas para Piloto.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Incidentes, SLA e Problemas.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Nós observadores.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Controle de uso.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Debate sobre segurança das chaves privadas.</a:t>
            </a:r>
          </a:p>
          <a:p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 de iniciativas e </a:t>
            </a:r>
            <a:r>
              <a:rPr lang="pt-BR" sz="2800" dirty="0" err="1"/>
              <a:t>report</a:t>
            </a:r>
            <a:r>
              <a:rPr lang="pt-BR" sz="2800" dirty="0"/>
              <a:t> para Comitê Executivo.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Proposta comunicação (</a:t>
            </a:r>
            <a:r>
              <a:rPr lang="pt-BR" sz="2800" dirty="0" err="1"/>
              <a:t>Discord</a:t>
            </a:r>
            <a:r>
              <a:rPr lang="pt-BR" sz="2800" dirty="0"/>
              <a:t>): Luiz </a:t>
            </a:r>
            <a:r>
              <a:rPr lang="pt-BR" sz="2800" dirty="0" err="1"/>
              <a:t>Folly</a:t>
            </a:r>
            <a:r>
              <a:rPr lang="pt-BR" sz="2800" dirty="0"/>
              <a:t> – RNP.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Definição de responsáveis pelas frentes. </a:t>
            </a:r>
          </a:p>
        </p:txBody>
      </p:sp>
    </p:spTree>
    <p:extLst>
      <p:ext uri="{BB962C8B-B14F-4D97-AF65-F5344CB8AC3E}">
        <p14:creationId xmlns:p14="http://schemas.microsoft.com/office/powerpoint/2010/main" val="3592401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3588152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Responsáveis pelas Frentes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1441869" cy="5413045"/>
          </a:xfrm>
          <a:prstGeom prst="rect">
            <a:avLst/>
          </a:prstGeom>
          <a:noFill/>
        </p:spPr>
        <p:txBody>
          <a:bodyPr wrap="square" numCol="2"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800" dirty="0"/>
              <a:t>Gestão de projetos.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BNDES e TCU.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Comunicação (</a:t>
            </a:r>
            <a:r>
              <a:rPr lang="pt-BR" sz="2800" dirty="0" err="1"/>
              <a:t>Discord</a:t>
            </a:r>
            <a:r>
              <a:rPr lang="pt-BR" sz="2800" dirty="0"/>
              <a:t> + Github).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RNP. Precisa de ajuda?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 err="1"/>
              <a:t>Dockerização</a:t>
            </a:r>
            <a:r>
              <a:rPr lang="pt-BR" sz="2800" dirty="0"/>
              <a:t>, simulação de produção etc.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BNDES, Dataprev e TCU.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Monitoração.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Líder: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Auxiliar: </a:t>
            </a:r>
          </a:p>
          <a:p>
            <a:pPr marL="514350" indent="-514350">
              <a:buFont typeface="+mj-lt"/>
              <a:buAutoNum type="arabicPeriod"/>
            </a:pPr>
            <a:endParaRPr lang="pt-BR" sz="2800" dirty="0"/>
          </a:p>
          <a:p>
            <a:pPr marL="514350" indent="-514350">
              <a:buFont typeface="+mj-lt"/>
              <a:buAutoNum type="arabicPeriod"/>
            </a:pPr>
            <a:endParaRPr lang="pt-BR" sz="2800" dirty="0"/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Nós observadores.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Líder: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Auxiliar: 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Responsabilização.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Líder: BNDES.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Auxiliar: 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Controle de uso.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Líder: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Auxiliar: </a:t>
            </a:r>
          </a:p>
          <a:p>
            <a:pPr marL="514350" indent="-514350">
              <a:buFont typeface="+mj-lt"/>
              <a:buAutoNum type="arabicPeriod"/>
            </a:pPr>
            <a:endParaRPr lang="pt-BR" sz="2800" dirty="0"/>
          </a:p>
          <a:p>
            <a:pPr marL="514350" indent="-514350">
              <a:buFont typeface="+mj-lt"/>
              <a:buAutoNum type="arabicPeriod"/>
            </a:pPr>
            <a:endParaRPr lang="pt-BR" sz="2800" dirty="0"/>
          </a:p>
          <a:p>
            <a:pPr marL="514350" indent="-514350">
              <a:buFont typeface="+mj-lt"/>
              <a:buAutoNum type="arabicPeriod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1208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020415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 Proposta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Apresentação/revisão de propostas técnicas para Piloto.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Incidentes, SLA e Problemas.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Nós observadores.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Controle de uso.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Debate sobre segurança das chaves privadas.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 de iniciativas e </a:t>
            </a:r>
            <a:r>
              <a:rPr lang="pt-BR" sz="2800" dirty="0" err="1"/>
              <a:t>report</a:t>
            </a:r>
            <a:r>
              <a:rPr lang="pt-BR" sz="2800" dirty="0"/>
              <a:t> para Comitê Executivo.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Proposta comunicação (</a:t>
            </a:r>
            <a:r>
              <a:rPr lang="pt-BR" sz="2800" dirty="0" err="1"/>
              <a:t>Discord</a:t>
            </a:r>
            <a:r>
              <a:rPr lang="pt-BR" sz="2800" dirty="0"/>
              <a:t>): Luiz </a:t>
            </a:r>
            <a:r>
              <a:rPr lang="pt-BR" sz="2800" dirty="0" err="1"/>
              <a:t>Folly</a:t>
            </a:r>
            <a:r>
              <a:rPr lang="pt-BR" sz="2800" dirty="0"/>
              <a:t> – RNP.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Definição de responsáveis pelas frentes. </a:t>
            </a:r>
          </a:p>
        </p:txBody>
      </p:sp>
    </p:spTree>
    <p:extLst>
      <p:ext uri="{BB962C8B-B14F-4D97-AF65-F5344CB8AC3E}">
        <p14:creationId xmlns:p14="http://schemas.microsoft.com/office/powerpoint/2010/main" val="592135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020415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 Proposta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Apresentação/revisão de propostas técnicas para Piloto.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Incidentes, SLA e Problemas.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Nós observadores.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Controle de uso.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Debate sobre segurança das chaves privadas.</a:t>
            </a:r>
          </a:p>
          <a:p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 de iniciativas e </a:t>
            </a:r>
            <a:r>
              <a:rPr lang="pt-BR" sz="2800" dirty="0" err="1"/>
              <a:t>report</a:t>
            </a:r>
            <a:r>
              <a:rPr lang="pt-BR" sz="2800" dirty="0"/>
              <a:t> para Comitê Executivo.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Proposta comunicação (</a:t>
            </a:r>
            <a:r>
              <a:rPr lang="pt-BR" sz="2800" dirty="0" err="1"/>
              <a:t>Discord</a:t>
            </a:r>
            <a:r>
              <a:rPr lang="pt-BR" sz="2800" dirty="0"/>
              <a:t>): Luiz </a:t>
            </a:r>
            <a:r>
              <a:rPr lang="pt-BR" sz="2800" dirty="0" err="1"/>
              <a:t>Folly</a:t>
            </a:r>
            <a:r>
              <a:rPr lang="pt-BR" sz="2800" dirty="0"/>
              <a:t> – RNP.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Definição de responsáveis pelas frentes.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Votação para retirada dos validadores do BID.</a:t>
            </a:r>
          </a:p>
        </p:txBody>
      </p:sp>
    </p:spTree>
    <p:extLst>
      <p:ext uri="{BB962C8B-B14F-4D97-AF65-F5344CB8AC3E}">
        <p14:creationId xmlns:p14="http://schemas.microsoft.com/office/powerpoint/2010/main" val="2797196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819707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Votação para Retirar </a:t>
            </a:r>
            <a:r>
              <a:rPr lang="pt-BR" altLang="pt-BR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Validators</a:t>
            </a: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BID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201336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err="1"/>
              <a:t>curl</a:t>
            </a:r>
            <a:r>
              <a:rPr lang="pt-BR" sz="2400" dirty="0"/>
              <a:t> -X POST --data '{"jsonrpc":"2.0","method":"ibft_proposeValidatorVote",</a:t>
            </a:r>
          </a:p>
          <a:p>
            <a:r>
              <a:rPr lang="pt-BR" sz="2400" dirty="0"/>
              <a:t>"params":["0x5bcdbcc9fb38a57c4f04e4a40ee906ca4861984b", false], "id":1}' &lt;</a:t>
            </a:r>
            <a:r>
              <a:rPr lang="pt-BR" sz="2400" dirty="0" err="1"/>
              <a:t>JSON-RPC-endpoint-validator:port</a:t>
            </a:r>
            <a:r>
              <a:rPr lang="pt-BR" sz="2400" dirty="0"/>
              <a:t>&gt;</a:t>
            </a:r>
            <a:br>
              <a:rPr lang="pt-BR" sz="2400"/>
            </a:br>
            <a:endParaRPr lang="pt-BR" sz="2400"/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/>
              <a:t>curl</a:t>
            </a:r>
            <a:r>
              <a:rPr lang="pt-BR" sz="2400" dirty="0"/>
              <a:t> -X POST –data '{"jsonrpc":"2.0","method":"ibft_proposeValidatorVote",</a:t>
            </a:r>
          </a:p>
          <a:p>
            <a:r>
              <a:rPr lang="pt-BR" sz="2400" dirty="0"/>
              <a:t>"params":["0x2857eb65a7ee3740983afa0cfa463497d9dfc3e7", false], "id":1}' &lt;</a:t>
            </a:r>
            <a:r>
              <a:rPr lang="pt-BR" sz="2400" dirty="0" err="1"/>
              <a:t>JSON-RPC-endpoint-validator:port</a:t>
            </a:r>
            <a:r>
              <a:rPr lang="pt-BR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6902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930920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Proposta: Monitoração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1946694" cy="54317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Hoje, todos enviam informações para o BID (via </a:t>
            </a:r>
            <a:r>
              <a:rPr lang="pt-BR" sz="2800" dirty="0" err="1"/>
              <a:t>push</a:t>
            </a:r>
            <a:r>
              <a:rPr lang="pt-BR" sz="2800" dirty="0"/>
              <a:t>). 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BID mantém </a:t>
            </a:r>
            <a:r>
              <a:rPr lang="pt-BR" sz="2800" dirty="0" err="1"/>
              <a:t>Prometheus</a:t>
            </a:r>
            <a:r>
              <a:rPr lang="pt-BR" sz="2800" dirty="0"/>
              <a:t> e um </a:t>
            </a:r>
            <a:r>
              <a:rPr lang="pt-BR" sz="2800" dirty="0" err="1"/>
              <a:t>push</a:t>
            </a:r>
            <a:r>
              <a:rPr lang="pt-BR" sz="2800" dirty="0"/>
              <a:t> gateway.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Aparentemente, </a:t>
            </a:r>
            <a:r>
              <a:rPr lang="pt-BR" sz="2800" dirty="0" err="1"/>
              <a:t>push</a:t>
            </a:r>
            <a:r>
              <a:rPr lang="pt-BR" sz="2800" dirty="0"/>
              <a:t> gateway não é recomendado.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https://prometheus.io/docs/practices/pushing/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48991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930920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Proposta: Monitoração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1946694" cy="5431772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Passar para monitoração descentralizada.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Todos precisarão disponibilizar informações de monitoração para todos.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Implica </a:t>
            </a:r>
            <a:r>
              <a:rPr lang="pt-BR" sz="2800" dirty="0" err="1"/>
              <a:t>Prometheus</a:t>
            </a:r>
            <a:r>
              <a:rPr lang="pt-BR" sz="2800" dirty="0"/>
              <a:t> local coletando monitoração dos nós (</a:t>
            </a:r>
            <a:r>
              <a:rPr lang="pt-BR" sz="2800" dirty="0" err="1"/>
              <a:t>validators</a:t>
            </a:r>
            <a:r>
              <a:rPr lang="pt-BR" sz="2800" dirty="0"/>
              <a:t> e boots) e fornecendo acesso aos </a:t>
            </a:r>
            <a:r>
              <a:rPr lang="pt-BR" sz="2800" dirty="0" err="1"/>
              <a:t>Prometheus</a:t>
            </a:r>
            <a:r>
              <a:rPr lang="pt-BR" sz="2800" dirty="0"/>
              <a:t> dos parceiros.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Regras de firewall para permitir acessos.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Não deve ser possível (conferir) dois </a:t>
            </a:r>
            <a:r>
              <a:rPr lang="pt-BR" sz="2800" dirty="0" err="1"/>
              <a:t>Prometheus</a:t>
            </a:r>
            <a:r>
              <a:rPr lang="pt-BR" sz="2800" dirty="0"/>
              <a:t> acessarem um ao outro, logo, precisará haver dois níveis em cada instituição (federação):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 err="1"/>
              <a:t>Prometheus</a:t>
            </a:r>
            <a:r>
              <a:rPr lang="pt-BR" sz="2800" dirty="0"/>
              <a:t> nível 1.</a:t>
            </a:r>
          </a:p>
          <a:p>
            <a:pPr marL="1371600" lvl="2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Monitora os nós locais.</a:t>
            </a:r>
          </a:p>
          <a:p>
            <a:pPr marL="1371600" lvl="2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É acessado pelos </a:t>
            </a:r>
            <a:r>
              <a:rPr lang="pt-BR" sz="2800" dirty="0" err="1"/>
              <a:t>Prometheus</a:t>
            </a:r>
            <a:r>
              <a:rPr lang="pt-BR" sz="2800" dirty="0"/>
              <a:t> de nível 2 das outras instituições.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 err="1"/>
              <a:t>Prometheus</a:t>
            </a:r>
            <a:r>
              <a:rPr lang="pt-BR" sz="2800" dirty="0"/>
              <a:t> nível 2.</a:t>
            </a:r>
          </a:p>
          <a:p>
            <a:pPr marL="1371600" lvl="2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Lê todos os </a:t>
            </a:r>
            <a:r>
              <a:rPr lang="pt-BR" sz="2800" dirty="0" err="1"/>
              <a:t>Prometheus</a:t>
            </a:r>
            <a:r>
              <a:rPr lang="pt-BR" sz="2800" dirty="0"/>
              <a:t> de nível 1 (incluindo o próprio).</a:t>
            </a:r>
          </a:p>
        </p:txBody>
      </p:sp>
    </p:spTree>
    <p:extLst>
      <p:ext uri="{BB962C8B-B14F-4D97-AF65-F5344CB8AC3E}">
        <p14:creationId xmlns:p14="http://schemas.microsoft.com/office/powerpoint/2010/main" val="307335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930920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Proposta: Monitoração</a:t>
            </a: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EDC3FEE1-FED0-C076-D4EB-410FB0B699A1}"/>
              </a:ext>
            </a:extLst>
          </p:cNvPr>
          <p:cNvGrpSpPr/>
          <p:nvPr/>
        </p:nvGrpSpPr>
        <p:grpSpPr>
          <a:xfrm>
            <a:off x="1052623" y="1714455"/>
            <a:ext cx="2363973" cy="4691099"/>
            <a:chOff x="1052623" y="1671366"/>
            <a:chExt cx="2363973" cy="4691099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370C2054-6447-CA9C-23C7-CF5064E50B21}"/>
                </a:ext>
              </a:extLst>
            </p:cNvPr>
            <p:cNvSpPr/>
            <p:nvPr/>
          </p:nvSpPr>
          <p:spPr>
            <a:xfrm>
              <a:off x="1102242" y="4367736"/>
              <a:ext cx="2264735" cy="6465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Prometheus</a:t>
              </a:r>
              <a:r>
                <a:rPr lang="pt-BR" dirty="0"/>
                <a:t> Nível 1</a:t>
              </a:r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569E8251-CD9D-A635-77E9-A798184F74F1}"/>
                </a:ext>
              </a:extLst>
            </p:cNvPr>
            <p:cNvGrpSpPr/>
            <p:nvPr/>
          </p:nvGrpSpPr>
          <p:grpSpPr>
            <a:xfrm>
              <a:off x="1052623" y="5715921"/>
              <a:ext cx="2363973" cy="646544"/>
              <a:chOff x="1052623" y="5667153"/>
              <a:chExt cx="2363973" cy="646544"/>
            </a:xfrm>
          </p:grpSpPr>
          <p:sp>
            <p:nvSpPr>
              <p:cNvPr id="2" name="Retângulo: Cantos Arredondados 1">
                <a:extLst>
                  <a:ext uri="{FF2B5EF4-FFF2-40B4-BE49-F238E27FC236}">
                    <a16:creationId xmlns:a16="http://schemas.microsoft.com/office/drawing/2014/main" id="{DA04322B-E5AA-F426-F3FD-DB5B16D024C7}"/>
                  </a:ext>
                </a:extLst>
              </p:cNvPr>
              <p:cNvSpPr/>
              <p:nvPr/>
            </p:nvSpPr>
            <p:spPr>
              <a:xfrm>
                <a:off x="1052623" y="5667153"/>
                <a:ext cx="1084521" cy="6465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Validator</a:t>
                </a:r>
                <a:endParaRPr lang="pt-BR" dirty="0"/>
              </a:p>
            </p:txBody>
          </p:sp>
          <p:sp>
            <p:nvSpPr>
              <p:cNvPr id="6" name="Retângulo: Cantos Arredondados 5">
                <a:extLst>
                  <a:ext uri="{FF2B5EF4-FFF2-40B4-BE49-F238E27FC236}">
                    <a16:creationId xmlns:a16="http://schemas.microsoft.com/office/drawing/2014/main" id="{5A095FA9-ED7F-A9BD-DB9B-91CD489FA11E}"/>
                  </a:ext>
                </a:extLst>
              </p:cNvPr>
              <p:cNvSpPr/>
              <p:nvPr/>
            </p:nvSpPr>
            <p:spPr>
              <a:xfrm>
                <a:off x="2332075" y="5667153"/>
                <a:ext cx="1084521" cy="6465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Boot</a:t>
                </a:r>
              </a:p>
            </p:txBody>
          </p:sp>
        </p:grp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25F00768-931E-0527-6CC1-0C942C0F6A86}"/>
                </a:ext>
              </a:extLst>
            </p:cNvPr>
            <p:cNvCxnSpPr>
              <a:stCxn id="5" idx="2"/>
              <a:endCxn id="2" idx="0"/>
            </p:cNvCxnSpPr>
            <p:nvPr/>
          </p:nvCxnSpPr>
          <p:spPr>
            <a:xfrm flipH="1">
              <a:off x="1594884" y="5014280"/>
              <a:ext cx="639726" cy="701641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6C2DC981-5440-499A-EE5F-8AF8EE7D18BB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2234610" y="5014280"/>
              <a:ext cx="639726" cy="701641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03DE75E3-892C-4F85-83A1-C320305172D8}"/>
                </a:ext>
              </a:extLst>
            </p:cNvPr>
            <p:cNvSpPr/>
            <p:nvPr/>
          </p:nvSpPr>
          <p:spPr>
            <a:xfrm>
              <a:off x="1102241" y="2690367"/>
              <a:ext cx="2264735" cy="6465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Prometheus</a:t>
              </a:r>
              <a:r>
                <a:rPr lang="pt-BR" dirty="0"/>
                <a:t> Nível 2</a:t>
              </a: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1C69966F-C96A-5B50-2923-356599A6FBF8}"/>
                </a:ext>
              </a:extLst>
            </p:cNvPr>
            <p:cNvSpPr/>
            <p:nvPr/>
          </p:nvSpPr>
          <p:spPr>
            <a:xfrm>
              <a:off x="1102241" y="1671366"/>
              <a:ext cx="2264735" cy="6465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Dashboard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F7B1DEBA-6C0E-E38F-4AC2-D87EB979605A}"/>
                </a:ext>
              </a:extLst>
            </p:cNvPr>
            <p:cNvCxnSpPr>
              <a:cxnSpLocks/>
              <a:stCxn id="22" idx="2"/>
              <a:endCxn id="5" idx="0"/>
            </p:cNvCxnSpPr>
            <p:nvPr/>
          </p:nvCxnSpPr>
          <p:spPr>
            <a:xfrm>
              <a:off x="2234609" y="3336911"/>
              <a:ext cx="1" cy="103082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F12A3255-4B96-47C1-25D4-D390926E662F}"/>
                </a:ext>
              </a:extLst>
            </p:cNvPr>
            <p:cNvCxnSpPr>
              <a:cxnSpLocks/>
              <a:stCxn id="23" idx="2"/>
              <a:endCxn id="22" idx="0"/>
            </p:cNvCxnSpPr>
            <p:nvPr/>
          </p:nvCxnSpPr>
          <p:spPr>
            <a:xfrm>
              <a:off x="2234609" y="2317910"/>
              <a:ext cx="0" cy="37245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1A7D4424-A8DD-991F-E99C-D88EC2A39752}"/>
              </a:ext>
            </a:extLst>
          </p:cNvPr>
          <p:cNvGrpSpPr/>
          <p:nvPr/>
        </p:nvGrpSpPr>
        <p:grpSpPr>
          <a:xfrm>
            <a:off x="4914014" y="1714455"/>
            <a:ext cx="2363973" cy="4691099"/>
            <a:chOff x="4499343" y="1757543"/>
            <a:chExt cx="2363973" cy="4691099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D7FD9AAB-DBB0-0000-6FAF-B8E27068EC75}"/>
                </a:ext>
              </a:extLst>
            </p:cNvPr>
            <p:cNvSpPr/>
            <p:nvPr/>
          </p:nvSpPr>
          <p:spPr>
            <a:xfrm>
              <a:off x="4548962" y="4453913"/>
              <a:ext cx="2264735" cy="6465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Prometheus</a:t>
              </a:r>
              <a:r>
                <a:rPr lang="pt-BR" dirty="0"/>
                <a:t> Nível 1</a:t>
              </a:r>
            </a:p>
          </p:txBody>
        </p: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24517FA5-3269-CE13-7731-A3C7B11E7110}"/>
                </a:ext>
              </a:extLst>
            </p:cNvPr>
            <p:cNvGrpSpPr/>
            <p:nvPr/>
          </p:nvGrpSpPr>
          <p:grpSpPr>
            <a:xfrm>
              <a:off x="4499343" y="5802098"/>
              <a:ext cx="2363973" cy="646544"/>
              <a:chOff x="1052623" y="5667153"/>
              <a:chExt cx="2363973" cy="646544"/>
            </a:xfrm>
          </p:grpSpPr>
          <p:sp>
            <p:nvSpPr>
              <p:cNvPr id="54" name="Retângulo: Cantos Arredondados 53">
                <a:extLst>
                  <a:ext uri="{FF2B5EF4-FFF2-40B4-BE49-F238E27FC236}">
                    <a16:creationId xmlns:a16="http://schemas.microsoft.com/office/drawing/2014/main" id="{94B027AF-EA9A-B929-B56E-D9B3491E10FB}"/>
                  </a:ext>
                </a:extLst>
              </p:cNvPr>
              <p:cNvSpPr/>
              <p:nvPr/>
            </p:nvSpPr>
            <p:spPr>
              <a:xfrm>
                <a:off x="1052623" y="5667153"/>
                <a:ext cx="1084521" cy="6465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Validator</a:t>
                </a:r>
                <a:endParaRPr lang="pt-BR" dirty="0"/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id="{B591EE7D-76D3-BE30-7C18-B8DB800CBFEC}"/>
                  </a:ext>
                </a:extLst>
              </p:cNvPr>
              <p:cNvSpPr/>
              <p:nvPr/>
            </p:nvSpPr>
            <p:spPr>
              <a:xfrm>
                <a:off x="2332075" y="5667153"/>
                <a:ext cx="1084521" cy="6465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Boot</a:t>
                </a:r>
              </a:p>
            </p:txBody>
          </p:sp>
        </p:grpSp>
        <p:cxnSp>
          <p:nvCxnSpPr>
            <p:cNvPr id="56" name="Conector de Seta Reta 55">
              <a:extLst>
                <a:ext uri="{FF2B5EF4-FFF2-40B4-BE49-F238E27FC236}">
                  <a16:creationId xmlns:a16="http://schemas.microsoft.com/office/drawing/2014/main" id="{929C2D4A-D130-F6FC-FC19-ECFE9D34CEB1}"/>
                </a:ext>
              </a:extLst>
            </p:cNvPr>
            <p:cNvCxnSpPr>
              <a:stCxn id="52" idx="2"/>
              <a:endCxn id="54" idx="0"/>
            </p:cNvCxnSpPr>
            <p:nvPr/>
          </p:nvCxnSpPr>
          <p:spPr>
            <a:xfrm flipH="1">
              <a:off x="5041604" y="5100457"/>
              <a:ext cx="639726" cy="701641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56FB1D36-99BD-E45F-A381-6EC44ECBD158}"/>
                </a:ext>
              </a:extLst>
            </p:cNvPr>
            <p:cNvCxnSpPr>
              <a:cxnSpLocks/>
              <a:stCxn id="52" idx="2"/>
              <a:endCxn id="55" idx="0"/>
            </p:cNvCxnSpPr>
            <p:nvPr/>
          </p:nvCxnSpPr>
          <p:spPr>
            <a:xfrm>
              <a:off x="5681330" y="5100457"/>
              <a:ext cx="639726" cy="701641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FF280112-EB4B-23F7-333C-BD80F66469C9}"/>
                </a:ext>
              </a:extLst>
            </p:cNvPr>
            <p:cNvSpPr/>
            <p:nvPr/>
          </p:nvSpPr>
          <p:spPr>
            <a:xfrm>
              <a:off x="4548962" y="2764352"/>
              <a:ext cx="2264735" cy="6465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Prometheus</a:t>
              </a:r>
              <a:r>
                <a:rPr lang="pt-BR" dirty="0"/>
                <a:t> Nível 2</a:t>
              </a: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E5F288C3-EB60-48E1-DB2F-EFC8EC857E61}"/>
                </a:ext>
              </a:extLst>
            </p:cNvPr>
            <p:cNvSpPr/>
            <p:nvPr/>
          </p:nvSpPr>
          <p:spPr>
            <a:xfrm>
              <a:off x="4548961" y="1757543"/>
              <a:ext cx="2264735" cy="6465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Dashboard</a:t>
              </a:r>
            </a:p>
          </p:txBody>
        </p: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7B61B8BE-39A6-3D7D-BFDA-EE6FB537C04B}"/>
                </a:ext>
              </a:extLst>
            </p:cNvPr>
            <p:cNvCxnSpPr>
              <a:cxnSpLocks/>
              <a:stCxn id="58" idx="2"/>
              <a:endCxn id="52" idx="0"/>
            </p:cNvCxnSpPr>
            <p:nvPr/>
          </p:nvCxnSpPr>
          <p:spPr>
            <a:xfrm>
              <a:off x="5681330" y="3410896"/>
              <a:ext cx="0" cy="104301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7C2BEAFF-256B-4124-A615-39A99B3E6606}"/>
                </a:ext>
              </a:extLst>
            </p:cNvPr>
            <p:cNvCxnSpPr>
              <a:cxnSpLocks/>
              <a:stCxn id="59" idx="2"/>
              <a:endCxn id="58" idx="0"/>
            </p:cNvCxnSpPr>
            <p:nvPr/>
          </p:nvCxnSpPr>
          <p:spPr>
            <a:xfrm>
              <a:off x="5681329" y="2404087"/>
              <a:ext cx="1" cy="3602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86FB632E-E992-3C89-D7B1-88EE1403D66F}"/>
              </a:ext>
            </a:extLst>
          </p:cNvPr>
          <p:cNvSpPr/>
          <p:nvPr/>
        </p:nvSpPr>
        <p:spPr>
          <a:xfrm>
            <a:off x="8825023" y="4410825"/>
            <a:ext cx="1452231" cy="646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Prometheus</a:t>
            </a:r>
            <a:r>
              <a:rPr lang="pt-BR" dirty="0"/>
              <a:t> Nível 1</a:t>
            </a:r>
          </a:p>
        </p:txBody>
      </p: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D5645B32-EEB8-E9E0-CB90-1924D981AB9E}"/>
              </a:ext>
            </a:extLst>
          </p:cNvPr>
          <p:cNvGrpSpPr/>
          <p:nvPr/>
        </p:nvGrpSpPr>
        <p:grpSpPr>
          <a:xfrm>
            <a:off x="9202124" y="5759010"/>
            <a:ext cx="2363973" cy="646544"/>
            <a:chOff x="1052623" y="5667153"/>
            <a:chExt cx="2363973" cy="646544"/>
          </a:xfrm>
        </p:grpSpPr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CEEE4CCD-9CC6-A2A8-DBA8-6084DBAB1BDB}"/>
                </a:ext>
              </a:extLst>
            </p:cNvPr>
            <p:cNvSpPr/>
            <p:nvPr/>
          </p:nvSpPr>
          <p:spPr>
            <a:xfrm>
              <a:off x="1052623" y="5667153"/>
              <a:ext cx="1084521" cy="6465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Validator</a:t>
              </a:r>
              <a:endParaRPr lang="pt-BR" dirty="0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CEB54FC8-7E93-75EF-C16B-A5E1EA17E3F6}"/>
                </a:ext>
              </a:extLst>
            </p:cNvPr>
            <p:cNvSpPr/>
            <p:nvPr/>
          </p:nvSpPr>
          <p:spPr>
            <a:xfrm>
              <a:off x="2332075" y="5667153"/>
              <a:ext cx="1084521" cy="6465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Boot</a:t>
              </a:r>
            </a:p>
          </p:txBody>
        </p:sp>
      </p:grp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7A48AE53-84E8-E57F-4563-6822ED513908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9551139" y="5057369"/>
            <a:ext cx="193246" cy="70164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1740636D-F548-A796-377F-D77707E5A193}"/>
              </a:ext>
            </a:extLst>
          </p:cNvPr>
          <p:cNvCxnSpPr>
            <a:cxnSpLocks/>
            <a:stCxn id="62" idx="2"/>
            <a:endCxn id="65" idx="0"/>
          </p:cNvCxnSpPr>
          <p:nvPr/>
        </p:nvCxnSpPr>
        <p:spPr>
          <a:xfrm>
            <a:off x="9551139" y="5057369"/>
            <a:ext cx="1472698" cy="70164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2206BFCD-8725-90CB-7DAD-302E874F6C0B}"/>
              </a:ext>
            </a:extLst>
          </p:cNvPr>
          <p:cNvSpPr/>
          <p:nvPr/>
        </p:nvSpPr>
        <p:spPr>
          <a:xfrm>
            <a:off x="10503140" y="2954991"/>
            <a:ext cx="1452231" cy="64654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Dashboard</a:t>
            </a:r>
          </a:p>
        </p:txBody>
      </p: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5A09DAD4-2B29-CADE-72A6-4281427454EC}"/>
              </a:ext>
            </a:extLst>
          </p:cNvPr>
          <p:cNvCxnSpPr>
            <a:cxnSpLocks/>
            <a:stCxn id="22" idx="2"/>
            <a:endCxn id="52" idx="0"/>
          </p:cNvCxnSpPr>
          <p:nvPr/>
        </p:nvCxnSpPr>
        <p:spPr>
          <a:xfrm>
            <a:off x="2234609" y="3380000"/>
            <a:ext cx="3861392" cy="103082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AFA21422-93CB-5C46-8D70-CCE1319FBF90}"/>
              </a:ext>
            </a:extLst>
          </p:cNvPr>
          <p:cNvCxnSpPr>
            <a:cxnSpLocks/>
            <a:stCxn id="22" idx="2"/>
            <a:endCxn id="62" idx="0"/>
          </p:cNvCxnSpPr>
          <p:nvPr/>
        </p:nvCxnSpPr>
        <p:spPr>
          <a:xfrm>
            <a:off x="2234609" y="3380000"/>
            <a:ext cx="7316530" cy="103082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519F9E61-AF0C-9502-D2B8-93F04406A9E3}"/>
              </a:ext>
            </a:extLst>
          </p:cNvPr>
          <p:cNvCxnSpPr>
            <a:cxnSpLocks/>
            <a:stCxn id="58" idx="2"/>
            <a:endCxn id="5" idx="0"/>
          </p:cNvCxnSpPr>
          <p:nvPr/>
        </p:nvCxnSpPr>
        <p:spPr>
          <a:xfrm flipH="1">
            <a:off x="2234610" y="3367808"/>
            <a:ext cx="3861391" cy="104301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E06E93C5-B0A2-0389-9A0C-38D20D954D87}"/>
              </a:ext>
            </a:extLst>
          </p:cNvPr>
          <p:cNvCxnSpPr>
            <a:cxnSpLocks/>
            <a:stCxn id="58" idx="2"/>
            <a:endCxn id="62" idx="0"/>
          </p:cNvCxnSpPr>
          <p:nvPr/>
        </p:nvCxnSpPr>
        <p:spPr>
          <a:xfrm>
            <a:off x="6096001" y="3367808"/>
            <a:ext cx="3455138" cy="104301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8C8BF728-513A-AF0B-56EB-718B04F075A4}"/>
              </a:ext>
            </a:extLst>
          </p:cNvPr>
          <p:cNvCxnSpPr>
            <a:cxnSpLocks/>
            <a:stCxn id="69" idx="2"/>
            <a:endCxn id="106" idx="0"/>
          </p:cNvCxnSpPr>
          <p:nvPr/>
        </p:nvCxnSpPr>
        <p:spPr>
          <a:xfrm>
            <a:off x="11229256" y="3601535"/>
            <a:ext cx="0" cy="78174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ângulo: Cantos Arredondados 105">
            <a:extLst>
              <a:ext uri="{FF2B5EF4-FFF2-40B4-BE49-F238E27FC236}">
                <a16:creationId xmlns:a16="http://schemas.microsoft.com/office/drawing/2014/main" id="{DAA50367-E593-565A-595B-5A35EFB51CE0}"/>
              </a:ext>
            </a:extLst>
          </p:cNvPr>
          <p:cNvSpPr/>
          <p:nvPr/>
        </p:nvSpPr>
        <p:spPr>
          <a:xfrm>
            <a:off x="10503140" y="4383277"/>
            <a:ext cx="1452231" cy="64654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Outro</a:t>
            </a:r>
          </a:p>
        </p:txBody>
      </p: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AAF9A311-AC17-0C2E-781C-53ADE877403F}"/>
              </a:ext>
            </a:extLst>
          </p:cNvPr>
          <p:cNvCxnSpPr>
            <a:cxnSpLocks/>
            <a:stCxn id="106" idx="2"/>
            <a:endCxn id="64" idx="0"/>
          </p:cNvCxnSpPr>
          <p:nvPr/>
        </p:nvCxnSpPr>
        <p:spPr>
          <a:xfrm flipH="1">
            <a:off x="9744385" y="5029821"/>
            <a:ext cx="1484871" cy="72918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C3286824-4B6A-C240-8EB3-B58E8D481659}"/>
              </a:ext>
            </a:extLst>
          </p:cNvPr>
          <p:cNvCxnSpPr>
            <a:cxnSpLocks/>
            <a:stCxn id="106" idx="2"/>
            <a:endCxn id="65" idx="0"/>
          </p:cNvCxnSpPr>
          <p:nvPr/>
        </p:nvCxnSpPr>
        <p:spPr>
          <a:xfrm flipH="1">
            <a:off x="11023837" y="5029821"/>
            <a:ext cx="205419" cy="72918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F445224F-F7EE-6833-F35A-E83BFD469E20}"/>
              </a:ext>
            </a:extLst>
          </p:cNvPr>
          <p:cNvSpPr txBox="1"/>
          <p:nvPr/>
        </p:nvSpPr>
        <p:spPr>
          <a:xfrm>
            <a:off x="8368094" y="3044536"/>
            <a:ext cx="2005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Será obrigatório.</a:t>
            </a:r>
          </a:p>
          <a:p>
            <a:r>
              <a:rPr lang="pt-BR" dirty="0"/>
              <a:t>Há alternativa com </a:t>
            </a:r>
          </a:p>
          <a:p>
            <a:r>
              <a:rPr lang="pt-BR" dirty="0"/>
              <a:t>mesma API?</a:t>
            </a:r>
          </a:p>
        </p:txBody>
      </p:sp>
    </p:spTree>
    <p:extLst>
      <p:ext uri="{BB962C8B-B14F-4D97-AF65-F5344CB8AC3E}">
        <p14:creationId xmlns:p14="http://schemas.microsoft.com/office/powerpoint/2010/main" val="400057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020415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 Proposta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Apresentação/revisão de propostas técnicas para Piloto.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/>
              <a:t>Incidentes, SLA e Problemas.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Nós observadores.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Controle de uso.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Debate sobre segurança das chaves privadas.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 de iniciativas e </a:t>
            </a:r>
            <a:r>
              <a:rPr lang="pt-BR" sz="2800" dirty="0" err="1"/>
              <a:t>report</a:t>
            </a:r>
            <a:r>
              <a:rPr lang="pt-BR" sz="2800" dirty="0"/>
              <a:t> para Comitê Executivo.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Proposta comunicação (</a:t>
            </a:r>
            <a:r>
              <a:rPr lang="pt-BR" sz="2800" dirty="0" err="1"/>
              <a:t>Discord</a:t>
            </a:r>
            <a:r>
              <a:rPr lang="pt-BR" sz="2800" dirty="0"/>
              <a:t>): Luiz </a:t>
            </a:r>
            <a:r>
              <a:rPr lang="pt-BR" sz="2800" dirty="0" err="1"/>
              <a:t>Folly</a:t>
            </a:r>
            <a:r>
              <a:rPr lang="pt-BR" sz="2800" dirty="0"/>
              <a:t> – RNP.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Definição de responsáveis pelas frentes. </a:t>
            </a:r>
          </a:p>
        </p:txBody>
      </p:sp>
    </p:spTree>
    <p:extLst>
      <p:ext uri="{BB962C8B-B14F-4D97-AF65-F5344CB8AC3E}">
        <p14:creationId xmlns:p14="http://schemas.microsoft.com/office/powerpoint/2010/main" val="246299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915566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Proposta: Incidentes, SLA e Problemas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1946694" cy="5431772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Canal de comunicação APENAS para incidentes DA REDE no qual: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O tempo de reposta seja adequado.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Possa servir de registro (para levantamentos futuros de </a:t>
            </a:r>
            <a:r>
              <a:rPr lang="pt-BR" sz="2800" dirty="0" err="1"/>
              <a:t>SLAs</a:t>
            </a:r>
            <a:r>
              <a:rPr lang="pt-BR" sz="2800" dirty="0"/>
              <a:t>).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Regras de uso do canal bastante restritivas.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Consequências para o uso: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Avaliar os próprios nós para evitar compartilhar problemas internos.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Buscar definição de incidentes da rede. Ex.: </a:t>
            </a:r>
          </a:p>
          <a:p>
            <a:pPr marL="1371600" lvl="2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Interrupção de produção de blocos.</a:t>
            </a:r>
          </a:p>
          <a:p>
            <a:pPr marL="1371600" lvl="2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Número menor de </a:t>
            </a:r>
            <a:r>
              <a:rPr lang="pt-BR" sz="2800" dirty="0" err="1"/>
              <a:t>validator</a:t>
            </a:r>
            <a:r>
              <a:rPr lang="pt-BR" sz="2800" dirty="0"/>
              <a:t> assinando os blocos.</a:t>
            </a:r>
          </a:p>
          <a:p>
            <a:pPr marL="1371600" lvl="2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Desconexão de boot ou </a:t>
            </a:r>
            <a:r>
              <a:rPr lang="pt-BR" sz="2800" dirty="0" err="1"/>
              <a:t>validator</a:t>
            </a:r>
            <a:r>
              <a:rPr lang="pt-BR" sz="2800" dirty="0"/>
              <a:t> da rede. </a:t>
            </a:r>
          </a:p>
          <a:p>
            <a:pPr marL="1371600" lvl="2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Detecção de </a:t>
            </a:r>
            <a:r>
              <a:rPr lang="pt-BR" sz="2800" dirty="0" err="1"/>
              <a:t>permissionamento</a:t>
            </a:r>
            <a:r>
              <a:rPr lang="pt-BR" sz="2800" dirty="0"/>
              <a:t> desligado (após implementação).</a:t>
            </a:r>
          </a:p>
        </p:txBody>
      </p:sp>
    </p:spTree>
    <p:extLst>
      <p:ext uri="{BB962C8B-B14F-4D97-AF65-F5344CB8AC3E}">
        <p14:creationId xmlns:p14="http://schemas.microsoft.com/office/powerpoint/2010/main" val="167493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915566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Proposta: Incidentes, SLA e Problemas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1946694" cy="54317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Incidentes críticos devem possuir SLA.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Tempo de resposta.</a:t>
            </a:r>
          </a:p>
          <a:p>
            <a:pPr marL="1371600" lvl="2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No piloto, excluir fim de semana e madrugada.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Incluir indicador de falsos positivos? 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Ajustes no Manual de Operações </a:t>
            </a:r>
            <a:r>
              <a:rPr lang="pt-BR" sz="2800" dirty="0">
                <a:sym typeface="Wingdings" panose="05000000000000000000" pitchFamily="2" charset="2"/>
              </a:rPr>
              <a:t> BNDES.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Não engessar o Manual de Operações com valores de </a:t>
            </a:r>
            <a:r>
              <a:rPr lang="pt-BR" sz="2800" dirty="0" err="1">
                <a:sym typeface="Wingdings" panose="05000000000000000000" pitchFamily="2" charset="2"/>
              </a:rPr>
              <a:t>SLAs</a:t>
            </a:r>
            <a:r>
              <a:rPr lang="pt-BR" sz="2800" dirty="0">
                <a:sym typeface="Wingdings" panose="05000000000000000000" pitchFamily="2" charset="2"/>
              </a:rPr>
              <a:t>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Valores serão definidos em atas de reunião e apresentados para o Comitê Executivo, assim como possíveis estouros de metas.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Iniciar com valores altos e ajustar no primeiro caso de uso. </a:t>
            </a:r>
          </a:p>
        </p:txBody>
      </p:sp>
    </p:spTree>
    <p:extLst>
      <p:ext uri="{BB962C8B-B14F-4D97-AF65-F5344CB8AC3E}">
        <p14:creationId xmlns:p14="http://schemas.microsoft.com/office/powerpoint/2010/main" val="226430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020415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 Proposta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Apresentação/revisão de propostas técnicas para Piloto.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Incidentes, SLA e Problemas.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/>
              <a:t>Nós observadores.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Controle de uso.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Debate sobre segurança das chaves privadas.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 de iniciativas e </a:t>
            </a:r>
            <a:r>
              <a:rPr lang="pt-BR" sz="2800" dirty="0" err="1"/>
              <a:t>report</a:t>
            </a:r>
            <a:r>
              <a:rPr lang="pt-BR" sz="2800" dirty="0"/>
              <a:t> para Comitê Executivo.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Proposta comunicação (</a:t>
            </a:r>
            <a:r>
              <a:rPr lang="pt-BR" sz="2800" dirty="0" err="1"/>
              <a:t>Discord</a:t>
            </a:r>
            <a:r>
              <a:rPr lang="pt-BR" sz="2800" dirty="0"/>
              <a:t>): Luiz </a:t>
            </a:r>
            <a:r>
              <a:rPr lang="pt-BR" sz="2800" dirty="0" err="1"/>
              <a:t>Folly</a:t>
            </a:r>
            <a:r>
              <a:rPr lang="pt-BR" sz="2800" dirty="0"/>
              <a:t> – RNP.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Definição de responsáveis pelas frentes. </a:t>
            </a:r>
          </a:p>
        </p:txBody>
      </p:sp>
    </p:spTree>
    <p:extLst>
      <p:ext uri="{BB962C8B-B14F-4D97-AF65-F5344CB8AC3E}">
        <p14:creationId xmlns:p14="http://schemas.microsoft.com/office/powerpoint/2010/main" val="4278504174"/>
      </p:ext>
    </p:extLst>
  </p:cSld>
  <p:clrMapOvr>
    <a:masterClrMapping/>
  </p:clrMapOvr>
</p:sld>
</file>

<file path=ppt/theme/theme1.xml><?xml version="1.0" encoding="utf-8"?>
<a:theme xmlns:a="http://schemas.openxmlformats.org/drawingml/2006/main" name="7_Tema do Office">
  <a:themeElements>
    <a:clrScheme name="BNDES_7A">
      <a:dk1>
        <a:srgbClr val="7B7B7B"/>
      </a:dk1>
      <a:lt1>
        <a:sysClr val="window" lastClr="FFFFFF"/>
      </a:lt1>
      <a:dk2>
        <a:srgbClr val="C9C9C9"/>
      </a:dk2>
      <a:lt2>
        <a:srgbClr val="FFFFFF"/>
      </a:lt2>
      <a:accent1>
        <a:srgbClr val="006FB9"/>
      </a:accent1>
      <a:accent2>
        <a:srgbClr val="65B32E"/>
      </a:accent2>
      <a:accent3>
        <a:srgbClr val="E75300"/>
      </a:accent3>
      <a:accent4>
        <a:srgbClr val="52BBB5"/>
      </a:accent4>
      <a:accent5>
        <a:srgbClr val="759CB8"/>
      </a:accent5>
      <a:accent6>
        <a:srgbClr val="FFD500"/>
      </a:accent6>
      <a:hlink>
        <a:srgbClr val="1E428B"/>
      </a:hlink>
      <a:folHlink>
        <a:srgbClr val="759CB8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70476</TotalTime>
  <Words>1496</Words>
  <Application>Microsoft Office PowerPoint</Application>
  <PresentationFormat>Widescreen</PresentationFormat>
  <Paragraphs>299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7_Tema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valerie</dc:creator>
  <cp:lastModifiedBy>Gladstone Moises Arantes Junior</cp:lastModifiedBy>
  <cp:revision>2007</cp:revision>
  <cp:lastPrinted>2021-06-27T03:10:38Z</cp:lastPrinted>
  <dcterms:created xsi:type="dcterms:W3CDTF">2017-01-27T15:57:15Z</dcterms:created>
  <dcterms:modified xsi:type="dcterms:W3CDTF">2023-01-31T18:10:39Z</dcterms:modified>
</cp:coreProperties>
</file>