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12"/>
  </p:notesMasterIdLst>
  <p:sldIdLst>
    <p:sldId id="2175" r:id="rId2"/>
    <p:sldId id="2200" r:id="rId3"/>
    <p:sldId id="2201" r:id="rId4"/>
    <p:sldId id="2193" r:id="rId5"/>
    <p:sldId id="2202" r:id="rId6"/>
    <p:sldId id="2203" r:id="rId7"/>
    <p:sldId id="2204" r:id="rId8"/>
    <p:sldId id="2205" r:id="rId9"/>
    <p:sldId id="2206" r:id="rId10"/>
    <p:sldId id="2207" r:id="rId11"/>
  </p:sldIdLst>
  <p:sldSz cx="12192000" cy="6858000"/>
  <p:notesSz cx="6794500" cy="99314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ynthia Azevedo" initials="CA" lastIdx="29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63B32E"/>
    <a:srgbClr val="004389"/>
    <a:srgbClr val="008B3A"/>
    <a:srgbClr val="FDFDFD"/>
    <a:srgbClr val="F9F9F9"/>
    <a:srgbClr val="006EB9"/>
    <a:srgbClr val="50BBB5"/>
    <a:srgbClr val="749CB6"/>
    <a:srgbClr val="2896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Estilo com Tema 1 - Ênfase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84E427A-3D55-4303-BF80-6455036E1DE7}" styleName="Estilo com Tema 1 - Ênfase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Estilo com Tema 1 - Ênfase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05" autoAdjust="0"/>
    <p:restoredTop sz="95380" autoAdjust="0"/>
  </p:normalViewPr>
  <p:slideViewPr>
    <p:cSldViewPr snapToGrid="0">
      <p:cViewPr varScale="1">
        <p:scale>
          <a:sx n="64" d="100"/>
          <a:sy n="64" d="100"/>
        </p:scale>
        <p:origin x="60" y="104"/>
      </p:cViewPr>
      <p:guideLst>
        <p:guide orient="horz" pos="2160"/>
        <p:guide pos="3863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3" cy="49829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48645" y="0"/>
            <a:ext cx="2944283" cy="49829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E1CCBA-CCB5-40DE-BC87-1D66192E689C}" type="datetimeFigureOut">
              <a:rPr lang="pt-BR" smtClean="0"/>
              <a:t>30/05/2023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419100" y="1241425"/>
            <a:ext cx="5956300" cy="33512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79450" y="4779486"/>
            <a:ext cx="5435600" cy="391048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433107"/>
            <a:ext cx="2944283" cy="49829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48645" y="9433107"/>
            <a:ext cx="2944283" cy="49829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294676-A119-4ECE-A8BD-F881D787D3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62353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419100" y="1241425"/>
            <a:ext cx="5956300" cy="3351213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98DB0-4917-8B47-AE63-5CF111633F77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86235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419100" y="1241425"/>
            <a:ext cx="5956300" cy="3351213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98DB0-4917-8B47-AE63-5CF111633F77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44900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419100" y="1241425"/>
            <a:ext cx="5956300" cy="3351213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98DB0-4917-8B47-AE63-5CF111633F77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83524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419100" y="1241425"/>
            <a:ext cx="5956300" cy="3351213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98DB0-4917-8B47-AE63-5CF111633F77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35838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419100" y="1241425"/>
            <a:ext cx="5956300" cy="3351213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98DB0-4917-8B47-AE63-5CF111633F77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38901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419100" y="1241425"/>
            <a:ext cx="5956300" cy="3351213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98DB0-4917-8B47-AE63-5CF111633F77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17454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419100" y="1241425"/>
            <a:ext cx="5956300" cy="3351213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98DB0-4917-8B47-AE63-5CF111633F77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24488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419100" y="1241425"/>
            <a:ext cx="5956300" cy="3351213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98DB0-4917-8B47-AE63-5CF111633F77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22348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419100" y="1241425"/>
            <a:ext cx="5956300" cy="3351213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98DB0-4917-8B47-AE63-5CF111633F77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99264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419100" y="1241425"/>
            <a:ext cx="5956300" cy="3351213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98DB0-4917-8B47-AE63-5CF111633F77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0593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98581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viso de Restri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3"/>
          <p:cNvSpPr>
            <a:spLocks noGrp="1"/>
          </p:cNvSpPr>
          <p:nvPr>
            <p:ph sz="quarter" idx="12" hasCustomPrompt="1"/>
          </p:nvPr>
        </p:nvSpPr>
        <p:spPr>
          <a:xfrm>
            <a:off x="0" y="6377940"/>
            <a:ext cx="12057681" cy="467994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200">
                <a:solidFill>
                  <a:schemeClr val="tx1"/>
                </a:solidFill>
              </a:defRPr>
            </a:lvl1pPr>
          </a:lstStyle>
          <a:p>
            <a:r>
              <a:rPr lang="pt-BR" altLang="pt-BR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Classificação:</a:t>
            </a:r>
            <a:r>
              <a:rPr lang="pt-BR" alt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Documento controlado   </a:t>
            </a:r>
            <a:r>
              <a:rPr lang="pt-BR" altLang="pt-BR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Restrição de acesso:</a:t>
            </a:r>
            <a:r>
              <a:rPr lang="pt-BR" alt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Associados ABDE  </a:t>
            </a:r>
            <a:r>
              <a:rPr lang="pt-BR" altLang="pt-BR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Unidade Gestora:</a:t>
            </a:r>
            <a:r>
              <a:rPr lang="pt-BR" alt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AOI/DERAI             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02259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3"/>
          <p:cNvSpPr>
            <a:spLocks noGrp="1"/>
          </p:cNvSpPr>
          <p:nvPr>
            <p:ph sz="quarter" idx="12" hasCustomPrompt="1"/>
          </p:nvPr>
        </p:nvSpPr>
        <p:spPr>
          <a:xfrm>
            <a:off x="0" y="6377940"/>
            <a:ext cx="12057681" cy="467994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200"/>
            </a:lvl1pPr>
          </a:lstStyle>
          <a:p>
            <a:r>
              <a:rPr lang="pt-BR" altLang="pt-BR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Classificação:</a:t>
            </a:r>
            <a:r>
              <a:rPr lang="pt-BR" alt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Documento controlado   </a:t>
            </a:r>
            <a:r>
              <a:rPr lang="pt-BR" altLang="pt-BR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Restrição de acesso:</a:t>
            </a:r>
            <a:r>
              <a:rPr lang="pt-BR" alt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Associados ABDE  </a:t>
            </a:r>
            <a:r>
              <a:rPr lang="pt-BR" altLang="pt-BR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Unidade Gestora:</a:t>
            </a:r>
            <a:r>
              <a:rPr lang="pt-BR" alt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AOI/DERAI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418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viso de Restrição">
  <p:cSld name="1_Aviso de Restrição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>
            <a:spLocks noGrp="1"/>
          </p:cNvSpPr>
          <p:nvPr>
            <p:ph type="body" idx="1"/>
          </p:nvPr>
        </p:nvSpPr>
        <p:spPr>
          <a:xfrm>
            <a:off x="0" y="6377940"/>
            <a:ext cx="12057600" cy="4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69199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CC78D6-10B5-4715-9468-7FD3B2DE8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865FD-8402-443E-A5D9-C33A3249A6FD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E3FBF5-C3DA-49D3-8445-2FD9B579A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B451D7-0366-449A-A92B-BA58D8C75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C954E-F6CB-4B17-A4BD-2DD957F9BB9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933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4228"/>
            <a:ext cx="12217401" cy="6843772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0" y="2098"/>
            <a:ext cx="12192000" cy="6860023"/>
          </a:xfrm>
          <a:prstGeom prst="rect">
            <a:avLst/>
          </a:prstGeom>
          <a:solidFill>
            <a:schemeClr val="bg1">
              <a:lumMod val="85000"/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spaço Reservado para Número de Slide 5"/>
          <p:cNvSpPr txBox="1">
            <a:spLocks/>
          </p:cNvSpPr>
          <p:nvPr/>
        </p:nvSpPr>
        <p:spPr>
          <a:xfrm>
            <a:off x="11247276" y="785375"/>
            <a:ext cx="944724" cy="365125"/>
          </a:xfrm>
          <a:prstGeom prst="rect">
            <a:avLst/>
          </a:prstGeom>
          <a:solidFill>
            <a:srgbClr val="008B3A"/>
          </a:solidFill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E0115E2-90F9-4582-BC60-6FF9A0E59819}" type="slidenum">
              <a:rPr lang="pt-BR" smtClean="0">
                <a:solidFill>
                  <a:schemeClr val="bg1"/>
                </a:solidFill>
              </a:rPr>
              <a:pPr algn="ctr"/>
              <a:t>‹nº›</a:t>
            </a:fld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FF40F904-F1DB-D081-8097-068771E58CDE}"/>
              </a:ext>
            </a:extLst>
          </p:cNvPr>
          <p:cNvSpPr/>
          <p:nvPr userDrawn="1"/>
        </p:nvSpPr>
        <p:spPr>
          <a:xfrm>
            <a:off x="9572625" y="-2023"/>
            <a:ext cx="2619375" cy="775268"/>
          </a:xfrm>
          <a:prstGeom prst="rect">
            <a:avLst/>
          </a:prstGeom>
          <a:solidFill>
            <a:srgbClr val="00438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RBB</a:t>
            </a:r>
          </a:p>
          <a:p>
            <a:pPr algn="ctr"/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Comitê Técnico</a:t>
            </a:r>
          </a:p>
        </p:txBody>
      </p:sp>
    </p:spTree>
    <p:extLst>
      <p:ext uri="{BB962C8B-B14F-4D97-AF65-F5344CB8AC3E}">
        <p14:creationId xmlns:p14="http://schemas.microsoft.com/office/powerpoint/2010/main" val="2818612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900" r:id="rId3"/>
    <p:sldLayoutId id="2147483952" r:id="rId4"/>
    <p:sldLayoutId id="2147483966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-2" y="372813"/>
            <a:ext cx="8010854" cy="720000"/>
          </a:xfrm>
          <a:prstGeom prst="rect">
            <a:avLst/>
          </a:prstGeom>
          <a:solidFill>
            <a:srgbClr val="0043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5" tIns="34287" rIns="68575" bIns="34287"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178631" y="544303"/>
            <a:ext cx="837399" cy="377020"/>
          </a:xfrm>
          <a:prstGeom prst="rect">
            <a:avLst/>
          </a:prstGeom>
        </p:spPr>
        <p:txBody>
          <a:bodyPr wrap="none" lIns="68575" tIns="34287" rIns="68575" bIns="34287">
            <a:spAutoFit/>
          </a:bodyPr>
          <a:lstStyle/>
          <a:p>
            <a:pPr>
              <a:spcAft>
                <a:spcPct val="20000"/>
              </a:spcAft>
            </a:pPr>
            <a:r>
              <a:rPr lang="pt-BR" altLang="pt-BR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Pauta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1E4835-FD55-B047-A8D3-5C63B8206D6B}"/>
              </a:ext>
            </a:extLst>
          </p:cNvPr>
          <p:cNvSpPr txBox="1"/>
          <p:nvPr/>
        </p:nvSpPr>
        <p:spPr>
          <a:xfrm>
            <a:off x="178631" y="1264303"/>
            <a:ext cx="9928929" cy="541304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Reports das iniciativas.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Infra Básica -  BNDES + Dataprev + TCU.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Monitoração – CPQD + RNP.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Permissionamento. - BNDES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 err="1"/>
              <a:t>Dapps</a:t>
            </a:r>
            <a:r>
              <a:rPr lang="pt-BR" sz="2800" dirty="0"/>
              <a:t> - </a:t>
            </a:r>
            <a:r>
              <a:rPr lang="pt-BR" sz="2800" dirty="0" err="1"/>
              <a:t>Prodemge</a:t>
            </a:r>
            <a:r>
              <a:rPr lang="pt-BR" sz="2800" dirty="0"/>
              <a:t>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Segurança – RNP.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Observação - PUC.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Manual de Operações.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800" dirty="0"/>
          </a:p>
          <a:p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12490872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-2" y="372813"/>
            <a:ext cx="8010854" cy="720000"/>
          </a:xfrm>
          <a:prstGeom prst="rect">
            <a:avLst/>
          </a:prstGeom>
          <a:solidFill>
            <a:srgbClr val="0043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5" tIns="34287" rIns="68575" bIns="34287"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178631" y="544303"/>
            <a:ext cx="4312709" cy="377020"/>
          </a:xfrm>
          <a:prstGeom prst="rect">
            <a:avLst/>
          </a:prstGeom>
        </p:spPr>
        <p:txBody>
          <a:bodyPr wrap="none" lIns="68575" tIns="34287" rIns="68575" bIns="34287">
            <a:spAutoFit/>
          </a:bodyPr>
          <a:lstStyle/>
          <a:p>
            <a:pPr>
              <a:spcAft>
                <a:spcPct val="20000"/>
              </a:spcAft>
            </a:pPr>
            <a:r>
              <a:rPr lang="pt-BR" altLang="pt-BR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Manual de Operações - Destaques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1E4835-FD55-B047-A8D3-5C63B8206D6B}"/>
              </a:ext>
            </a:extLst>
          </p:cNvPr>
          <p:cNvSpPr txBox="1"/>
          <p:nvPr/>
        </p:nvSpPr>
        <p:spPr>
          <a:xfrm>
            <a:off x="178631" y="1264303"/>
            <a:ext cx="9928929" cy="541304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Principais questões.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Papel de Gestor de Incidentes.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Prazos/</a:t>
            </a:r>
            <a:r>
              <a:rPr lang="pt-BR" sz="2800" dirty="0" err="1"/>
              <a:t>SLAs</a:t>
            </a:r>
            <a:r>
              <a:rPr lang="pt-BR" sz="2800" dirty="0"/>
              <a:t>.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pt-BR" sz="2800" dirty="0"/>
              <a:t>2 h para Incidentes Críticos.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pt-BR" sz="2800" dirty="0"/>
              <a:t>8h/16h para ações síncronas no tratamento de Incidentes Críticos.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pt-BR" sz="2800" dirty="0"/>
              <a:t>2 semanas para </a:t>
            </a:r>
            <a:r>
              <a:rPr lang="pt-BR" sz="2800" i="1" dirty="0"/>
              <a:t>upgrade </a:t>
            </a:r>
            <a:r>
              <a:rPr lang="pt-BR" sz="2800" dirty="0"/>
              <a:t>e </a:t>
            </a:r>
            <a:r>
              <a:rPr lang="pt-BR" sz="2800" i="1" dirty="0" err="1"/>
              <a:t>on</a:t>
            </a:r>
            <a:r>
              <a:rPr lang="pt-BR" sz="2800" i="1" dirty="0"/>
              <a:t> </a:t>
            </a:r>
            <a:r>
              <a:rPr lang="pt-BR" sz="2800" i="1" dirty="0" err="1"/>
              <a:t>boarding</a:t>
            </a:r>
            <a:r>
              <a:rPr lang="pt-BR" sz="2800" i="1" dirty="0"/>
              <a:t> </a:t>
            </a:r>
            <a:r>
              <a:rPr lang="pt-BR" sz="2800" dirty="0"/>
              <a:t>(após aprovação do Comitê Técnico).</a:t>
            </a:r>
          </a:p>
        </p:txBody>
      </p:sp>
    </p:spTree>
    <p:extLst>
      <p:ext uri="{BB962C8B-B14F-4D97-AF65-F5344CB8AC3E}">
        <p14:creationId xmlns:p14="http://schemas.microsoft.com/office/powerpoint/2010/main" val="3535502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-2" y="372813"/>
            <a:ext cx="8010854" cy="720000"/>
          </a:xfrm>
          <a:prstGeom prst="rect">
            <a:avLst/>
          </a:prstGeom>
          <a:solidFill>
            <a:srgbClr val="0043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5" tIns="34287" rIns="68575" bIns="34287"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178631" y="544303"/>
            <a:ext cx="837399" cy="377020"/>
          </a:xfrm>
          <a:prstGeom prst="rect">
            <a:avLst/>
          </a:prstGeom>
        </p:spPr>
        <p:txBody>
          <a:bodyPr wrap="none" lIns="68575" tIns="34287" rIns="68575" bIns="34287">
            <a:spAutoFit/>
          </a:bodyPr>
          <a:lstStyle/>
          <a:p>
            <a:pPr>
              <a:spcAft>
                <a:spcPct val="20000"/>
              </a:spcAft>
            </a:pPr>
            <a:r>
              <a:rPr lang="pt-BR" altLang="pt-BR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Pauta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1E4835-FD55-B047-A8D3-5C63B8206D6B}"/>
              </a:ext>
            </a:extLst>
          </p:cNvPr>
          <p:cNvSpPr txBox="1"/>
          <p:nvPr/>
        </p:nvSpPr>
        <p:spPr>
          <a:xfrm>
            <a:off x="178631" y="1264303"/>
            <a:ext cx="9928929" cy="541304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b="1" dirty="0"/>
              <a:t>Reports das iniciativas.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b="1" dirty="0"/>
              <a:t>Infra Básica -  BNDES + Dataprev + TCU.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b="1" dirty="0"/>
              <a:t>Monitoração – CPQD + RNP.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b="1" dirty="0"/>
              <a:t>Permissionamento. - BNDES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b="1" dirty="0" err="1"/>
              <a:t>Dapps</a:t>
            </a:r>
            <a:r>
              <a:rPr lang="pt-BR" sz="2800" b="1" dirty="0"/>
              <a:t> - </a:t>
            </a:r>
            <a:r>
              <a:rPr lang="pt-BR" sz="2800" b="1" dirty="0" err="1"/>
              <a:t>Prodemge</a:t>
            </a:r>
            <a:r>
              <a:rPr lang="pt-BR" sz="2800" b="1" dirty="0"/>
              <a:t>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b="1" dirty="0"/>
              <a:t>Segurança – RNP.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b="1" dirty="0"/>
              <a:t>Observação - PUC.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Manual de Operações.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800" dirty="0"/>
          </a:p>
          <a:p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1193661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-2" y="372813"/>
            <a:ext cx="8010854" cy="720000"/>
          </a:xfrm>
          <a:prstGeom prst="rect">
            <a:avLst/>
          </a:prstGeom>
          <a:solidFill>
            <a:srgbClr val="0043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5" tIns="34287" rIns="68575" bIns="34287"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178631" y="544303"/>
            <a:ext cx="837399" cy="377020"/>
          </a:xfrm>
          <a:prstGeom prst="rect">
            <a:avLst/>
          </a:prstGeom>
        </p:spPr>
        <p:txBody>
          <a:bodyPr wrap="none" lIns="68575" tIns="34287" rIns="68575" bIns="34287">
            <a:spAutoFit/>
          </a:bodyPr>
          <a:lstStyle/>
          <a:p>
            <a:pPr>
              <a:spcAft>
                <a:spcPct val="20000"/>
              </a:spcAft>
            </a:pPr>
            <a:r>
              <a:rPr lang="pt-BR" altLang="pt-BR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Pauta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1E4835-FD55-B047-A8D3-5C63B8206D6B}"/>
              </a:ext>
            </a:extLst>
          </p:cNvPr>
          <p:cNvSpPr txBox="1"/>
          <p:nvPr/>
        </p:nvSpPr>
        <p:spPr>
          <a:xfrm>
            <a:off x="178631" y="1264303"/>
            <a:ext cx="9928929" cy="541304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Reports das iniciativas.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Infra Básica -  BNDES + Dataprev + TCU.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Monitoração – CPQD + RNP.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Permissionamento. - BNDES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 err="1"/>
              <a:t>Dapps</a:t>
            </a:r>
            <a:r>
              <a:rPr lang="pt-BR" sz="2800" dirty="0"/>
              <a:t> - </a:t>
            </a:r>
            <a:r>
              <a:rPr lang="pt-BR" sz="2800" dirty="0" err="1"/>
              <a:t>Prodemge</a:t>
            </a:r>
            <a:r>
              <a:rPr lang="pt-BR" sz="2800" dirty="0"/>
              <a:t>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Segurança – RNP.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Observação - PUC.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b="1" dirty="0"/>
              <a:t>Manual de Operações.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800" dirty="0"/>
          </a:p>
          <a:p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14280664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-2" y="372813"/>
            <a:ext cx="8010854" cy="720000"/>
          </a:xfrm>
          <a:prstGeom prst="rect">
            <a:avLst/>
          </a:prstGeom>
          <a:solidFill>
            <a:srgbClr val="0043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5" tIns="34287" rIns="68575" bIns="34287"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178631" y="544303"/>
            <a:ext cx="4312709" cy="377020"/>
          </a:xfrm>
          <a:prstGeom prst="rect">
            <a:avLst/>
          </a:prstGeom>
        </p:spPr>
        <p:txBody>
          <a:bodyPr wrap="none" lIns="68575" tIns="34287" rIns="68575" bIns="34287">
            <a:spAutoFit/>
          </a:bodyPr>
          <a:lstStyle/>
          <a:p>
            <a:pPr>
              <a:spcAft>
                <a:spcPct val="20000"/>
              </a:spcAft>
            </a:pPr>
            <a:r>
              <a:rPr lang="pt-BR" altLang="pt-BR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Manual de Operações - Destaques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1E4835-FD55-B047-A8D3-5C63B8206D6B}"/>
              </a:ext>
            </a:extLst>
          </p:cNvPr>
          <p:cNvSpPr txBox="1"/>
          <p:nvPr/>
        </p:nvSpPr>
        <p:spPr>
          <a:xfrm>
            <a:off x="178631" y="1264303"/>
            <a:ext cx="9928929" cy="5413045"/>
          </a:xfrm>
          <a:prstGeom prst="rect">
            <a:avLst/>
          </a:prstGeom>
          <a:noFill/>
        </p:spPr>
        <p:txBody>
          <a:bodyPr wrap="square" rtlCol="0">
            <a:normAutofit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Piloto.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Todos os nós serão de partícipes do Acordo.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Todas as transações serão assinadas por </a:t>
            </a:r>
            <a:r>
              <a:rPr lang="pt-BR" sz="2800" b="1" dirty="0" err="1"/>
              <a:t>backends</a:t>
            </a:r>
            <a:r>
              <a:rPr lang="pt-BR" sz="2800" b="1" dirty="0"/>
              <a:t> </a:t>
            </a:r>
            <a:r>
              <a:rPr lang="pt-BR" sz="2800" dirty="0"/>
              <a:t>de um partícipe do Acordo.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pt-BR" sz="2800" dirty="0"/>
              <a:t>PUC – Ok. 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pt-BR" sz="2800" dirty="0"/>
              <a:t>RNP + MEC?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Responsabilização.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Todos os endereços serão </a:t>
            </a:r>
            <a:r>
              <a:rPr lang="pt-BR" sz="2800" dirty="0" err="1"/>
              <a:t>permissionados</a:t>
            </a:r>
            <a:r>
              <a:rPr lang="pt-BR" sz="2800" dirty="0"/>
              <a:t> por partícipes.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Os partícipes devem armazenar o cadastro.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Endereços são responsáveis pelas ações.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Partícipe </a:t>
            </a:r>
            <a:r>
              <a:rPr lang="pt-BR" sz="2800" dirty="0" err="1"/>
              <a:t>permissionador</a:t>
            </a:r>
            <a:r>
              <a:rPr lang="pt-BR" sz="2800" dirty="0"/>
              <a:t> será responsabilizado em caso de não possuir o cadastro.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Na prática, cadastro não é relevante no piloto.</a:t>
            </a:r>
          </a:p>
        </p:txBody>
      </p:sp>
    </p:spTree>
    <p:extLst>
      <p:ext uri="{BB962C8B-B14F-4D97-AF65-F5344CB8AC3E}">
        <p14:creationId xmlns:p14="http://schemas.microsoft.com/office/powerpoint/2010/main" val="3037466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-2" y="372813"/>
            <a:ext cx="8010854" cy="720000"/>
          </a:xfrm>
          <a:prstGeom prst="rect">
            <a:avLst/>
          </a:prstGeom>
          <a:solidFill>
            <a:srgbClr val="0043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5" tIns="34287" rIns="68575" bIns="34287"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178631" y="544303"/>
            <a:ext cx="4312709" cy="377020"/>
          </a:xfrm>
          <a:prstGeom prst="rect">
            <a:avLst/>
          </a:prstGeom>
        </p:spPr>
        <p:txBody>
          <a:bodyPr wrap="none" lIns="68575" tIns="34287" rIns="68575" bIns="34287">
            <a:spAutoFit/>
          </a:bodyPr>
          <a:lstStyle/>
          <a:p>
            <a:pPr>
              <a:spcAft>
                <a:spcPct val="20000"/>
              </a:spcAft>
            </a:pPr>
            <a:r>
              <a:rPr lang="pt-BR" altLang="pt-BR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Manual de Operações - Destaques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1E4835-FD55-B047-A8D3-5C63B8206D6B}"/>
              </a:ext>
            </a:extLst>
          </p:cNvPr>
          <p:cNvSpPr txBox="1"/>
          <p:nvPr/>
        </p:nvSpPr>
        <p:spPr>
          <a:xfrm>
            <a:off x="178631" y="1264303"/>
            <a:ext cx="9928929" cy="541304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Monitoração.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Todos comprometem-se a disponibilizar informações de monitoração conforme protocolo definido pelo Comitê Técnico.</a:t>
            </a:r>
          </a:p>
        </p:txBody>
      </p:sp>
    </p:spTree>
    <p:extLst>
      <p:ext uri="{BB962C8B-B14F-4D97-AF65-F5344CB8AC3E}">
        <p14:creationId xmlns:p14="http://schemas.microsoft.com/office/powerpoint/2010/main" val="1264523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-2" y="372813"/>
            <a:ext cx="8010854" cy="720000"/>
          </a:xfrm>
          <a:prstGeom prst="rect">
            <a:avLst/>
          </a:prstGeom>
          <a:solidFill>
            <a:srgbClr val="0043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5" tIns="34287" rIns="68575" bIns="34287"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178631" y="544303"/>
            <a:ext cx="4312709" cy="377020"/>
          </a:xfrm>
          <a:prstGeom prst="rect">
            <a:avLst/>
          </a:prstGeom>
        </p:spPr>
        <p:txBody>
          <a:bodyPr wrap="none" lIns="68575" tIns="34287" rIns="68575" bIns="34287">
            <a:spAutoFit/>
          </a:bodyPr>
          <a:lstStyle/>
          <a:p>
            <a:pPr>
              <a:spcAft>
                <a:spcPct val="20000"/>
              </a:spcAft>
            </a:pPr>
            <a:r>
              <a:rPr lang="pt-BR" altLang="pt-BR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Manual de Operações - Destaques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1E4835-FD55-B047-A8D3-5C63B8206D6B}"/>
              </a:ext>
            </a:extLst>
          </p:cNvPr>
          <p:cNvSpPr txBox="1"/>
          <p:nvPr/>
        </p:nvSpPr>
        <p:spPr>
          <a:xfrm>
            <a:off x="178631" y="1264303"/>
            <a:ext cx="9928929" cy="541304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Incidentes.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Comitê Técnico definirá canal de comunicação.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Partícipes precisam indicar Gestores de Incidentes.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Comitê definirá critérios para definir Incidentes Críticos.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Canal exclusivo para incidentes críticos.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Definição de Service Hours (horas de serviço).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pt-BR" sz="2800" dirty="0"/>
              <a:t>Sugestão: dias úteis, 9h-18h.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2h de SLA para </a:t>
            </a:r>
            <a:r>
              <a:rPr lang="pt-BR" sz="2800" b="1" dirty="0"/>
              <a:t>iniciar</a:t>
            </a:r>
            <a:r>
              <a:rPr lang="pt-BR" sz="2800" dirty="0"/>
              <a:t> atendimento de Incidente Crítico.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Em caso de necessidade de atividades síncronas.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pt-BR" sz="2800" dirty="0"/>
              <a:t>SLA de 8h - Dentro das SH.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pt-BR" sz="2800" dirty="0"/>
              <a:t>SLA de 16h - Fora das SH.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28543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-2" y="372813"/>
            <a:ext cx="8010854" cy="720000"/>
          </a:xfrm>
          <a:prstGeom prst="rect">
            <a:avLst/>
          </a:prstGeom>
          <a:solidFill>
            <a:srgbClr val="0043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5" tIns="34287" rIns="68575" bIns="34287"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178631" y="544303"/>
            <a:ext cx="4312709" cy="377020"/>
          </a:xfrm>
          <a:prstGeom prst="rect">
            <a:avLst/>
          </a:prstGeom>
        </p:spPr>
        <p:txBody>
          <a:bodyPr wrap="none" lIns="68575" tIns="34287" rIns="68575" bIns="34287">
            <a:spAutoFit/>
          </a:bodyPr>
          <a:lstStyle/>
          <a:p>
            <a:pPr>
              <a:spcAft>
                <a:spcPct val="20000"/>
              </a:spcAft>
            </a:pPr>
            <a:r>
              <a:rPr lang="pt-BR" altLang="pt-BR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Manual de Operações - Destaques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1E4835-FD55-B047-A8D3-5C63B8206D6B}"/>
              </a:ext>
            </a:extLst>
          </p:cNvPr>
          <p:cNvSpPr txBox="1"/>
          <p:nvPr/>
        </p:nvSpPr>
        <p:spPr>
          <a:xfrm>
            <a:off x="178631" y="1264303"/>
            <a:ext cx="10913439" cy="541304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Segurança.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Segurança – Tem a ver com acessos devidos e/ou ações deliberadas.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Brecha – Oportunidade de exploração por agente malicioso (risco).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Brecha Crítica de Segurança pode ser, opcionalmente, considerada Incidente Crítico.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Comitê deve manter Catálogo de Incidentes Críticos de Segurança com ações de mitigação e tratamento.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Partícipes se comprometem a realizar ações com SLA de incidentes (2h).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pt-BR" sz="28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2670456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-2" y="372813"/>
            <a:ext cx="8010854" cy="720000"/>
          </a:xfrm>
          <a:prstGeom prst="rect">
            <a:avLst/>
          </a:prstGeom>
          <a:solidFill>
            <a:srgbClr val="0043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5" tIns="34287" rIns="68575" bIns="34287"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178631" y="544303"/>
            <a:ext cx="4312709" cy="377020"/>
          </a:xfrm>
          <a:prstGeom prst="rect">
            <a:avLst/>
          </a:prstGeom>
        </p:spPr>
        <p:txBody>
          <a:bodyPr wrap="none" lIns="68575" tIns="34287" rIns="68575" bIns="34287">
            <a:spAutoFit/>
          </a:bodyPr>
          <a:lstStyle/>
          <a:p>
            <a:pPr>
              <a:spcAft>
                <a:spcPct val="20000"/>
              </a:spcAft>
            </a:pPr>
            <a:r>
              <a:rPr lang="pt-BR" altLang="pt-BR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Manual de Operações - Destaques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1E4835-FD55-B047-A8D3-5C63B8206D6B}"/>
              </a:ext>
            </a:extLst>
          </p:cNvPr>
          <p:cNvSpPr txBox="1"/>
          <p:nvPr/>
        </p:nvSpPr>
        <p:spPr>
          <a:xfrm>
            <a:off x="178631" y="1264303"/>
            <a:ext cx="10973073" cy="541304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Segurança.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Acesso não autorizado a chaves privadas são Incidente Crítico de Segurança.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Todos se comprometem a: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pt-BR" sz="2800" dirty="0"/>
              <a:t>Gerir chaves privadas com responsabilidade.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pt-BR" sz="2800" dirty="0"/>
              <a:t>Manter conjunto separado de chaves para Permissionamento.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pt-BR" sz="2800" dirty="0"/>
              <a:t>Responsabilizar-se pelas consequências.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pt-BR" sz="2800" dirty="0"/>
              <a:t>A detecção de permissionamento desligado precisa ser comunicada e tratada imediatamente.</a:t>
            </a:r>
          </a:p>
        </p:txBody>
      </p:sp>
    </p:spTree>
    <p:extLst>
      <p:ext uri="{BB962C8B-B14F-4D97-AF65-F5344CB8AC3E}">
        <p14:creationId xmlns:p14="http://schemas.microsoft.com/office/powerpoint/2010/main" val="526846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-2" y="372813"/>
            <a:ext cx="8010854" cy="720000"/>
          </a:xfrm>
          <a:prstGeom prst="rect">
            <a:avLst/>
          </a:prstGeom>
          <a:solidFill>
            <a:srgbClr val="0043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5" tIns="34287" rIns="68575" bIns="34287"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178631" y="544303"/>
            <a:ext cx="4312709" cy="377020"/>
          </a:xfrm>
          <a:prstGeom prst="rect">
            <a:avLst/>
          </a:prstGeom>
        </p:spPr>
        <p:txBody>
          <a:bodyPr wrap="none" lIns="68575" tIns="34287" rIns="68575" bIns="34287">
            <a:spAutoFit/>
          </a:bodyPr>
          <a:lstStyle/>
          <a:p>
            <a:pPr>
              <a:spcAft>
                <a:spcPct val="20000"/>
              </a:spcAft>
            </a:pPr>
            <a:r>
              <a:rPr lang="pt-BR" altLang="pt-BR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Manual de Operações - Destaques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1E4835-FD55-B047-A8D3-5C63B8206D6B}"/>
              </a:ext>
            </a:extLst>
          </p:cNvPr>
          <p:cNvSpPr txBox="1"/>
          <p:nvPr/>
        </p:nvSpPr>
        <p:spPr>
          <a:xfrm>
            <a:off x="178631" y="1264303"/>
            <a:ext cx="9928929" cy="541304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Upgrade síncrono.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Comitê Técnico aprova.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2 semanas de prazo.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 err="1"/>
              <a:t>On</a:t>
            </a:r>
            <a:r>
              <a:rPr lang="pt-BR" sz="2800" dirty="0"/>
              <a:t> </a:t>
            </a:r>
            <a:r>
              <a:rPr lang="pt-BR" sz="2800" dirty="0" err="1"/>
              <a:t>Boarding</a:t>
            </a:r>
            <a:r>
              <a:rPr lang="pt-BR" sz="2800" dirty="0"/>
              <a:t>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Comitê Executivo aprova.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Comitê Técnico planeja (em duas reuniões, no máximo).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Execução em até duas semanas.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Problemas.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Ainda não definido.</a:t>
            </a:r>
          </a:p>
        </p:txBody>
      </p:sp>
    </p:spTree>
    <p:extLst>
      <p:ext uri="{BB962C8B-B14F-4D97-AF65-F5344CB8AC3E}">
        <p14:creationId xmlns:p14="http://schemas.microsoft.com/office/powerpoint/2010/main" val="3581978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7_Tema do Office">
  <a:themeElements>
    <a:clrScheme name="BNDES_7A">
      <a:dk1>
        <a:srgbClr val="7B7B7B"/>
      </a:dk1>
      <a:lt1>
        <a:sysClr val="window" lastClr="FFFFFF"/>
      </a:lt1>
      <a:dk2>
        <a:srgbClr val="C9C9C9"/>
      </a:dk2>
      <a:lt2>
        <a:srgbClr val="FFFFFF"/>
      </a:lt2>
      <a:accent1>
        <a:srgbClr val="006FB9"/>
      </a:accent1>
      <a:accent2>
        <a:srgbClr val="65B32E"/>
      </a:accent2>
      <a:accent3>
        <a:srgbClr val="E75300"/>
      </a:accent3>
      <a:accent4>
        <a:srgbClr val="52BBB5"/>
      </a:accent4>
      <a:accent5>
        <a:srgbClr val="759CB8"/>
      </a:accent5>
      <a:accent6>
        <a:srgbClr val="FFD500"/>
      </a:accent6>
      <a:hlink>
        <a:srgbClr val="1E428B"/>
      </a:hlink>
      <a:folHlink>
        <a:srgbClr val="759CB8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74418</TotalTime>
  <Words>543</Words>
  <Application>Microsoft Office PowerPoint</Application>
  <PresentationFormat>Widescreen</PresentationFormat>
  <Paragraphs>96</Paragraphs>
  <Slides>10</Slides>
  <Notes>10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4" baseType="lpstr">
      <vt:lpstr>Arial</vt:lpstr>
      <vt:lpstr>Calibri</vt:lpstr>
      <vt:lpstr>Times New Roman</vt:lpstr>
      <vt:lpstr>7_Tema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valerie</dc:creator>
  <cp:lastModifiedBy>Gladstone Moises Arantes Junior</cp:lastModifiedBy>
  <cp:revision>2039</cp:revision>
  <cp:lastPrinted>2021-06-27T03:10:38Z</cp:lastPrinted>
  <dcterms:created xsi:type="dcterms:W3CDTF">2017-01-27T15:57:15Z</dcterms:created>
  <dcterms:modified xsi:type="dcterms:W3CDTF">2023-05-30T18:47:17Z</dcterms:modified>
</cp:coreProperties>
</file>