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4" r:id="rId5"/>
    <p:sldId id="276" r:id="rId6"/>
    <p:sldId id="273" r:id="rId7"/>
    <p:sldId id="278" r:id="rId8"/>
    <p:sldId id="262" r:id="rId9"/>
    <p:sldId id="279" r:id="rId10"/>
    <p:sldId id="263" r:id="rId11"/>
    <p:sldId id="280" r:id="rId12"/>
    <p:sldId id="274"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66" d="100"/>
          <a:sy n="66" d="100"/>
        </p:scale>
        <p:origin x="-240" y="-96"/>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30997"/>
          </a:xfrm>
          <a:prstGeom prst="rect">
            <a:avLst/>
          </a:prstGeom>
          <a:noFill/>
        </p:spPr>
        <p:txBody>
          <a:bodyPr wrap="square" rtlCol="0">
            <a:spAutoFit/>
          </a:bodyPr>
          <a:lstStyle/>
          <a:p>
            <a:pPr algn="dist"/>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人工智能</a:t>
            </a:r>
            <a:r>
              <a:rPr lang="zh-CN" altLang="en-US" sz="4800" b="1" dirty="0">
                <a:solidFill>
                  <a:srgbClr val="1C4885"/>
                </a:solidFill>
                <a:latin typeface="汉仪大宋简" panose="02010609000101010101" pitchFamily="49" charset="-122"/>
                <a:ea typeface="汉仪大宋简" panose="02010609000101010101" pitchFamily="49" charset="-122"/>
                <a:cs typeface="+mn-ea"/>
                <a:sym typeface="+mn-lt"/>
              </a:rPr>
              <a:t>综</a:t>
            </a:r>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述</a:t>
            </a:r>
            <a:r>
              <a:rPr lang="zh-CN" altLang="en-US" sz="4800" b="1" dirty="0" smtClean="0">
                <a:solidFill>
                  <a:srgbClr val="1C4885"/>
                </a:solidFill>
                <a:latin typeface="汉仪大宋简" panose="02010609000101010101" pitchFamily="49" charset="-122"/>
                <a:ea typeface="汉仪大宋简" panose="02010609000101010101" pitchFamily="49" charset="-122"/>
                <a:cs typeface="+mn-ea"/>
                <a:sym typeface="+mn-lt"/>
              </a:rPr>
              <a:t>报</a:t>
            </a:r>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告</a:t>
            </a:r>
            <a:endPar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endParaRPr>
          </a:p>
        </p:txBody>
      </p:sp>
      <p:sp>
        <p:nvSpPr>
          <p:cNvPr id="17" name="文本框 16"/>
          <p:cNvSpPr txBox="1"/>
          <p:nvPr/>
        </p:nvSpPr>
        <p:spPr>
          <a:xfrm>
            <a:off x="3680702" y="4595686"/>
            <a:ext cx="5135492" cy="646331"/>
          </a:xfrm>
          <a:prstGeom prst="rect">
            <a:avLst/>
          </a:prstGeom>
          <a:noFill/>
        </p:spPr>
        <p:txBody>
          <a:bodyPr wrap="square" rtlCol="0">
            <a:spAutoFit/>
          </a:bodyPr>
          <a:lstStyle/>
          <a:p>
            <a:pPr algn="ctr"/>
            <a:r>
              <a:rPr lang="zh-CN" altLang="en-US" dirty="0" smtClean="0">
                <a:solidFill>
                  <a:schemeClr val="bg1">
                    <a:lumMod val="50000"/>
                  </a:schemeClr>
                </a:solidFill>
                <a:cs typeface="+mn-ea"/>
                <a:sym typeface="+mn-lt"/>
              </a:rPr>
              <a:t>汇报小组：第二组</a:t>
            </a:r>
            <a:endParaRPr lang="en-US" altLang="zh-CN" dirty="0" smtClean="0">
              <a:solidFill>
                <a:schemeClr val="bg1">
                  <a:lumMod val="50000"/>
                </a:schemeClr>
              </a:solidFill>
              <a:cs typeface="+mn-ea"/>
              <a:sym typeface="+mn-lt"/>
            </a:endParaRPr>
          </a:p>
          <a:p>
            <a:pPr algn="ctr"/>
            <a:r>
              <a:rPr lang="zh-CN" altLang="en-US" dirty="0" smtClean="0">
                <a:solidFill>
                  <a:schemeClr val="bg1">
                    <a:lumMod val="50000"/>
                  </a:schemeClr>
                </a:solidFill>
                <a:cs typeface="+mn-ea"/>
                <a:sym typeface="+mn-lt"/>
              </a:rPr>
              <a:t> </a:t>
            </a:r>
            <a:r>
              <a:rPr lang="zh-CN" altLang="en-US" dirty="0" smtClean="0">
                <a:solidFill>
                  <a:schemeClr val="bg1">
                    <a:lumMod val="50000"/>
                  </a:schemeClr>
                </a:solidFill>
                <a:cs typeface="+mn-ea"/>
                <a:sym typeface="+mn-lt"/>
              </a:rPr>
              <a:t>汇  报  人：刘娜丽 彭宸婕</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7501" y="511715"/>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开发框架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416828"/>
            <a:ext cx="2225040" cy="369332"/>
          </a:xfrm>
          <a:prstGeom prst="rect">
            <a:avLst/>
          </a:prstGeom>
          <a:noFill/>
        </p:spPr>
        <p:txBody>
          <a:bodyPr wrap="square" rtlCol="0">
            <a:spAutoFit/>
          </a:bodyPr>
          <a:lstStyle/>
          <a:p>
            <a:pPr algn="r"/>
            <a:r>
              <a:rPr lang="en-US" altLang="zh-CN" dirty="0" err="1">
                <a:solidFill>
                  <a:schemeClr val="tx1">
                    <a:lumMod val="75000"/>
                    <a:lumOff val="25000"/>
                  </a:schemeClr>
                </a:solidFill>
                <a:cs typeface="+mn-ea"/>
                <a:sym typeface="+mn-lt"/>
              </a:rPr>
              <a:t>Tensorflow</a:t>
            </a:r>
            <a:endParaRPr lang="zh-CN" altLang="en-US" dirty="0">
              <a:solidFill>
                <a:schemeClr val="tx1">
                  <a:lumMod val="75000"/>
                  <a:lumOff val="25000"/>
                </a:schemeClr>
              </a:solidFill>
              <a:cs typeface="+mn-ea"/>
              <a:sym typeface="+mn-lt"/>
            </a:endParaRPr>
          </a:p>
        </p:txBody>
      </p:sp>
      <p:sp>
        <p:nvSpPr>
          <p:cNvPr id="17" name="文本框 16"/>
          <p:cNvSpPr txBox="1"/>
          <p:nvPr/>
        </p:nvSpPr>
        <p:spPr>
          <a:xfrm>
            <a:off x="1106129" y="1755382"/>
            <a:ext cx="3044778" cy="1815882"/>
          </a:xfrm>
          <a:prstGeom prst="rect">
            <a:avLst/>
          </a:prstGeom>
          <a:noFill/>
        </p:spPr>
        <p:txBody>
          <a:bodyPr wrap="square" rtlCol="0">
            <a:spAutoFit/>
          </a:bodyPr>
          <a:lstStyle/>
          <a:p>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是谷歌基于</a:t>
            </a:r>
            <a:r>
              <a:rPr lang="en-US" altLang="zh-CN" sz="1400" dirty="0" err="1">
                <a:solidFill>
                  <a:schemeClr val="tx1">
                    <a:lumMod val="75000"/>
                    <a:lumOff val="25000"/>
                  </a:schemeClr>
                </a:solidFill>
                <a:cs typeface="+mn-ea"/>
                <a:sym typeface="+mn-lt"/>
              </a:rPr>
              <a:t>DistBelief</a:t>
            </a:r>
            <a:r>
              <a:rPr lang="zh-CN" altLang="en-US" sz="1400" dirty="0">
                <a:solidFill>
                  <a:schemeClr val="tx1">
                    <a:lumMod val="75000"/>
                    <a:lumOff val="25000"/>
                  </a:schemeClr>
                </a:solidFill>
                <a:cs typeface="+mn-ea"/>
                <a:sym typeface="+mn-lt"/>
              </a:rPr>
              <a:t>进行研发的第二代人工智能学习系统，</a:t>
            </a:r>
            <a:r>
              <a:rPr lang="en-US" altLang="zh-CN" sz="1400" dirty="0">
                <a:solidFill>
                  <a:schemeClr val="tx1">
                    <a:lumMod val="75000"/>
                    <a:lumOff val="25000"/>
                  </a:schemeClr>
                </a:solidFill>
                <a:cs typeface="+mn-ea"/>
                <a:sym typeface="+mn-lt"/>
              </a:rPr>
              <a:t>Tensor</a:t>
            </a:r>
            <a:r>
              <a:rPr lang="zh-CN" altLang="en-US" sz="1400" dirty="0">
                <a:solidFill>
                  <a:schemeClr val="tx1">
                    <a:lumMod val="75000"/>
                    <a:lumOff val="25000"/>
                  </a:schemeClr>
                </a:solidFill>
                <a:cs typeface="+mn-ea"/>
                <a:sym typeface="+mn-lt"/>
              </a:rPr>
              <a:t>意味着</a:t>
            </a:r>
            <a:r>
              <a:rPr lang="en-US" altLang="zh-CN" sz="1400" dirty="0">
                <a:solidFill>
                  <a:schemeClr val="tx1">
                    <a:lumMod val="75000"/>
                    <a:lumOff val="25000"/>
                  </a:schemeClr>
                </a:solidFill>
                <a:cs typeface="+mn-ea"/>
                <a:sym typeface="+mn-lt"/>
              </a:rPr>
              <a:t>N</a:t>
            </a:r>
            <a:r>
              <a:rPr lang="zh-CN" altLang="en-US" sz="1400" dirty="0">
                <a:solidFill>
                  <a:schemeClr val="tx1">
                    <a:lumMod val="75000"/>
                    <a:lumOff val="25000"/>
                  </a:schemeClr>
                </a:solidFill>
                <a:cs typeface="+mn-ea"/>
                <a:sym typeface="+mn-lt"/>
              </a:rPr>
              <a:t>维数组，</a:t>
            </a:r>
            <a:r>
              <a:rPr lang="en-US" altLang="zh-CN" sz="1400" dirty="0">
                <a:solidFill>
                  <a:schemeClr val="tx1">
                    <a:lumMod val="75000"/>
                    <a:lumOff val="25000"/>
                  </a:schemeClr>
                </a:solidFill>
                <a:cs typeface="+mn-ea"/>
                <a:sym typeface="+mn-lt"/>
              </a:rPr>
              <a:t>Flow</a:t>
            </a:r>
            <a:r>
              <a:rPr lang="zh-CN" altLang="en-US" sz="1400" dirty="0">
                <a:solidFill>
                  <a:schemeClr val="tx1">
                    <a:lumMod val="75000"/>
                    <a:lumOff val="25000"/>
                  </a:schemeClr>
                </a:solidFill>
                <a:cs typeface="+mn-ea"/>
                <a:sym typeface="+mn-lt"/>
              </a:rPr>
              <a:t>意味着基于数据流图的计算，</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为张量从流图的一端流动到另一端计算过程。</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是将复杂的数据结构传输至人工智能神经网中进行分析和处理过程的系统。</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smtClean="0">
                <a:solidFill>
                  <a:schemeClr val="tx1">
                    <a:lumMod val="75000"/>
                    <a:lumOff val="25000"/>
                  </a:schemeClr>
                </a:solidFill>
                <a:effectLst/>
                <a:latin typeface="+mn-lt"/>
                <a:ea typeface="+mn-ea"/>
                <a:cs typeface="+mn-ea"/>
                <a:sym typeface="+mn-lt"/>
              </a:rPr>
              <a:t>Python </a:t>
            </a:r>
            <a:r>
              <a:rPr lang="en-US" altLang="zh-CN" dirty="0" err="1" smtClean="0">
                <a:solidFill>
                  <a:schemeClr val="tx1">
                    <a:lumMod val="75000"/>
                    <a:lumOff val="25000"/>
                  </a:schemeClr>
                </a:solidFill>
                <a:effectLst/>
                <a:latin typeface="+mn-lt"/>
                <a:ea typeface="+mn-ea"/>
                <a:cs typeface="+mn-ea"/>
                <a:sym typeface="+mn-lt"/>
              </a:rPr>
              <a:t>Keras</a:t>
            </a:r>
            <a:endParaRPr lang="zh-CN" altLang="en-US" dirty="0">
              <a:solidFill>
                <a:schemeClr val="tx1">
                  <a:lumMod val="75000"/>
                  <a:lumOff val="25000"/>
                </a:schemeClr>
              </a:solidFill>
              <a:effectLst/>
              <a:latin typeface="+mn-lt"/>
              <a:ea typeface="+mn-ea"/>
              <a:cs typeface="+mn-ea"/>
              <a:sym typeface="+mn-lt"/>
            </a:endParaRPr>
          </a:p>
        </p:txBody>
      </p:sp>
      <p:sp>
        <p:nvSpPr>
          <p:cNvPr id="19" name="文本框 18"/>
          <p:cNvSpPr txBox="1"/>
          <p:nvPr/>
        </p:nvSpPr>
        <p:spPr>
          <a:xfrm>
            <a:off x="1106129" y="3971889"/>
            <a:ext cx="3044778" cy="738664"/>
          </a:xfrm>
          <a:prstGeom prst="rect">
            <a:avLst/>
          </a:prstGeom>
          <a:noFill/>
        </p:spPr>
        <p:txBody>
          <a:bodyPr wrap="square" rtlCol="0">
            <a:spAutoFit/>
          </a:bodyPr>
          <a:lstStyle/>
          <a:p>
            <a:r>
              <a:rPr lang="en-US" altLang="zh-CN" sz="1400" dirty="0" err="1">
                <a:solidFill>
                  <a:schemeClr val="tx1">
                    <a:lumMod val="75000"/>
                    <a:lumOff val="25000"/>
                  </a:schemeClr>
                </a:solidFill>
                <a:cs typeface="+mn-ea"/>
                <a:sym typeface="+mn-lt"/>
              </a:rPr>
              <a:t>Keras</a:t>
            </a:r>
            <a:r>
              <a:rPr lang="zh-CN" altLang="en-US" sz="1400" dirty="0">
                <a:solidFill>
                  <a:schemeClr val="tx1">
                    <a:lumMod val="75000"/>
                    <a:lumOff val="25000"/>
                  </a:schemeClr>
                </a:solidFill>
                <a:cs typeface="+mn-ea"/>
                <a:sym typeface="+mn-lt"/>
              </a:rPr>
              <a:t>是</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官方的高层</a:t>
            </a:r>
            <a:r>
              <a:rPr lang="en-US" altLang="zh-CN" sz="1400" dirty="0" smtClean="0">
                <a:solidFill>
                  <a:schemeClr val="tx1">
                    <a:lumMod val="75000"/>
                    <a:lumOff val="25000"/>
                  </a:schemeClr>
                </a:solidFill>
                <a:cs typeface="+mn-ea"/>
                <a:sym typeface="+mn-lt"/>
              </a:rPr>
              <a:t>API</a:t>
            </a:r>
            <a:r>
              <a:rPr lang="zh-CN" altLang="en-US" sz="1400" dirty="0" smtClean="0">
                <a:solidFill>
                  <a:schemeClr val="tx1">
                    <a:lumMod val="75000"/>
                    <a:lumOff val="25000"/>
                  </a:schemeClr>
                </a:solidFill>
                <a:cs typeface="+mn-ea"/>
                <a:sym typeface="+mn-lt"/>
              </a:rPr>
              <a:t>。是</a:t>
            </a:r>
            <a:r>
              <a:rPr lang="zh-CN" altLang="en-US" sz="1400" dirty="0">
                <a:solidFill>
                  <a:schemeClr val="tx1">
                    <a:lumMod val="75000"/>
                    <a:lumOff val="25000"/>
                  </a:schemeClr>
                </a:solidFill>
                <a:cs typeface="+mn-ea"/>
                <a:sym typeface="+mn-lt"/>
              </a:rPr>
              <a:t>一个高层神经网络</a:t>
            </a:r>
            <a:r>
              <a:rPr lang="en-US" altLang="zh-CN" sz="1400" dirty="0">
                <a:solidFill>
                  <a:schemeClr val="tx1">
                    <a:lumMod val="75000"/>
                    <a:lumOff val="25000"/>
                  </a:schemeClr>
                </a:solidFill>
                <a:cs typeface="+mn-ea"/>
                <a:sym typeface="+mn-lt"/>
              </a:rPr>
              <a:t>API</a:t>
            </a:r>
            <a:r>
              <a:rPr lang="zh-CN" altLang="en-US" sz="1400" dirty="0">
                <a:solidFill>
                  <a:schemeClr val="tx1">
                    <a:lumMod val="75000"/>
                    <a:lumOff val="25000"/>
                  </a:schemeClr>
                </a:solidFill>
                <a:cs typeface="+mn-ea"/>
                <a:sym typeface="+mn-lt"/>
              </a:rPr>
              <a:t>，并对</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等有较好的优化。</a:t>
            </a:r>
          </a:p>
        </p:txBody>
      </p:sp>
      <p:sp>
        <p:nvSpPr>
          <p:cNvPr id="20" name="文本框 19"/>
          <p:cNvSpPr txBox="1"/>
          <p:nvPr/>
        </p:nvSpPr>
        <p:spPr>
          <a:xfrm>
            <a:off x="7885779" y="1453106"/>
            <a:ext cx="2225040" cy="369332"/>
          </a:xfrm>
          <a:prstGeom prst="rect">
            <a:avLst/>
          </a:prstGeom>
          <a:noFill/>
        </p:spPr>
        <p:txBody>
          <a:bodyPr wrap="square" rtlCol="0">
            <a:spAutoFit/>
          </a:bodyPr>
          <a:lstStyle/>
          <a:p>
            <a:r>
              <a:rPr lang="en-US" altLang="zh-CN" dirty="0" err="1">
                <a:solidFill>
                  <a:schemeClr val="tx1">
                    <a:lumMod val="75000"/>
                    <a:lumOff val="25000"/>
                  </a:schemeClr>
                </a:solidFill>
                <a:cs typeface="+mn-ea"/>
                <a:sym typeface="+mn-lt"/>
              </a:rPr>
              <a:t>Caffe</a:t>
            </a:r>
            <a:endParaRPr lang="zh-CN" altLang="en-US" dirty="0">
              <a:solidFill>
                <a:schemeClr val="tx1">
                  <a:lumMod val="75000"/>
                  <a:lumOff val="25000"/>
                </a:schemeClr>
              </a:solidFill>
              <a:cs typeface="+mn-ea"/>
              <a:sym typeface="+mn-lt"/>
            </a:endParaRPr>
          </a:p>
        </p:txBody>
      </p:sp>
      <p:sp>
        <p:nvSpPr>
          <p:cNvPr id="21" name="文本框 20"/>
          <p:cNvSpPr txBox="1"/>
          <p:nvPr/>
        </p:nvSpPr>
        <p:spPr>
          <a:xfrm>
            <a:off x="7885779" y="1808546"/>
            <a:ext cx="3158024" cy="954107"/>
          </a:xfrm>
          <a:prstGeom prst="rect">
            <a:avLst/>
          </a:prstGeom>
          <a:noFill/>
        </p:spPr>
        <p:txBody>
          <a:bodyPr wrap="square" rtlCol="0">
            <a:spAutoFit/>
          </a:bodyPr>
          <a:lstStyle/>
          <a:p>
            <a:r>
              <a:rPr lang="en-US" altLang="zh-CN" sz="1400" dirty="0" err="1" smtClean="0">
                <a:solidFill>
                  <a:schemeClr val="tx1">
                    <a:lumMod val="75000"/>
                    <a:lumOff val="25000"/>
                  </a:schemeClr>
                </a:solidFill>
                <a:cs typeface="+mn-ea"/>
                <a:sym typeface="+mn-lt"/>
              </a:rPr>
              <a:t>Caffe</a:t>
            </a:r>
            <a:r>
              <a:rPr lang="zh-CN" altLang="en-US" sz="1400" dirty="0" smtClean="0">
                <a:solidFill>
                  <a:schemeClr val="tx1">
                    <a:lumMod val="75000"/>
                    <a:lumOff val="25000"/>
                  </a:schemeClr>
                </a:solidFill>
                <a:cs typeface="+mn-ea"/>
                <a:sym typeface="+mn-lt"/>
              </a:rPr>
              <a:t>是</a:t>
            </a:r>
            <a:r>
              <a:rPr lang="zh-CN" altLang="en-US" sz="1400" dirty="0">
                <a:solidFill>
                  <a:schemeClr val="tx1">
                    <a:lumMod val="75000"/>
                    <a:lumOff val="25000"/>
                  </a:schemeClr>
                </a:solidFill>
                <a:cs typeface="+mn-ea"/>
                <a:sym typeface="+mn-lt"/>
              </a:rPr>
              <a:t>一个清晰、高效的，开源深度学习框架，核心语言是</a:t>
            </a:r>
            <a:r>
              <a:rPr lang="en-US" altLang="zh-CN" sz="1400" dirty="0">
                <a:solidFill>
                  <a:schemeClr val="tx1">
                    <a:lumMod val="75000"/>
                    <a:lumOff val="25000"/>
                  </a:schemeClr>
                </a:solidFill>
                <a:cs typeface="+mn-ea"/>
                <a:sym typeface="+mn-lt"/>
              </a:rPr>
              <a:t>C++</a:t>
            </a:r>
            <a:r>
              <a:rPr lang="zh-CN" altLang="en-US" sz="1400" dirty="0">
                <a:solidFill>
                  <a:schemeClr val="tx1">
                    <a:lumMod val="75000"/>
                    <a:lumOff val="25000"/>
                  </a:schemeClr>
                </a:solidFill>
                <a:cs typeface="+mn-ea"/>
                <a:sym typeface="+mn-lt"/>
              </a:rPr>
              <a:t>，它支持命令行、</a:t>
            </a:r>
            <a:r>
              <a:rPr lang="en-US" altLang="zh-CN" sz="1400" dirty="0">
                <a:solidFill>
                  <a:schemeClr val="tx1">
                    <a:lumMod val="75000"/>
                    <a:lumOff val="25000"/>
                  </a:schemeClr>
                </a:solidFill>
                <a:cs typeface="+mn-ea"/>
                <a:sym typeface="+mn-lt"/>
              </a:rPr>
              <a:t>Python</a:t>
            </a:r>
            <a:r>
              <a:rPr lang="zh-CN" altLang="en-US" sz="1400" dirty="0">
                <a:solidFill>
                  <a:schemeClr val="tx1">
                    <a:lumMod val="75000"/>
                    <a:lumOff val="25000"/>
                  </a:schemeClr>
                </a:solidFill>
                <a:cs typeface="+mn-ea"/>
                <a:sym typeface="+mn-lt"/>
              </a:rPr>
              <a:t>和</a:t>
            </a:r>
            <a:r>
              <a:rPr lang="en-US" altLang="zh-CN" sz="1400" dirty="0" err="1">
                <a:solidFill>
                  <a:schemeClr val="tx1">
                    <a:lumMod val="75000"/>
                    <a:lumOff val="25000"/>
                  </a:schemeClr>
                </a:solidFill>
                <a:cs typeface="+mn-ea"/>
                <a:sym typeface="+mn-lt"/>
              </a:rPr>
              <a:t>Matlab</a:t>
            </a:r>
            <a:r>
              <a:rPr lang="zh-CN" altLang="en-US" sz="1400" dirty="0">
                <a:solidFill>
                  <a:schemeClr val="tx1">
                    <a:lumMod val="75000"/>
                    <a:lumOff val="25000"/>
                  </a:schemeClr>
                </a:solidFill>
                <a:cs typeface="+mn-ea"/>
                <a:sym typeface="+mn-lt"/>
              </a:rPr>
              <a:t>接口，可以在</a:t>
            </a:r>
            <a:r>
              <a:rPr lang="en-US" altLang="zh-CN" sz="1400" dirty="0">
                <a:solidFill>
                  <a:schemeClr val="tx1">
                    <a:lumMod val="75000"/>
                    <a:lumOff val="25000"/>
                  </a:schemeClr>
                </a:solidFill>
                <a:cs typeface="+mn-ea"/>
                <a:sym typeface="+mn-lt"/>
              </a:rPr>
              <a:t>CPU</a:t>
            </a:r>
            <a:r>
              <a:rPr lang="zh-CN" altLang="en-US" sz="1400" dirty="0">
                <a:solidFill>
                  <a:schemeClr val="tx1">
                    <a:lumMod val="75000"/>
                    <a:lumOff val="25000"/>
                  </a:schemeClr>
                </a:solidFill>
                <a:cs typeface="+mn-ea"/>
                <a:sym typeface="+mn-lt"/>
              </a:rPr>
              <a:t>上和</a:t>
            </a:r>
            <a:r>
              <a:rPr lang="en-US" altLang="zh-CN" sz="1400" dirty="0">
                <a:solidFill>
                  <a:schemeClr val="tx1">
                    <a:lumMod val="75000"/>
                    <a:lumOff val="25000"/>
                  </a:schemeClr>
                </a:solidFill>
                <a:cs typeface="+mn-ea"/>
                <a:sym typeface="+mn-lt"/>
              </a:rPr>
              <a:t>GPU</a:t>
            </a:r>
            <a:r>
              <a:rPr lang="zh-CN" altLang="en-US" sz="1400" dirty="0">
                <a:solidFill>
                  <a:schemeClr val="tx1">
                    <a:lumMod val="75000"/>
                    <a:lumOff val="25000"/>
                  </a:schemeClr>
                </a:solidFill>
                <a:cs typeface="+mn-ea"/>
                <a:sym typeface="+mn-lt"/>
              </a:rPr>
              <a:t>上运行。</a:t>
            </a:r>
          </a:p>
        </p:txBody>
      </p:sp>
      <p:sp>
        <p:nvSpPr>
          <p:cNvPr id="22" name="文本框 21"/>
          <p:cNvSpPr txBox="1"/>
          <p:nvPr/>
        </p:nvSpPr>
        <p:spPr>
          <a:xfrm>
            <a:off x="7947511" y="354024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dirty="0" err="1">
                <a:solidFill>
                  <a:schemeClr val="tx1">
                    <a:lumMod val="75000"/>
                    <a:lumOff val="25000"/>
                  </a:schemeClr>
                </a:solidFill>
                <a:effectLst/>
                <a:latin typeface="+mn-lt"/>
                <a:ea typeface="+mn-ea"/>
                <a:cs typeface="+mn-ea"/>
                <a:sym typeface="+mn-lt"/>
              </a:rPr>
              <a:t>MXNet</a:t>
            </a:r>
            <a:endParaRPr lang="zh-CN" altLang="en-US" dirty="0">
              <a:solidFill>
                <a:schemeClr val="tx1">
                  <a:lumMod val="75000"/>
                  <a:lumOff val="25000"/>
                </a:schemeClr>
              </a:solidFill>
              <a:effectLst/>
              <a:latin typeface="+mn-lt"/>
              <a:ea typeface="+mn-ea"/>
              <a:cs typeface="+mn-ea"/>
              <a:sym typeface="+mn-lt"/>
            </a:endParaRPr>
          </a:p>
        </p:txBody>
      </p:sp>
      <p:sp>
        <p:nvSpPr>
          <p:cNvPr id="23" name="文本框 22"/>
          <p:cNvSpPr txBox="1"/>
          <p:nvPr/>
        </p:nvSpPr>
        <p:spPr>
          <a:xfrm>
            <a:off x="7947511" y="3895689"/>
            <a:ext cx="3158024" cy="954107"/>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亚马逊将</a:t>
            </a:r>
            <a:r>
              <a:rPr lang="en-US" altLang="zh-CN" sz="1400" dirty="0" err="1">
                <a:solidFill>
                  <a:schemeClr val="tx1">
                    <a:lumMod val="75000"/>
                    <a:lumOff val="25000"/>
                  </a:schemeClr>
                </a:solidFill>
                <a:cs typeface="+mn-ea"/>
                <a:sym typeface="+mn-lt"/>
              </a:rPr>
              <a:t>MXNet</a:t>
            </a:r>
            <a:r>
              <a:rPr lang="zh-CN" altLang="en-US" sz="1400" dirty="0">
                <a:solidFill>
                  <a:schemeClr val="tx1">
                    <a:lumMod val="75000"/>
                    <a:lumOff val="25000"/>
                  </a:schemeClr>
                </a:solidFill>
                <a:cs typeface="+mn-ea"/>
                <a:sym typeface="+mn-lt"/>
              </a:rPr>
              <a:t>指定为官方深度学习</a:t>
            </a:r>
            <a:r>
              <a:rPr lang="zh-CN" altLang="en-US" sz="1400" dirty="0" smtClean="0">
                <a:solidFill>
                  <a:schemeClr val="tx1">
                    <a:lumMod val="75000"/>
                    <a:lumOff val="25000"/>
                  </a:schemeClr>
                </a:solidFill>
                <a:cs typeface="+mn-ea"/>
                <a:sym typeface="+mn-lt"/>
              </a:rPr>
              <a:t>平台。</a:t>
            </a:r>
            <a:endParaRPr lang="zh-CN" altLang="en-US" sz="1400" dirty="0">
              <a:solidFill>
                <a:schemeClr val="tx1">
                  <a:lumMod val="75000"/>
                  <a:lumOff val="25000"/>
                </a:schemeClr>
              </a:solidFill>
              <a:cs typeface="+mn-ea"/>
              <a:sym typeface="+mn-lt"/>
            </a:endParaRPr>
          </a:p>
          <a:p>
            <a:r>
              <a:rPr lang="zh-CN" altLang="en-US" sz="1400" dirty="0">
                <a:solidFill>
                  <a:schemeClr val="tx1">
                    <a:lumMod val="75000"/>
                    <a:lumOff val="25000"/>
                  </a:schemeClr>
                </a:solidFill>
                <a:cs typeface="+mn-ea"/>
                <a:sym typeface="+mn-lt"/>
              </a:rPr>
              <a:t>目前支持以下的语言：</a:t>
            </a:r>
          </a:p>
          <a:p>
            <a:r>
              <a:rPr lang="en-US" altLang="zh-CN" sz="1400" dirty="0">
                <a:solidFill>
                  <a:schemeClr val="tx1">
                    <a:lumMod val="75000"/>
                    <a:lumOff val="25000"/>
                  </a:schemeClr>
                </a:solidFill>
                <a:cs typeface="+mn-ea"/>
                <a:sym typeface="+mn-lt"/>
              </a:rPr>
              <a:t>Python</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R</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C++</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Julia</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Scala</a:t>
            </a:r>
          </a:p>
        </p:txBody>
      </p:sp>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224298" y="2832179"/>
            <a:ext cx="3804134"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总结</a:t>
            </a:r>
            <a:endParaRPr lang="zh-CN" altLang="en-US" sz="4400" dirty="0">
              <a:solidFill>
                <a:srgbClr val="1C4885"/>
              </a:solidFill>
              <a:cs typeface="+mn-ea"/>
              <a:sym typeface="+mn-lt"/>
            </a:endParaRPr>
          </a:p>
        </p:txBody>
      </p:sp>
    </p:spTree>
    <p:extLst>
      <p:ext uri="{BB962C8B-B14F-4D97-AF65-F5344CB8AC3E}">
        <p14:creationId xmlns:p14="http://schemas.microsoft.com/office/powerpoint/2010/main" val="184268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629291"/>
            <a:ext cx="6754146" cy="830997"/>
          </a:xfrm>
          <a:prstGeom prst="rect">
            <a:avLst/>
          </a:prstGeom>
          <a:noFill/>
        </p:spPr>
        <p:txBody>
          <a:bodyPr wrap="square" rtlCol="0">
            <a:spAutoFit/>
          </a:bodyPr>
          <a:lstStyle/>
          <a:p>
            <a:pPr algn="dist"/>
            <a:r>
              <a:rPr lang="zh-CN" altLang="en-US" sz="4800" dirty="0" smtClean="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a:hlinkClick r:id="rId3" action="ppaction://hlinksldjump"/>
          </p:cNvPr>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发展</a:t>
            </a:r>
            <a:r>
              <a:rPr lang="zh-CN" altLang="en-US" sz="2400" dirty="0">
                <a:solidFill>
                  <a:srgbClr val="1C4885"/>
                </a:solidFill>
                <a:cs typeface="+mn-ea"/>
                <a:sym typeface="+mn-lt"/>
              </a:rPr>
              <a:t>历程</a:t>
            </a:r>
          </a:p>
        </p:txBody>
      </p:sp>
      <p:sp>
        <p:nvSpPr>
          <p:cNvPr id="12" name="椭圆 11">
            <a:hlinkClick r:id="rId4" action="ppaction://hlinksldjump"/>
          </p:cNvPr>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研究</a:t>
            </a:r>
            <a:r>
              <a:rPr lang="zh-CN" altLang="en-US" sz="2400" dirty="0">
                <a:solidFill>
                  <a:srgbClr val="1C4885"/>
                </a:solidFill>
                <a:cs typeface="+mn-ea"/>
                <a:sym typeface="+mn-lt"/>
              </a:rPr>
              <a:t>热点</a:t>
            </a:r>
          </a:p>
        </p:txBody>
      </p:sp>
      <p:sp>
        <p:nvSpPr>
          <p:cNvPr id="15" name="椭圆 14">
            <a:hlinkClick r:id="rId5" action="ppaction://hlinksldjump"/>
          </p:cNvPr>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应用及应用场景</a:t>
            </a:r>
            <a:endParaRPr lang="zh-CN" altLang="en-US" sz="2400" dirty="0">
              <a:solidFill>
                <a:srgbClr val="1C4885"/>
              </a:solidFill>
              <a:cs typeface="+mn-ea"/>
              <a:sym typeface="+mn-lt"/>
            </a:endParaRPr>
          </a:p>
        </p:txBody>
      </p:sp>
      <p:sp>
        <p:nvSpPr>
          <p:cNvPr id="18" name="椭圆 17">
            <a:hlinkClick r:id="rId6" action="ppaction://hlinksldjump"/>
          </p:cNvPr>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开发框架</a:t>
            </a:r>
          </a:p>
        </p:txBody>
      </p:sp>
      <p:sp>
        <p:nvSpPr>
          <p:cNvPr id="22" name="椭圆 21">
            <a:hlinkClick r:id="rId7" action="ppaction://hlinksldjump"/>
          </p:cNvPr>
          <p:cNvSpPr/>
          <p:nvPr/>
        </p:nvSpPr>
        <p:spPr>
          <a:xfrm>
            <a:off x="1915577" y="542218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cs typeface="+mn-ea"/>
                <a:sym typeface="+mn-lt"/>
              </a:rPr>
              <a:t>05</a:t>
            </a:r>
            <a:endParaRPr lang="zh-CN" altLang="en-US" sz="1200" b="1" dirty="0">
              <a:solidFill>
                <a:schemeClr val="bg1"/>
              </a:solidFill>
              <a:cs typeface="+mn-ea"/>
              <a:sym typeface="+mn-lt"/>
            </a:endParaRPr>
          </a:p>
        </p:txBody>
      </p:sp>
      <p:sp>
        <p:nvSpPr>
          <p:cNvPr id="23" name="文本框 15"/>
          <p:cNvSpPr txBox="1"/>
          <p:nvPr/>
        </p:nvSpPr>
        <p:spPr>
          <a:xfrm>
            <a:off x="2643498" y="5506289"/>
            <a:ext cx="1559792"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总结</a:t>
            </a:r>
            <a:endParaRPr lang="zh-CN" altLang="en-US" sz="2400" dirty="0">
              <a:solidFill>
                <a:srgbClr val="1C4885"/>
              </a:solidFill>
              <a:cs typeface="+mn-ea"/>
              <a:sym typeface="+mn-lt"/>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发展历程</a:t>
            </a: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7460" y="529651"/>
            <a:ext cx="4475198"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发展历程</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起始</a:t>
            </a:r>
            <a:endParaRPr lang="zh-CN" altLang="en-US" dirty="0">
              <a:solidFill>
                <a:srgbClr val="1C4885"/>
              </a:solidFill>
              <a:effectLst/>
              <a:latin typeface="+mn-lt"/>
              <a:ea typeface="+mn-ea"/>
              <a:cs typeface="+mn-ea"/>
              <a:sym typeface="+mn-lt"/>
            </a:endParaRPr>
          </a:p>
        </p:txBody>
      </p:sp>
      <p:sp>
        <p:nvSpPr>
          <p:cNvPr id="14" name="文本框 13"/>
          <p:cNvSpPr txBox="1"/>
          <p:nvPr/>
        </p:nvSpPr>
        <p:spPr>
          <a:xfrm>
            <a:off x="1315534" y="3700396"/>
            <a:ext cx="1944660" cy="1384995"/>
          </a:xfrm>
          <a:prstGeom prst="rect">
            <a:avLst/>
          </a:prstGeom>
          <a:noFill/>
        </p:spPr>
        <p:txBody>
          <a:bodyPr wrap="square" rtlCol="0">
            <a:spAutoFit/>
          </a:bodyPr>
          <a:lstStyle/>
          <a:p>
            <a:r>
              <a:rPr lang="en-US" altLang="zh-CN" sz="1400" dirty="0" smtClean="0">
                <a:solidFill>
                  <a:schemeClr val="tx1">
                    <a:lumMod val="75000"/>
                    <a:lumOff val="25000"/>
                  </a:schemeClr>
                </a:solidFill>
                <a:cs typeface="+mn-ea"/>
                <a:sym typeface="+mn-lt"/>
              </a:rPr>
              <a:t>1956</a:t>
            </a:r>
            <a:r>
              <a:rPr lang="zh-CN" altLang="en-US" sz="1400" dirty="0" smtClean="0">
                <a:solidFill>
                  <a:schemeClr val="tx1">
                    <a:lumMod val="75000"/>
                    <a:lumOff val="25000"/>
                  </a:schemeClr>
                </a:solidFill>
                <a:cs typeface="+mn-ea"/>
                <a:sym typeface="+mn-lt"/>
              </a:rPr>
              <a:t>年在</a:t>
            </a:r>
            <a:r>
              <a:rPr lang="zh-CN" altLang="en-US" sz="1400" dirty="0">
                <a:solidFill>
                  <a:schemeClr val="tx1">
                    <a:lumMod val="75000"/>
                    <a:lumOff val="25000"/>
                  </a:schemeClr>
                </a:solidFill>
                <a:cs typeface="+mn-ea"/>
                <a:sym typeface="+mn-lt"/>
              </a:rPr>
              <a:t>达特茅斯大学召开的学术会议上</a:t>
            </a:r>
          </a:p>
          <a:p>
            <a:r>
              <a:rPr lang="zh-CN" altLang="en-US" sz="1400" dirty="0" smtClean="0">
                <a:solidFill>
                  <a:schemeClr val="tx1">
                    <a:lumMod val="75000"/>
                    <a:lumOff val="25000"/>
                  </a:schemeClr>
                </a:solidFill>
                <a:cs typeface="+mn-ea"/>
                <a:sym typeface="+mn-lt"/>
              </a:rPr>
              <a:t>首次提出</a:t>
            </a:r>
            <a:r>
              <a:rPr lang="zh-CN" altLang="en-US" sz="1400" dirty="0">
                <a:solidFill>
                  <a:schemeClr val="tx1">
                    <a:lumMod val="75000"/>
                    <a:lumOff val="25000"/>
                  </a:schemeClr>
                </a:solidFill>
                <a:cs typeface="+mn-ea"/>
                <a:sym typeface="+mn-lt"/>
              </a:rPr>
              <a:t>了人工智能这一术语，从而诞生了人工智能这门新兴学科</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第一次黄金期</a:t>
            </a:r>
            <a:endParaRPr lang="zh-CN" altLang="en-US" dirty="0">
              <a:solidFill>
                <a:srgbClr val="1C4885"/>
              </a:solidFill>
              <a:effectLst/>
              <a:latin typeface="+mn-lt"/>
              <a:ea typeface="+mn-ea"/>
              <a:cs typeface="+mn-ea"/>
              <a:sym typeface="+mn-lt"/>
            </a:endParaRPr>
          </a:p>
        </p:txBody>
      </p:sp>
      <p:sp>
        <p:nvSpPr>
          <p:cNvPr id="18" name="文本框 17"/>
          <p:cNvSpPr txBox="1"/>
          <p:nvPr/>
        </p:nvSpPr>
        <p:spPr>
          <a:xfrm>
            <a:off x="3844346" y="3700396"/>
            <a:ext cx="1944660" cy="1815882"/>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自从达特茅斯会议</a:t>
            </a:r>
            <a:r>
              <a:rPr lang="zh-CN" altLang="en-US" sz="1400" dirty="0" smtClean="0">
                <a:solidFill>
                  <a:schemeClr val="tx1">
                    <a:lumMod val="75000"/>
                    <a:lumOff val="25000"/>
                  </a:schemeClr>
                </a:solidFill>
                <a:cs typeface="+mn-ea"/>
                <a:sym typeface="+mn-lt"/>
              </a:rPr>
              <a:t>后，各种</a:t>
            </a:r>
            <a:r>
              <a:rPr lang="zh-CN" altLang="en-US" sz="1400" dirty="0">
                <a:solidFill>
                  <a:schemeClr val="tx1">
                    <a:lumMod val="75000"/>
                    <a:lumOff val="25000"/>
                  </a:schemeClr>
                </a:solidFill>
                <a:cs typeface="+mn-ea"/>
                <a:sym typeface="+mn-lt"/>
              </a:rPr>
              <a:t>专家系统的出现奠定了人工智能的实用性，但专家系统的获取知识困难等一系列问题逐渐出现，人工智能进入了第一次低谷</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第二次黄金期</a:t>
            </a:r>
            <a:endParaRPr lang="zh-CN" altLang="en-US" dirty="0">
              <a:solidFill>
                <a:srgbClr val="1C4885"/>
              </a:solidFill>
              <a:effectLst/>
              <a:latin typeface="+mn-lt"/>
              <a:ea typeface="+mn-ea"/>
              <a:cs typeface="+mn-ea"/>
              <a:sym typeface="+mn-lt"/>
            </a:endParaRPr>
          </a:p>
        </p:txBody>
      </p:sp>
      <p:sp>
        <p:nvSpPr>
          <p:cNvPr id="22" name="文本框 21"/>
          <p:cNvSpPr txBox="1"/>
          <p:nvPr/>
        </p:nvSpPr>
        <p:spPr>
          <a:xfrm>
            <a:off x="6373158" y="3710707"/>
            <a:ext cx="1944660" cy="1169551"/>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1982</a:t>
            </a:r>
            <a:r>
              <a:rPr lang="zh-CN" altLang="en-US" sz="1400" dirty="0">
                <a:solidFill>
                  <a:schemeClr val="tx1">
                    <a:lumMod val="75000"/>
                    <a:lumOff val="25000"/>
                  </a:schemeClr>
                </a:solidFill>
                <a:cs typeface="+mn-ea"/>
                <a:sym typeface="+mn-lt"/>
              </a:rPr>
              <a:t>年提出的</a:t>
            </a:r>
            <a:r>
              <a:rPr lang="en-US" altLang="zh-CN" sz="1400" dirty="0">
                <a:solidFill>
                  <a:schemeClr val="tx1">
                    <a:lumMod val="75000"/>
                    <a:lumOff val="25000"/>
                  </a:schemeClr>
                </a:solidFill>
                <a:cs typeface="+mn-ea"/>
                <a:sym typeface="+mn-lt"/>
              </a:rPr>
              <a:t>Hopfield</a:t>
            </a:r>
            <a:r>
              <a:rPr lang="zh-CN" altLang="en-US" sz="1400" dirty="0">
                <a:solidFill>
                  <a:schemeClr val="tx1">
                    <a:lumMod val="75000"/>
                    <a:lumOff val="25000"/>
                  </a:schemeClr>
                </a:solidFill>
                <a:cs typeface="+mn-ea"/>
                <a:sym typeface="+mn-lt"/>
              </a:rPr>
              <a:t>神经网络和</a:t>
            </a:r>
            <a:r>
              <a:rPr lang="en-US" altLang="zh-CN" sz="1400" dirty="0">
                <a:solidFill>
                  <a:schemeClr val="tx1">
                    <a:lumMod val="75000"/>
                    <a:lumOff val="25000"/>
                  </a:schemeClr>
                </a:solidFill>
                <a:cs typeface="+mn-ea"/>
                <a:sym typeface="+mn-lt"/>
              </a:rPr>
              <a:t>BT</a:t>
            </a:r>
            <a:r>
              <a:rPr lang="zh-CN" altLang="en-US" sz="1400" dirty="0">
                <a:solidFill>
                  <a:schemeClr val="tx1">
                    <a:lumMod val="75000"/>
                    <a:lumOff val="25000"/>
                  </a:schemeClr>
                </a:solidFill>
                <a:cs typeface="+mn-ea"/>
                <a:sym typeface="+mn-lt"/>
              </a:rPr>
              <a:t>训练算法，又掀起了人工智能的发展热潮，例如语音翻译、语音识别</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第三次黄金期</a:t>
            </a:r>
            <a:endParaRPr lang="zh-CN" altLang="en-US" dirty="0">
              <a:solidFill>
                <a:srgbClr val="1C4885"/>
              </a:solidFill>
              <a:effectLst/>
              <a:latin typeface="+mn-lt"/>
              <a:ea typeface="+mn-ea"/>
              <a:cs typeface="+mn-ea"/>
              <a:sym typeface="+mn-lt"/>
            </a:endParaRPr>
          </a:p>
        </p:txBody>
      </p:sp>
      <p:sp>
        <p:nvSpPr>
          <p:cNvPr id="26" name="文本框 25"/>
          <p:cNvSpPr txBox="1"/>
          <p:nvPr/>
        </p:nvSpPr>
        <p:spPr>
          <a:xfrm>
            <a:off x="8901970" y="3691521"/>
            <a:ext cx="1944660" cy="1815882"/>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从</a:t>
            </a:r>
            <a:r>
              <a:rPr lang="en-US" altLang="zh-CN" sz="1400" dirty="0">
                <a:solidFill>
                  <a:schemeClr val="tx1">
                    <a:lumMod val="75000"/>
                    <a:lumOff val="25000"/>
                  </a:schemeClr>
                </a:solidFill>
                <a:cs typeface="+mn-ea"/>
                <a:sym typeface="+mn-lt"/>
              </a:rPr>
              <a:t>2006</a:t>
            </a:r>
            <a:r>
              <a:rPr lang="zh-CN" altLang="en-US" sz="1400" dirty="0">
                <a:solidFill>
                  <a:schemeClr val="tx1">
                    <a:lumMod val="75000"/>
                    <a:lumOff val="25000"/>
                  </a:schemeClr>
                </a:solidFill>
                <a:cs typeface="+mn-ea"/>
                <a:sym typeface="+mn-lt"/>
              </a:rPr>
              <a:t>年到现在是人工智能的快速发展期，原因在于原因主要在于</a:t>
            </a:r>
            <a:r>
              <a:rPr lang="en-US" altLang="zh-CN" sz="1400" dirty="0">
                <a:solidFill>
                  <a:schemeClr val="tx1">
                    <a:lumMod val="75000"/>
                    <a:lumOff val="25000"/>
                  </a:schemeClr>
                </a:solidFill>
                <a:cs typeface="+mn-ea"/>
                <a:sym typeface="+mn-lt"/>
              </a:rPr>
              <a:t>GPU</a:t>
            </a:r>
            <a:r>
              <a:rPr lang="zh-CN" altLang="en-US" sz="1400" dirty="0">
                <a:solidFill>
                  <a:schemeClr val="tx1">
                    <a:lumMod val="75000"/>
                    <a:lumOff val="25000"/>
                  </a:schemeClr>
                </a:solidFill>
                <a:cs typeface="+mn-ea"/>
                <a:sym typeface="+mn-lt"/>
              </a:rPr>
              <a:t>的广泛普及</a:t>
            </a:r>
          </a:p>
          <a:p>
            <a:r>
              <a:rPr lang="zh-CN" altLang="en-US" sz="1400" dirty="0" smtClean="0">
                <a:solidFill>
                  <a:schemeClr val="tx1">
                    <a:lumMod val="75000"/>
                    <a:lumOff val="25000"/>
                  </a:schemeClr>
                </a:solidFill>
                <a:cs typeface="+mn-ea"/>
                <a:sym typeface="+mn-lt"/>
              </a:rPr>
              <a:t>以及存储容量</a:t>
            </a:r>
            <a:r>
              <a:rPr lang="zh-CN" altLang="en-US" sz="1400" dirty="0">
                <a:solidFill>
                  <a:schemeClr val="tx1">
                    <a:lumMod val="75000"/>
                    <a:lumOff val="25000"/>
                  </a:schemeClr>
                </a:solidFill>
                <a:cs typeface="+mn-ea"/>
                <a:sym typeface="+mn-lt"/>
              </a:rPr>
              <a:t>方面无限拓展，数据可以大规模获得</a:t>
            </a:r>
          </a:p>
          <a:p>
            <a:endParaRPr lang="zh-CN" altLang="en-US" sz="1400" dirty="0">
              <a:solidFill>
                <a:schemeClr val="tx1">
                  <a:lumMod val="75000"/>
                  <a:lumOff val="25000"/>
                </a:schemeClr>
              </a:solidFill>
              <a:cs typeface="+mn-ea"/>
              <a:sym typeface="+mn-lt"/>
            </a:endParaRP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研究热点</a:t>
            </a:r>
          </a:p>
        </p:txBody>
      </p:sp>
    </p:spTree>
    <p:extLst>
      <p:ext uri="{BB962C8B-B14F-4D97-AF65-F5344CB8AC3E}">
        <p14:creationId xmlns:p14="http://schemas.microsoft.com/office/powerpoint/2010/main" val="2692333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9655"/>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研究热点</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b="1" dirty="0" smtClean="0">
                <a:solidFill>
                  <a:schemeClr val="tx1">
                    <a:lumMod val="75000"/>
                    <a:lumOff val="25000"/>
                  </a:schemeClr>
                </a:solidFill>
                <a:cs typeface="+mn-ea"/>
                <a:sym typeface="+mn-lt"/>
              </a:rPr>
              <a:t>语音识别</a:t>
            </a:r>
            <a:endParaRPr lang="zh-CN" altLang="en-US" b="1" dirty="0">
              <a:solidFill>
                <a:schemeClr val="tx1">
                  <a:lumMod val="75000"/>
                  <a:lumOff val="25000"/>
                </a:schemeClr>
              </a:solidFill>
              <a:cs typeface="+mn-ea"/>
              <a:sym typeface="+mn-lt"/>
            </a:endParaRPr>
          </a:p>
        </p:txBody>
      </p:sp>
      <p:sp>
        <p:nvSpPr>
          <p:cNvPr id="21" name="文本框 20"/>
          <p:cNvSpPr txBox="1"/>
          <p:nvPr/>
        </p:nvSpPr>
        <p:spPr>
          <a:xfrm>
            <a:off x="772443" y="2413204"/>
            <a:ext cx="2865120" cy="954107"/>
          </a:xfrm>
          <a:prstGeom prst="rect">
            <a:avLst/>
          </a:prstGeom>
          <a:noFill/>
        </p:spPr>
        <p:txBody>
          <a:bodyPr wrap="square" rtlCol="0">
            <a:spAutoFit/>
          </a:bodyPr>
          <a:lstStyle/>
          <a:p>
            <a:pPr algn="r"/>
            <a:r>
              <a:rPr lang="zh-CN" altLang="en-US" sz="1400" dirty="0" smtClean="0">
                <a:solidFill>
                  <a:schemeClr val="tx1">
                    <a:lumMod val="65000"/>
                    <a:lumOff val="35000"/>
                  </a:schemeClr>
                </a:solidFill>
                <a:cs typeface="+mn-ea"/>
                <a:sym typeface="+mn-lt"/>
              </a:rPr>
              <a:t>语音识别</a:t>
            </a:r>
            <a:r>
              <a:rPr lang="zh-CN" altLang="en-US" sz="1400" dirty="0">
                <a:solidFill>
                  <a:schemeClr val="tx1">
                    <a:lumMod val="65000"/>
                    <a:lumOff val="35000"/>
                  </a:schemeClr>
                </a:solidFill>
                <a:cs typeface="+mn-ea"/>
                <a:sym typeface="+mn-lt"/>
              </a:rPr>
              <a:t>是一门交叉学科</a:t>
            </a:r>
            <a:r>
              <a:rPr lang="zh-CN" altLang="en-US" sz="1400" dirty="0" smtClean="0">
                <a:solidFill>
                  <a:schemeClr val="tx1">
                    <a:lumMod val="65000"/>
                    <a:lumOff val="35000"/>
                  </a:schemeClr>
                </a:solidFill>
                <a:cs typeface="+mn-ea"/>
                <a:sym typeface="+mn-lt"/>
              </a:rPr>
              <a:t>。语音识别</a:t>
            </a:r>
            <a:r>
              <a:rPr lang="zh-CN" altLang="en-US" sz="1400" dirty="0">
                <a:solidFill>
                  <a:schemeClr val="tx1">
                    <a:lumMod val="65000"/>
                    <a:lumOff val="35000"/>
                  </a:schemeClr>
                </a:solidFill>
                <a:cs typeface="+mn-ea"/>
                <a:sym typeface="+mn-lt"/>
              </a:rPr>
              <a:t>技术就是机器在经过语音识别和语音理解过程后，将语音信号转换成相应的文本或命令的一项技术。</a:t>
            </a: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b="1" dirty="0">
                <a:solidFill>
                  <a:schemeClr val="tx1">
                    <a:lumMod val="75000"/>
                    <a:lumOff val="25000"/>
                  </a:schemeClr>
                </a:solidFill>
                <a:effectLst/>
                <a:latin typeface="+mn-lt"/>
                <a:ea typeface="+mn-ea"/>
                <a:cs typeface="+mn-ea"/>
                <a:sym typeface="+mn-lt"/>
              </a:rPr>
              <a:t>计算机视觉</a:t>
            </a:r>
          </a:p>
        </p:txBody>
      </p:sp>
      <p:sp>
        <p:nvSpPr>
          <p:cNvPr id="23" name="文本框 22"/>
          <p:cNvSpPr txBox="1"/>
          <p:nvPr/>
        </p:nvSpPr>
        <p:spPr>
          <a:xfrm>
            <a:off x="788485" y="4536986"/>
            <a:ext cx="2865120" cy="954107"/>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给计算机加一双“眼睛”，让计算机能看见、看懂，能实时的感知外界环境，并根据采集到的信息做出相应的判断和</a:t>
            </a:r>
            <a:r>
              <a:rPr lang="zh-CN" altLang="en-US" sz="1400" dirty="0" smtClean="0">
                <a:solidFill>
                  <a:schemeClr val="tx1">
                    <a:lumMod val="65000"/>
                    <a:lumOff val="35000"/>
                  </a:schemeClr>
                </a:solidFill>
                <a:cs typeface="+mn-ea"/>
                <a:sym typeface="+mn-lt"/>
              </a:rPr>
              <a:t>决策。</a:t>
            </a:r>
            <a:endParaRPr lang="zh-CN" altLang="en-US" sz="1400" dirty="0">
              <a:solidFill>
                <a:schemeClr val="tx1">
                  <a:lumMod val="65000"/>
                  <a:lumOff val="35000"/>
                </a:schemeClr>
              </a:solidFill>
              <a:cs typeface="+mn-ea"/>
              <a:sym typeface="+mn-lt"/>
            </a:endParaRP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自然语言处理</a:t>
            </a:r>
          </a:p>
        </p:txBody>
      </p:sp>
      <p:sp>
        <p:nvSpPr>
          <p:cNvPr id="25" name="文本框 24"/>
          <p:cNvSpPr txBox="1"/>
          <p:nvPr/>
        </p:nvSpPr>
        <p:spPr>
          <a:xfrm>
            <a:off x="8399126" y="2429792"/>
            <a:ext cx="2865120" cy="1600438"/>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自然语言处理是使用自然语言与计算机进行通信的</a:t>
            </a:r>
            <a:r>
              <a:rPr lang="zh-CN" altLang="en-US" sz="1400" dirty="0" smtClean="0">
                <a:solidFill>
                  <a:schemeClr val="tx1">
                    <a:lumMod val="65000"/>
                    <a:lumOff val="35000"/>
                  </a:schemeClr>
                </a:solidFill>
                <a:cs typeface="+mn-ea"/>
                <a:sym typeface="+mn-lt"/>
              </a:rPr>
              <a:t>技术，</a:t>
            </a:r>
            <a:r>
              <a:rPr lang="zh-CN" altLang="en-US" sz="1400" dirty="0">
                <a:solidFill>
                  <a:schemeClr val="tx1">
                    <a:lumMod val="65000"/>
                    <a:lumOff val="35000"/>
                  </a:schemeClr>
                </a:solidFill>
                <a:cs typeface="+mn-ea"/>
                <a:sym typeface="+mn-lt"/>
              </a:rPr>
              <a:t>机器能够理解人类的</a:t>
            </a:r>
            <a:r>
              <a:rPr lang="zh-CN" altLang="en-US" sz="1400" dirty="0" smtClean="0">
                <a:solidFill>
                  <a:schemeClr val="tx1">
                    <a:lumMod val="65000"/>
                    <a:lumOff val="35000"/>
                  </a:schemeClr>
                </a:solidFill>
                <a:cs typeface="+mn-ea"/>
                <a:sym typeface="+mn-lt"/>
              </a:rPr>
              <a:t>语言</a:t>
            </a:r>
            <a:r>
              <a:rPr lang="zh-CN" altLang="en-US" sz="1400" dirty="0">
                <a:solidFill>
                  <a:schemeClr val="tx1">
                    <a:lumMod val="65000"/>
                    <a:lumOff val="35000"/>
                  </a:schemeClr>
                </a:solidFill>
                <a:cs typeface="+mn-ea"/>
                <a:sym typeface="+mn-lt"/>
              </a:rPr>
              <a:t>。</a:t>
            </a:r>
            <a:r>
              <a:rPr lang="zh-CN" altLang="en-US" sz="1400" dirty="0" smtClean="0">
                <a:solidFill>
                  <a:schemeClr val="tx1">
                    <a:lumMod val="65000"/>
                    <a:lumOff val="35000"/>
                  </a:schemeClr>
                </a:solidFill>
                <a:cs typeface="+mn-ea"/>
                <a:sym typeface="+mn-lt"/>
              </a:rPr>
              <a:t>作为</a:t>
            </a:r>
            <a:r>
              <a:rPr lang="zh-CN" altLang="en-US" sz="1400" dirty="0">
                <a:solidFill>
                  <a:schemeClr val="tx1">
                    <a:lumMod val="65000"/>
                    <a:lumOff val="35000"/>
                  </a:schemeClr>
                </a:solidFill>
                <a:cs typeface="+mn-ea"/>
                <a:sym typeface="+mn-lt"/>
              </a:rPr>
              <a:t>机器来讲，它首先采集的是声音信号，把声音信号转换成文字信号，然后这个文字代表了什么含义，那就是自然语言处理这项技术里面要做的事情。</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b="1" dirty="0" smtClean="0">
                <a:solidFill>
                  <a:schemeClr val="tx1">
                    <a:lumMod val="75000"/>
                    <a:lumOff val="25000"/>
                  </a:schemeClr>
                </a:solidFill>
                <a:effectLst/>
                <a:latin typeface="+mn-lt"/>
                <a:ea typeface="+mn-ea"/>
                <a:cs typeface="+mn-ea"/>
                <a:sym typeface="+mn-lt"/>
              </a:rPr>
              <a:t>机器学习</a:t>
            </a:r>
            <a:endParaRPr lang="zh-CN" altLang="en-US" b="1" dirty="0">
              <a:solidFill>
                <a:schemeClr val="tx1">
                  <a:lumMod val="75000"/>
                  <a:lumOff val="25000"/>
                </a:schemeClr>
              </a:solidFill>
              <a:effectLst/>
              <a:latin typeface="+mn-lt"/>
              <a:ea typeface="+mn-ea"/>
              <a:cs typeface="+mn-ea"/>
              <a:sym typeface="+mn-lt"/>
            </a:endParaRPr>
          </a:p>
        </p:txBody>
      </p:sp>
      <p:sp>
        <p:nvSpPr>
          <p:cNvPr id="27" name="文本框 26"/>
          <p:cNvSpPr txBox="1"/>
          <p:nvPr/>
        </p:nvSpPr>
        <p:spPr>
          <a:xfrm>
            <a:off x="8444816" y="4616393"/>
            <a:ext cx="2865120" cy="1169551"/>
          </a:xfrm>
          <a:prstGeom prst="rect">
            <a:avLst/>
          </a:prstGeom>
          <a:noFill/>
        </p:spPr>
        <p:txBody>
          <a:bodyPr wrap="square" rtlCol="0">
            <a:spAutoFit/>
          </a:bodyPr>
          <a:lstStyle/>
          <a:p>
            <a:r>
              <a:rPr lang="zh-CN" altLang="en-US" sz="1400" dirty="0" smtClean="0">
                <a:solidFill>
                  <a:schemeClr val="tx1">
                    <a:lumMod val="65000"/>
                    <a:lumOff val="35000"/>
                  </a:schemeClr>
                </a:solidFill>
                <a:cs typeface="+mn-ea"/>
                <a:sym typeface="+mn-lt"/>
              </a:rPr>
              <a:t>人工智能</a:t>
            </a:r>
            <a:r>
              <a:rPr lang="zh-CN" altLang="en-US" sz="1400" dirty="0">
                <a:solidFill>
                  <a:schemeClr val="tx1">
                    <a:lumMod val="65000"/>
                    <a:lumOff val="35000"/>
                  </a:schemeClr>
                </a:solidFill>
                <a:cs typeface="+mn-ea"/>
                <a:sym typeface="+mn-lt"/>
              </a:rPr>
              <a:t>的核心就是机器学习，即研究机器如何模拟及实现人类的学习行为，从而获取新的知识或技能，以及将已获得的知识结构进行整合优化，达到改善自身的性能的目标。</a:t>
            </a:r>
          </a:p>
        </p:txBody>
      </p:sp>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应用及应用场景</a:t>
            </a:r>
          </a:p>
        </p:txBody>
      </p:sp>
    </p:spTree>
    <p:extLst>
      <p:ext uri="{BB962C8B-B14F-4D97-AF65-F5344CB8AC3E}">
        <p14:creationId xmlns:p14="http://schemas.microsoft.com/office/powerpoint/2010/main" val="246860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1668" y="50136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应用及应用场景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969863" y="2040231"/>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1089740" y="214390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089740" y="355682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969863" y="3453065"/>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1209619" y="234711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01</a:t>
            </a:r>
            <a:endParaRPr lang="zh-CN" altLang="en-US" sz="4000" dirty="0">
              <a:solidFill>
                <a:schemeClr val="tx1">
                  <a:lumMod val="85000"/>
                  <a:lumOff val="15000"/>
                </a:schemeClr>
              </a:solidFill>
              <a:cs typeface="+mn-ea"/>
              <a:sym typeface="+mn-lt"/>
            </a:endParaRPr>
          </a:p>
        </p:txBody>
      </p:sp>
      <p:sp>
        <p:nvSpPr>
          <p:cNvPr id="41" name="文本框 40"/>
          <p:cNvSpPr txBox="1"/>
          <p:nvPr/>
        </p:nvSpPr>
        <p:spPr>
          <a:xfrm>
            <a:off x="1209619" y="3778064"/>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03</a:t>
            </a:r>
            <a:endParaRPr lang="zh-CN" altLang="en-US" sz="4000" dirty="0">
              <a:solidFill>
                <a:schemeClr val="tx1">
                  <a:lumMod val="85000"/>
                  <a:lumOff val="15000"/>
                </a:schemeClr>
              </a:solidFill>
              <a:cs typeface="+mn-ea"/>
              <a:sym typeface="+mn-lt"/>
            </a:endParaRPr>
          </a:p>
        </p:txBody>
      </p:sp>
      <p:sp>
        <p:nvSpPr>
          <p:cNvPr id="43" name="文本框 42"/>
          <p:cNvSpPr txBox="1"/>
          <p:nvPr/>
        </p:nvSpPr>
        <p:spPr>
          <a:xfrm>
            <a:off x="2242007" y="2457480"/>
            <a:ext cx="3253306" cy="400110"/>
          </a:xfrm>
          <a:prstGeom prst="rect">
            <a:avLst/>
          </a:prstGeom>
          <a:noFill/>
        </p:spPr>
        <p:txBody>
          <a:bodyPr wrap="square" rtlCol="0">
            <a:spAutoFit/>
          </a:bodyPr>
          <a:lstStyle/>
          <a:p>
            <a:pPr algn="just"/>
            <a:r>
              <a:rPr lang="en-US" altLang="zh-CN" sz="2000" dirty="0" smtClean="0">
                <a:solidFill>
                  <a:schemeClr val="tx1">
                    <a:lumMod val="85000"/>
                    <a:lumOff val="15000"/>
                  </a:schemeClr>
                </a:solidFill>
                <a:cs typeface="+mn-ea"/>
                <a:sym typeface="+mn-lt"/>
              </a:rPr>
              <a:t>AI</a:t>
            </a:r>
            <a:r>
              <a:rPr lang="zh-CN" altLang="en-US" sz="2000" dirty="0" smtClean="0">
                <a:solidFill>
                  <a:schemeClr val="tx1">
                    <a:lumMod val="85000"/>
                    <a:lumOff val="15000"/>
                  </a:schemeClr>
                </a:solidFill>
                <a:cs typeface="+mn-ea"/>
                <a:sym typeface="+mn-lt"/>
              </a:rPr>
              <a:t>无人驾驶</a:t>
            </a:r>
            <a:endParaRPr lang="zh-CN" altLang="en-US" sz="2000" dirty="0">
              <a:solidFill>
                <a:schemeClr val="tx1">
                  <a:lumMod val="85000"/>
                  <a:lumOff val="15000"/>
                </a:schemeClr>
              </a:solidFill>
              <a:cs typeface="+mn-ea"/>
              <a:sym typeface="+mn-lt"/>
            </a:endParaRPr>
          </a:p>
        </p:txBody>
      </p:sp>
      <p:sp>
        <p:nvSpPr>
          <p:cNvPr id="44" name="文本框 43"/>
          <p:cNvSpPr txBox="1"/>
          <p:nvPr/>
        </p:nvSpPr>
        <p:spPr>
          <a:xfrm>
            <a:off x="2332230" y="3870397"/>
            <a:ext cx="3158022"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智慧医疗</a:t>
            </a:r>
          </a:p>
        </p:txBody>
      </p:sp>
      <p:grpSp>
        <p:nvGrpSpPr>
          <p:cNvPr id="56" name="组合 55"/>
          <p:cNvGrpSpPr/>
          <p:nvPr/>
        </p:nvGrpSpPr>
        <p:grpSpPr>
          <a:xfrm>
            <a:off x="6389207" y="2050440"/>
            <a:ext cx="1362525" cy="988578"/>
            <a:chOff x="6177683" y="1666134"/>
            <a:chExt cx="1362525" cy="988578"/>
          </a:xfrm>
          <a:solidFill>
            <a:srgbClr val="1C4885"/>
          </a:solidFill>
        </p:grpSpPr>
        <p:sp>
          <p:nvSpPr>
            <p:cNvPr id="57" name="矩形 56"/>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矩形 58"/>
          <p:cNvSpPr/>
          <p:nvPr/>
        </p:nvSpPr>
        <p:spPr>
          <a:xfrm>
            <a:off x="6509084" y="215411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p:cNvSpPr/>
          <p:nvPr/>
        </p:nvSpPr>
        <p:spPr>
          <a:xfrm>
            <a:off x="6509084" y="3567029"/>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1" name="组合 60"/>
          <p:cNvGrpSpPr/>
          <p:nvPr/>
        </p:nvGrpSpPr>
        <p:grpSpPr>
          <a:xfrm>
            <a:off x="6389207" y="3463274"/>
            <a:ext cx="1362525" cy="988578"/>
            <a:chOff x="6177683" y="1666134"/>
            <a:chExt cx="1362525" cy="988578"/>
          </a:xfrm>
          <a:solidFill>
            <a:srgbClr val="1C4885"/>
          </a:solidFill>
        </p:grpSpPr>
        <p:sp>
          <p:nvSpPr>
            <p:cNvPr id="62" name="矩形 61"/>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4" name="文本框 39"/>
          <p:cNvSpPr txBox="1"/>
          <p:nvPr/>
        </p:nvSpPr>
        <p:spPr>
          <a:xfrm>
            <a:off x="6628963" y="2357326"/>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02</a:t>
            </a:r>
            <a:endParaRPr lang="zh-CN" altLang="en-US" sz="4000" dirty="0">
              <a:solidFill>
                <a:schemeClr val="tx1">
                  <a:lumMod val="85000"/>
                  <a:lumOff val="15000"/>
                </a:schemeClr>
              </a:solidFill>
              <a:cs typeface="+mn-ea"/>
              <a:sym typeface="+mn-lt"/>
            </a:endParaRPr>
          </a:p>
        </p:txBody>
      </p:sp>
      <p:sp>
        <p:nvSpPr>
          <p:cNvPr id="65" name="文本框 40"/>
          <p:cNvSpPr txBox="1"/>
          <p:nvPr/>
        </p:nvSpPr>
        <p:spPr>
          <a:xfrm>
            <a:off x="6628963" y="3788273"/>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04</a:t>
            </a:r>
            <a:endParaRPr lang="zh-CN" altLang="en-US" sz="4000" dirty="0">
              <a:solidFill>
                <a:schemeClr val="tx1">
                  <a:lumMod val="85000"/>
                  <a:lumOff val="15000"/>
                </a:schemeClr>
              </a:solidFill>
              <a:cs typeface="+mn-ea"/>
              <a:sym typeface="+mn-lt"/>
            </a:endParaRPr>
          </a:p>
        </p:txBody>
      </p:sp>
      <p:sp>
        <p:nvSpPr>
          <p:cNvPr id="66" name="文本框 42"/>
          <p:cNvSpPr txBox="1"/>
          <p:nvPr/>
        </p:nvSpPr>
        <p:spPr>
          <a:xfrm>
            <a:off x="7661351" y="2467689"/>
            <a:ext cx="3253306"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智能支付</a:t>
            </a:r>
          </a:p>
        </p:txBody>
      </p:sp>
      <p:sp>
        <p:nvSpPr>
          <p:cNvPr id="67" name="文本框 43"/>
          <p:cNvSpPr txBox="1"/>
          <p:nvPr/>
        </p:nvSpPr>
        <p:spPr>
          <a:xfrm>
            <a:off x="7751574" y="3880606"/>
            <a:ext cx="3158022"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智能家居</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开发框架</a:t>
            </a:r>
          </a:p>
        </p:txBody>
      </p:sp>
    </p:spTree>
    <p:extLst>
      <p:ext uri="{BB962C8B-B14F-4D97-AF65-F5344CB8AC3E}">
        <p14:creationId xmlns:p14="http://schemas.microsoft.com/office/powerpoint/2010/main" val="949818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544</Words>
  <Application>Microsoft Office PowerPoint</Application>
  <PresentationFormat>自定义</PresentationFormat>
  <Paragraphs>78</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asus</cp:lastModifiedBy>
  <cp:revision>68</cp:revision>
  <dcterms:created xsi:type="dcterms:W3CDTF">2018-02-27T12:12:58Z</dcterms:created>
  <dcterms:modified xsi:type="dcterms:W3CDTF">2020-05-23T07:58:02Z</dcterms:modified>
</cp:coreProperties>
</file>