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4" r:id="rId5"/>
    <p:sldId id="276" r:id="rId6"/>
    <p:sldId id="273" r:id="rId7"/>
    <p:sldId id="278" r:id="rId8"/>
    <p:sldId id="262" r:id="rId9"/>
    <p:sldId id="279" r:id="rId10"/>
    <p:sldId id="263" r:id="rId11"/>
    <p:sldId id="280" r:id="rId12"/>
    <p:sldId id="281" r:id="rId13"/>
    <p:sldId id="282" r:id="rId14"/>
    <p:sldId id="283" r:id="rId15"/>
    <p:sldId id="284" r:id="rId16"/>
    <p:sldId id="285" r:id="rId17"/>
    <p:sldId id="274"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1" autoAdjust="0"/>
    <p:restoredTop sz="96314" autoAdjust="0"/>
  </p:normalViewPr>
  <p:slideViewPr>
    <p:cSldViewPr snapToGrid="0" showGuides="1">
      <p:cViewPr varScale="1">
        <p:scale>
          <a:sx n="72" d="100"/>
          <a:sy n="72" d="100"/>
        </p:scale>
        <p:origin x="-486" y="-102"/>
      </p:cViewPr>
      <p:guideLst>
        <p:guide orient="horz" pos="1162"/>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t>2020/5/30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t>‹#›</a:t>
            </a:fld>
            <a:endParaRPr lang="zh-CN" altLang="en-US"/>
          </a:p>
        </p:txBody>
      </p:sp>
    </p:spTree>
    <p:extLst>
      <p:ext uri="{BB962C8B-B14F-4D97-AF65-F5344CB8AC3E}">
        <p14:creationId xmlns:p14="http://schemas.microsoft.com/office/powerpoint/2010/main" val="294710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a:t>
            </a:fld>
            <a:endParaRPr lang="zh-CN" altLang="en-US"/>
          </a:p>
        </p:txBody>
      </p:sp>
    </p:spTree>
    <p:extLst>
      <p:ext uri="{BB962C8B-B14F-4D97-AF65-F5344CB8AC3E}">
        <p14:creationId xmlns:p14="http://schemas.microsoft.com/office/powerpoint/2010/main" val="324202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10</a:t>
            </a:fld>
            <a:endParaRPr lang="zh-CN" altLang="en-US"/>
          </a:p>
        </p:txBody>
      </p:sp>
    </p:spTree>
    <p:extLst>
      <p:ext uri="{BB962C8B-B14F-4D97-AF65-F5344CB8AC3E}">
        <p14:creationId xmlns:p14="http://schemas.microsoft.com/office/powerpoint/2010/main" val="457746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11</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12</a:t>
            </a:fld>
            <a:endParaRPr lang="zh-CN" altLang="en-US"/>
          </a:p>
        </p:txBody>
      </p:sp>
    </p:spTree>
    <p:extLst>
      <p:ext uri="{BB962C8B-B14F-4D97-AF65-F5344CB8AC3E}">
        <p14:creationId xmlns:p14="http://schemas.microsoft.com/office/powerpoint/2010/main" val="457746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13</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14</a:t>
            </a:fld>
            <a:endParaRPr lang="zh-CN" altLang="en-US"/>
          </a:p>
        </p:txBody>
      </p:sp>
    </p:spTree>
    <p:extLst>
      <p:ext uri="{BB962C8B-B14F-4D97-AF65-F5344CB8AC3E}">
        <p14:creationId xmlns:p14="http://schemas.microsoft.com/office/powerpoint/2010/main" val="457746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15</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16</a:t>
            </a:fld>
            <a:endParaRPr lang="zh-CN" altLang="en-US"/>
          </a:p>
        </p:txBody>
      </p:sp>
    </p:spTree>
    <p:extLst>
      <p:ext uri="{BB962C8B-B14F-4D97-AF65-F5344CB8AC3E}">
        <p14:creationId xmlns:p14="http://schemas.microsoft.com/office/powerpoint/2010/main" val="457746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17</a:t>
            </a:fld>
            <a:endParaRPr lang="zh-CN" altLang="en-US"/>
          </a:p>
        </p:txBody>
      </p:sp>
    </p:spTree>
    <p:extLst>
      <p:ext uri="{BB962C8B-B14F-4D97-AF65-F5344CB8AC3E}">
        <p14:creationId xmlns:p14="http://schemas.microsoft.com/office/powerpoint/2010/main" val="284582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a:t>
            </a:fld>
            <a:endParaRPr lang="zh-CN" altLang="en-US"/>
          </a:p>
        </p:txBody>
      </p:sp>
    </p:spTree>
    <p:extLst>
      <p:ext uri="{BB962C8B-B14F-4D97-AF65-F5344CB8AC3E}">
        <p14:creationId xmlns:p14="http://schemas.microsoft.com/office/powerpoint/2010/main" val="1004073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4</a:t>
            </a:fld>
            <a:endParaRPr lang="zh-CN" altLang="en-US"/>
          </a:p>
        </p:txBody>
      </p:sp>
    </p:spTree>
    <p:extLst>
      <p:ext uri="{BB962C8B-B14F-4D97-AF65-F5344CB8AC3E}">
        <p14:creationId xmlns:p14="http://schemas.microsoft.com/office/powerpoint/2010/main" val="2480636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5</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6</a:t>
            </a:fld>
            <a:endParaRPr lang="zh-CN" altLang="en-US"/>
          </a:p>
        </p:txBody>
      </p:sp>
    </p:spTree>
    <p:extLst>
      <p:ext uri="{BB962C8B-B14F-4D97-AF65-F5344CB8AC3E}">
        <p14:creationId xmlns:p14="http://schemas.microsoft.com/office/powerpoint/2010/main" val="4187441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7</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8</a:t>
            </a:fld>
            <a:endParaRPr lang="zh-CN" altLang="en-US"/>
          </a:p>
        </p:txBody>
      </p:sp>
    </p:spTree>
    <p:extLst>
      <p:ext uri="{BB962C8B-B14F-4D97-AF65-F5344CB8AC3E}">
        <p14:creationId xmlns:p14="http://schemas.microsoft.com/office/powerpoint/2010/main" val="83762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9</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1554402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566126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2607057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425198110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4965560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2020/5/30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009928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8325228" y="4544096"/>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t>2020/5/30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6965487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t>2020/5/30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8778536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t>2020/5/30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3807652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2020/5/30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0084211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2020/5/30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6495864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t>2020/5/30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6368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3.xml"/><Relationship Id="rId7" Type="http://schemas.openxmlformats.org/officeDocument/2006/relationships/slide" Target="slide1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7.xml"/><Relationship Id="rId4" Type="http://schemas.openxmlformats.org/officeDocument/2006/relationships/slide" Target="slide5.xml"/><Relationship Id="rId9" Type="http://schemas.openxmlformats.org/officeDocument/2006/relationships/slide" Target="slide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2718927" y="2080651"/>
            <a:ext cx="6754146" cy="830997"/>
          </a:xfrm>
          <a:prstGeom prst="rect">
            <a:avLst/>
          </a:prstGeom>
          <a:noFill/>
        </p:spPr>
        <p:txBody>
          <a:bodyPr wrap="square" rtlCol="0">
            <a:spAutoFit/>
          </a:bodyPr>
          <a:lstStyle/>
          <a:p>
            <a:pPr algn="dist"/>
            <a:r>
              <a:rPr lang="zh-CN" altLang="en-US" sz="4800" dirty="0" smtClean="0">
                <a:solidFill>
                  <a:srgbClr val="1C4885"/>
                </a:solidFill>
                <a:latin typeface="汉仪大宋简" panose="02010609000101010101" pitchFamily="49" charset="-122"/>
                <a:ea typeface="汉仪大宋简" panose="02010609000101010101" pitchFamily="49" charset="-122"/>
                <a:cs typeface="+mn-ea"/>
                <a:sym typeface="+mn-lt"/>
              </a:rPr>
              <a:t>人工智能</a:t>
            </a:r>
            <a:r>
              <a:rPr lang="zh-CN" altLang="en-US" sz="4800" b="1" dirty="0">
                <a:solidFill>
                  <a:srgbClr val="1C4885"/>
                </a:solidFill>
                <a:latin typeface="汉仪大宋简" panose="02010609000101010101" pitchFamily="49" charset="-122"/>
                <a:ea typeface="汉仪大宋简" panose="02010609000101010101" pitchFamily="49" charset="-122"/>
                <a:cs typeface="+mn-ea"/>
                <a:sym typeface="+mn-lt"/>
              </a:rPr>
              <a:t>综</a:t>
            </a:r>
            <a:r>
              <a:rPr lang="zh-CN" altLang="en-US" sz="4800" dirty="0" smtClean="0">
                <a:solidFill>
                  <a:srgbClr val="1C4885"/>
                </a:solidFill>
                <a:latin typeface="汉仪大宋简" panose="02010609000101010101" pitchFamily="49" charset="-122"/>
                <a:ea typeface="汉仪大宋简" panose="02010609000101010101" pitchFamily="49" charset="-122"/>
                <a:cs typeface="+mn-ea"/>
                <a:sym typeface="+mn-lt"/>
              </a:rPr>
              <a:t>述</a:t>
            </a:r>
            <a:r>
              <a:rPr lang="zh-CN" altLang="en-US" sz="4800" b="1" dirty="0" smtClean="0">
                <a:solidFill>
                  <a:srgbClr val="1C4885"/>
                </a:solidFill>
                <a:latin typeface="汉仪大宋简" panose="02010609000101010101" pitchFamily="49" charset="-122"/>
                <a:ea typeface="汉仪大宋简" panose="02010609000101010101" pitchFamily="49" charset="-122"/>
                <a:cs typeface="+mn-ea"/>
                <a:sym typeface="+mn-lt"/>
              </a:rPr>
              <a:t>报</a:t>
            </a:r>
            <a:r>
              <a:rPr lang="zh-CN" altLang="en-US" sz="4800" dirty="0" smtClean="0">
                <a:solidFill>
                  <a:srgbClr val="1C4885"/>
                </a:solidFill>
                <a:latin typeface="汉仪大宋简" panose="02010609000101010101" pitchFamily="49" charset="-122"/>
                <a:ea typeface="汉仪大宋简" panose="02010609000101010101" pitchFamily="49" charset="-122"/>
                <a:cs typeface="+mn-ea"/>
                <a:sym typeface="+mn-lt"/>
              </a:rPr>
              <a:t>告</a:t>
            </a:r>
            <a:endParaRPr lang="zh-CN" altLang="en-US" sz="4800" dirty="0">
              <a:solidFill>
                <a:srgbClr val="1C4885"/>
              </a:solidFill>
              <a:latin typeface="汉仪大宋简" panose="02010609000101010101" pitchFamily="49" charset="-122"/>
              <a:ea typeface="汉仪大宋简" panose="02010609000101010101" pitchFamily="49" charset="-122"/>
              <a:cs typeface="+mn-ea"/>
              <a:sym typeface="+mn-lt"/>
            </a:endParaRPr>
          </a:p>
        </p:txBody>
      </p:sp>
      <p:sp>
        <p:nvSpPr>
          <p:cNvPr id="17" name="文本框 16"/>
          <p:cNvSpPr txBox="1"/>
          <p:nvPr/>
        </p:nvSpPr>
        <p:spPr>
          <a:xfrm>
            <a:off x="3680702" y="4595686"/>
            <a:ext cx="5135492" cy="646331"/>
          </a:xfrm>
          <a:prstGeom prst="rect">
            <a:avLst/>
          </a:prstGeom>
          <a:noFill/>
        </p:spPr>
        <p:txBody>
          <a:bodyPr wrap="square" rtlCol="0">
            <a:spAutoFit/>
          </a:bodyPr>
          <a:lstStyle/>
          <a:p>
            <a:pPr algn="ctr"/>
            <a:r>
              <a:rPr lang="zh-CN" altLang="en-US" dirty="0" smtClean="0">
                <a:solidFill>
                  <a:schemeClr val="bg1">
                    <a:lumMod val="50000"/>
                  </a:schemeClr>
                </a:solidFill>
                <a:cs typeface="+mn-ea"/>
                <a:sym typeface="+mn-lt"/>
              </a:rPr>
              <a:t>汇报小组：第二组</a:t>
            </a:r>
            <a:endParaRPr lang="en-US" altLang="zh-CN" dirty="0" smtClean="0">
              <a:solidFill>
                <a:schemeClr val="bg1">
                  <a:lumMod val="50000"/>
                </a:schemeClr>
              </a:solidFill>
              <a:cs typeface="+mn-ea"/>
              <a:sym typeface="+mn-lt"/>
            </a:endParaRPr>
          </a:p>
          <a:p>
            <a:pPr algn="ctr"/>
            <a:r>
              <a:rPr lang="zh-CN" altLang="en-US" dirty="0" smtClean="0">
                <a:solidFill>
                  <a:schemeClr val="bg1">
                    <a:lumMod val="50000"/>
                  </a:schemeClr>
                </a:solidFill>
                <a:cs typeface="+mn-ea"/>
                <a:sym typeface="+mn-lt"/>
              </a:rPr>
              <a:t> 汇  报  人：刘娜丽 彭宸婕</a:t>
            </a:r>
            <a:endParaRPr lang="zh-CN" altLang="en-US" dirty="0">
              <a:solidFill>
                <a:schemeClr val="bg1">
                  <a:lumMod val="50000"/>
                </a:schemeClr>
              </a:solidFill>
              <a:cs typeface="+mn-ea"/>
              <a:sym typeface="+mn-lt"/>
            </a:endParaRPr>
          </a:p>
        </p:txBody>
      </p:sp>
      <p:cxnSp>
        <p:nvCxnSpPr>
          <p:cNvPr id="18" name="直接连接符 17"/>
          <p:cNvCxnSpPr/>
          <p:nvPr/>
        </p:nvCxnSpPr>
        <p:spPr>
          <a:xfrm>
            <a:off x="5315332" y="3738717"/>
            <a:ext cx="18000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280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7501" y="511715"/>
            <a:ext cx="2839450" cy="523220"/>
          </a:xfrm>
          <a:prstGeom prst="rect">
            <a:avLst/>
          </a:prstGeom>
          <a:noFill/>
        </p:spPr>
        <p:txBody>
          <a:bodyPr wrap="square" rtlCol="0">
            <a:spAutoFit/>
          </a:bodyPr>
          <a:lstStyle/>
          <a:p>
            <a:pPr algn="ctr"/>
            <a:r>
              <a:rPr lang="zh-CN" altLang="en-US" sz="2800" dirty="0" smtClean="0">
                <a:solidFill>
                  <a:schemeClr val="tx1">
                    <a:lumMod val="85000"/>
                    <a:lumOff val="15000"/>
                  </a:schemeClr>
                </a:solidFill>
                <a:cs typeface="+mn-ea"/>
                <a:sym typeface="+mn-lt"/>
              </a:rPr>
              <a:t>开发框架</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上箭头 7"/>
          <p:cNvSpPr/>
          <p:nvPr/>
        </p:nvSpPr>
        <p:spPr>
          <a:xfrm>
            <a:off x="4796515" y="2699655"/>
            <a:ext cx="820057" cy="3367314"/>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上箭头 8"/>
          <p:cNvSpPr/>
          <p:nvPr/>
        </p:nvSpPr>
        <p:spPr>
          <a:xfrm>
            <a:off x="6642094" y="3207656"/>
            <a:ext cx="820057" cy="287382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上箭头 9"/>
          <p:cNvSpPr/>
          <p:nvPr/>
        </p:nvSpPr>
        <p:spPr>
          <a:xfrm>
            <a:off x="6068781" y="3715655"/>
            <a:ext cx="820057" cy="2365829"/>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上箭头 10"/>
          <p:cNvSpPr/>
          <p:nvPr/>
        </p:nvSpPr>
        <p:spPr>
          <a:xfrm>
            <a:off x="5359629" y="2169887"/>
            <a:ext cx="820057" cy="391159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11"/>
          <p:cNvSpPr/>
          <p:nvPr/>
        </p:nvSpPr>
        <p:spPr>
          <a:xfrm>
            <a:off x="3964754" y="6066969"/>
            <a:ext cx="1446804" cy="791031"/>
          </a:xfrm>
          <a:custGeom>
            <a:avLst/>
            <a:gdLst>
              <a:gd name="connsiteX0" fmla="*/ 1031189 w 1446804"/>
              <a:gd name="connsiteY0" fmla="*/ 0 h 791031"/>
              <a:gd name="connsiteX1" fmla="*/ 1446804 w 1446804"/>
              <a:gd name="connsiteY1" fmla="*/ 0 h 791031"/>
              <a:gd name="connsiteX2" fmla="*/ 415615 w 1446804"/>
              <a:gd name="connsiteY2" fmla="*/ 791031 h 791031"/>
              <a:gd name="connsiteX3" fmla="*/ 0 w 1446804"/>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1446804" h="791031">
                <a:moveTo>
                  <a:pt x="1031189" y="0"/>
                </a:moveTo>
                <a:lnTo>
                  <a:pt x="1446804" y="0"/>
                </a:lnTo>
                <a:lnTo>
                  <a:pt x="415615" y="791031"/>
                </a:lnTo>
                <a:lnTo>
                  <a:pt x="0"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3" name="任意多边形 12"/>
          <p:cNvSpPr/>
          <p:nvPr/>
        </p:nvSpPr>
        <p:spPr>
          <a:xfrm flipH="1">
            <a:off x="6848116" y="6081484"/>
            <a:ext cx="1381828" cy="776516"/>
          </a:xfrm>
          <a:custGeom>
            <a:avLst/>
            <a:gdLst>
              <a:gd name="connsiteX0" fmla="*/ 1381828 w 1381828"/>
              <a:gd name="connsiteY0" fmla="*/ 0 h 776516"/>
              <a:gd name="connsiteX1" fmla="*/ 979618 w 1381828"/>
              <a:gd name="connsiteY1" fmla="*/ 0 h 776516"/>
              <a:gd name="connsiteX2" fmla="*/ 0 w 1381828"/>
              <a:gd name="connsiteY2" fmla="*/ 776516 h 776516"/>
              <a:gd name="connsiteX3" fmla="*/ 402210 w 1381828"/>
              <a:gd name="connsiteY3" fmla="*/ 776516 h 776516"/>
            </a:gdLst>
            <a:ahLst/>
            <a:cxnLst>
              <a:cxn ang="0">
                <a:pos x="connsiteX0" y="connsiteY0"/>
              </a:cxn>
              <a:cxn ang="0">
                <a:pos x="connsiteX1" y="connsiteY1"/>
              </a:cxn>
              <a:cxn ang="0">
                <a:pos x="connsiteX2" y="connsiteY2"/>
              </a:cxn>
              <a:cxn ang="0">
                <a:pos x="connsiteX3" y="connsiteY3"/>
              </a:cxn>
            </a:cxnLst>
            <a:rect l="l" t="t" r="r" b="b"/>
            <a:pathLst>
              <a:path w="1381828" h="776516">
                <a:moveTo>
                  <a:pt x="1381828" y="0"/>
                </a:moveTo>
                <a:lnTo>
                  <a:pt x="979618" y="0"/>
                </a:lnTo>
                <a:lnTo>
                  <a:pt x="0" y="776516"/>
                </a:lnTo>
                <a:lnTo>
                  <a:pt x="402210" y="776516"/>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任意多边形 13"/>
          <p:cNvSpPr/>
          <p:nvPr/>
        </p:nvSpPr>
        <p:spPr>
          <a:xfrm>
            <a:off x="5444302" y="6022726"/>
            <a:ext cx="650084" cy="835275"/>
          </a:xfrm>
          <a:custGeom>
            <a:avLst/>
            <a:gdLst>
              <a:gd name="connsiteX0" fmla="*/ 129013 w 650084"/>
              <a:gd name="connsiteY0" fmla="*/ 0 h 835275"/>
              <a:gd name="connsiteX1" fmla="*/ 521070 w 650084"/>
              <a:gd name="connsiteY1" fmla="*/ 0 h 835275"/>
              <a:gd name="connsiteX2" fmla="*/ 650084 w 650084"/>
              <a:gd name="connsiteY2" fmla="*/ 835275 h 835275"/>
              <a:gd name="connsiteX3" fmla="*/ 0 w 650084"/>
              <a:gd name="connsiteY3" fmla="*/ 835275 h 835275"/>
            </a:gdLst>
            <a:ahLst/>
            <a:cxnLst>
              <a:cxn ang="0">
                <a:pos x="connsiteX0" y="connsiteY0"/>
              </a:cxn>
              <a:cxn ang="0">
                <a:pos x="connsiteX1" y="connsiteY1"/>
              </a:cxn>
              <a:cxn ang="0">
                <a:pos x="connsiteX2" y="connsiteY2"/>
              </a:cxn>
              <a:cxn ang="0">
                <a:pos x="connsiteX3" y="connsiteY3"/>
              </a:cxn>
            </a:cxnLst>
            <a:rect l="l" t="t" r="r" b="b"/>
            <a:pathLst>
              <a:path w="650084" h="835275">
                <a:moveTo>
                  <a:pt x="129013" y="0"/>
                </a:moveTo>
                <a:lnTo>
                  <a:pt x="521070" y="0"/>
                </a:lnTo>
                <a:lnTo>
                  <a:pt x="650084" y="835275"/>
                </a:lnTo>
                <a:lnTo>
                  <a:pt x="0" y="835275"/>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任意多边形 14"/>
          <p:cNvSpPr/>
          <p:nvPr/>
        </p:nvSpPr>
        <p:spPr>
          <a:xfrm flipH="1">
            <a:off x="6262620" y="6066969"/>
            <a:ext cx="858228" cy="791031"/>
          </a:xfrm>
          <a:custGeom>
            <a:avLst/>
            <a:gdLst>
              <a:gd name="connsiteX0" fmla="*/ 858228 w 858228"/>
              <a:gd name="connsiteY0" fmla="*/ 0 h 791031"/>
              <a:gd name="connsiteX1" fmla="*/ 448189 w 858228"/>
              <a:gd name="connsiteY1" fmla="*/ 0 h 791031"/>
              <a:gd name="connsiteX2" fmla="*/ 0 w 858228"/>
              <a:gd name="connsiteY2" fmla="*/ 791031 h 791031"/>
              <a:gd name="connsiteX3" fmla="*/ 410039 w 858228"/>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858228" h="791031">
                <a:moveTo>
                  <a:pt x="858228" y="0"/>
                </a:moveTo>
                <a:lnTo>
                  <a:pt x="448189" y="0"/>
                </a:lnTo>
                <a:lnTo>
                  <a:pt x="0" y="791031"/>
                </a:lnTo>
                <a:lnTo>
                  <a:pt x="410039"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1925867" y="1416828"/>
            <a:ext cx="2225040" cy="369332"/>
          </a:xfrm>
          <a:prstGeom prst="rect">
            <a:avLst/>
          </a:prstGeom>
          <a:noFill/>
        </p:spPr>
        <p:txBody>
          <a:bodyPr wrap="square" rtlCol="0">
            <a:spAutoFit/>
          </a:bodyPr>
          <a:lstStyle/>
          <a:p>
            <a:pPr algn="r"/>
            <a:r>
              <a:rPr lang="en-US" altLang="zh-CN" dirty="0" err="1">
                <a:solidFill>
                  <a:schemeClr val="tx1">
                    <a:lumMod val="75000"/>
                    <a:lumOff val="25000"/>
                  </a:schemeClr>
                </a:solidFill>
                <a:cs typeface="+mn-ea"/>
                <a:sym typeface="+mn-lt"/>
              </a:rPr>
              <a:t>Tensorflow</a:t>
            </a:r>
            <a:endParaRPr lang="zh-CN" altLang="en-US" dirty="0">
              <a:solidFill>
                <a:schemeClr val="tx1">
                  <a:lumMod val="75000"/>
                  <a:lumOff val="25000"/>
                </a:schemeClr>
              </a:solidFill>
              <a:cs typeface="+mn-ea"/>
              <a:sym typeface="+mn-lt"/>
            </a:endParaRPr>
          </a:p>
        </p:txBody>
      </p:sp>
      <p:sp>
        <p:nvSpPr>
          <p:cNvPr id="17" name="文本框 16"/>
          <p:cNvSpPr txBox="1"/>
          <p:nvPr/>
        </p:nvSpPr>
        <p:spPr>
          <a:xfrm>
            <a:off x="1106129" y="1755382"/>
            <a:ext cx="3044778" cy="1815882"/>
          </a:xfrm>
          <a:prstGeom prst="rect">
            <a:avLst/>
          </a:prstGeom>
          <a:noFill/>
        </p:spPr>
        <p:txBody>
          <a:bodyPr wrap="square" rtlCol="0">
            <a:spAutoFit/>
          </a:bodyPr>
          <a:lstStyle/>
          <a:p>
            <a:r>
              <a:rPr lang="en-US" altLang="zh-CN" sz="1400" dirty="0" err="1">
                <a:solidFill>
                  <a:schemeClr val="tx1">
                    <a:lumMod val="75000"/>
                    <a:lumOff val="25000"/>
                  </a:schemeClr>
                </a:solidFill>
                <a:cs typeface="+mn-ea"/>
                <a:sym typeface="+mn-lt"/>
              </a:rPr>
              <a:t>TensorFlow</a:t>
            </a:r>
            <a:r>
              <a:rPr lang="zh-CN" altLang="en-US" sz="1400" dirty="0">
                <a:solidFill>
                  <a:schemeClr val="tx1">
                    <a:lumMod val="75000"/>
                    <a:lumOff val="25000"/>
                  </a:schemeClr>
                </a:solidFill>
                <a:cs typeface="+mn-ea"/>
                <a:sym typeface="+mn-lt"/>
              </a:rPr>
              <a:t>是谷歌基于</a:t>
            </a:r>
            <a:r>
              <a:rPr lang="en-US" altLang="zh-CN" sz="1400" dirty="0" err="1">
                <a:solidFill>
                  <a:schemeClr val="tx1">
                    <a:lumMod val="75000"/>
                    <a:lumOff val="25000"/>
                  </a:schemeClr>
                </a:solidFill>
                <a:cs typeface="+mn-ea"/>
                <a:sym typeface="+mn-lt"/>
              </a:rPr>
              <a:t>DistBelief</a:t>
            </a:r>
            <a:r>
              <a:rPr lang="zh-CN" altLang="en-US" sz="1400" dirty="0">
                <a:solidFill>
                  <a:schemeClr val="tx1">
                    <a:lumMod val="75000"/>
                    <a:lumOff val="25000"/>
                  </a:schemeClr>
                </a:solidFill>
                <a:cs typeface="+mn-ea"/>
                <a:sym typeface="+mn-lt"/>
              </a:rPr>
              <a:t>进行研发的第二代人工智能学习系统，</a:t>
            </a:r>
            <a:r>
              <a:rPr lang="en-US" altLang="zh-CN" sz="1400" dirty="0">
                <a:solidFill>
                  <a:schemeClr val="tx1">
                    <a:lumMod val="75000"/>
                    <a:lumOff val="25000"/>
                  </a:schemeClr>
                </a:solidFill>
                <a:cs typeface="+mn-ea"/>
                <a:sym typeface="+mn-lt"/>
              </a:rPr>
              <a:t>Tensor</a:t>
            </a:r>
            <a:r>
              <a:rPr lang="zh-CN" altLang="en-US" sz="1400" dirty="0">
                <a:solidFill>
                  <a:schemeClr val="tx1">
                    <a:lumMod val="75000"/>
                    <a:lumOff val="25000"/>
                  </a:schemeClr>
                </a:solidFill>
                <a:cs typeface="+mn-ea"/>
                <a:sym typeface="+mn-lt"/>
              </a:rPr>
              <a:t>意味着</a:t>
            </a:r>
            <a:r>
              <a:rPr lang="en-US" altLang="zh-CN" sz="1400" dirty="0">
                <a:solidFill>
                  <a:schemeClr val="tx1">
                    <a:lumMod val="75000"/>
                    <a:lumOff val="25000"/>
                  </a:schemeClr>
                </a:solidFill>
                <a:cs typeface="+mn-ea"/>
                <a:sym typeface="+mn-lt"/>
              </a:rPr>
              <a:t>N</a:t>
            </a:r>
            <a:r>
              <a:rPr lang="zh-CN" altLang="en-US" sz="1400" dirty="0">
                <a:solidFill>
                  <a:schemeClr val="tx1">
                    <a:lumMod val="75000"/>
                    <a:lumOff val="25000"/>
                  </a:schemeClr>
                </a:solidFill>
                <a:cs typeface="+mn-ea"/>
                <a:sym typeface="+mn-lt"/>
              </a:rPr>
              <a:t>维数组，</a:t>
            </a:r>
            <a:r>
              <a:rPr lang="en-US" altLang="zh-CN" sz="1400" dirty="0">
                <a:solidFill>
                  <a:schemeClr val="tx1">
                    <a:lumMod val="75000"/>
                    <a:lumOff val="25000"/>
                  </a:schemeClr>
                </a:solidFill>
                <a:cs typeface="+mn-ea"/>
                <a:sym typeface="+mn-lt"/>
              </a:rPr>
              <a:t>Flow</a:t>
            </a:r>
            <a:r>
              <a:rPr lang="zh-CN" altLang="en-US" sz="1400" dirty="0">
                <a:solidFill>
                  <a:schemeClr val="tx1">
                    <a:lumMod val="75000"/>
                    <a:lumOff val="25000"/>
                  </a:schemeClr>
                </a:solidFill>
                <a:cs typeface="+mn-ea"/>
                <a:sym typeface="+mn-lt"/>
              </a:rPr>
              <a:t>意味着基于数据流图的计算，</a:t>
            </a:r>
            <a:r>
              <a:rPr lang="en-US" altLang="zh-CN" sz="1400" dirty="0" err="1">
                <a:solidFill>
                  <a:schemeClr val="tx1">
                    <a:lumMod val="75000"/>
                    <a:lumOff val="25000"/>
                  </a:schemeClr>
                </a:solidFill>
                <a:cs typeface="+mn-ea"/>
                <a:sym typeface="+mn-lt"/>
              </a:rPr>
              <a:t>TensorFlow</a:t>
            </a:r>
            <a:r>
              <a:rPr lang="zh-CN" altLang="en-US" sz="1400" dirty="0">
                <a:solidFill>
                  <a:schemeClr val="tx1">
                    <a:lumMod val="75000"/>
                    <a:lumOff val="25000"/>
                  </a:schemeClr>
                </a:solidFill>
                <a:cs typeface="+mn-ea"/>
                <a:sym typeface="+mn-lt"/>
              </a:rPr>
              <a:t>为张量从流图的一端流动到另一端计算过程。</a:t>
            </a:r>
            <a:r>
              <a:rPr lang="en-US" altLang="zh-CN" sz="1400" dirty="0" err="1">
                <a:solidFill>
                  <a:schemeClr val="tx1">
                    <a:lumMod val="75000"/>
                    <a:lumOff val="25000"/>
                  </a:schemeClr>
                </a:solidFill>
                <a:cs typeface="+mn-ea"/>
                <a:sym typeface="+mn-lt"/>
              </a:rPr>
              <a:t>TensorFlow</a:t>
            </a:r>
            <a:r>
              <a:rPr lang="zh-CN" altLang="en-US" sz="1400" dirty="0">
                <a:solidFill>
                  <a:schemeClr val="tx1">
                    <a:lumMod val="75000"/>
                    <a:lumOff val="25000"/>
                  </a:schemeClr>
                </a:solidFill>
                <a:cs typeface="+mn-ea"/>
                <a:sym typeface="+mn-lt"/>
              </a:rPr>
              <a:t>是将复杂的数据结构传输至人工智能神经网中进行分析和处理过程的系统。</a:t>
            </a:r>
          </a:p>
        </p:txBody>
      </p:sp>
      <p:sp>
        <p:nvSpPr>
          <p:cNvPr id="18" name="文本框 17"/>
          <p:cNvSpPr txBox="1"/>
          <p:nvPr/>
        </p:nvSpPr>
        <p:spPr>
          <a:xfrm>
            <a:off x="1925867" y="3633335"/>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en-US" altLang="zh-CN" dirty="0" smtClean="0">
                <a:solidFill>
                  <a:schemeClr val="tx1">
                    <a:lumMod val="75000"/>
                    <a:lumOff val="25000"/>
                  </a:schemeClr>
                </a:solidFill>
                <a:effectLst/>
                <a:latin typeface="+mn-lt"/>
                <a:ea typeface="+mn-ea"/>
                <a:cs typeface="+mn-ea"/>
                <a:sym typeface="+mn-lt"/>
              </a:rPr>
              <a:t>Python </a:t>
            </a:r>
            <a:r>
              <a:rPr lang="en-US" altLang="zh-CN" dirty="0" err="1" smtClean="0">
                <a:solidFill>
                  <a:schemeClr val="tx1">
                    <a:lumMod val="75000"/>
                    <a:lumOff val="25000"/>
                  </a:schemeClr>
                </a:solidFill>
                <a:effectLst/>
                <a:latin typeface="+mn-lt"/>
                <a:ea typeface="+mn-ea"/>
                <a:cs typeface="+mn-ea"/>
                <a:sym typeface="+mn-lt"/>
              </a:rPr>
              <a:t>Keras</a:t>
            </a:r>
            <a:endParaRPr lang="zh-CN" altLang="en-US" dirty="0">
              <a:solidFill>
                <a:schemeClr val="tx1">
                  <a:lumMod val="75000"/>
                  <a:lumOff val="25000"/>
                </a:schemeClr>
              </a:solidFill>
              <a:effectLst/>
              <a:latin typeface="+mn-lt"/>
              <a:ea typeface="+mn-ea"/>
              <a:cs typeface="+mn-ea"/>
              <a:sym typeface="+mn-lt"/>
            </a:endParaRPr>
          </a:p>
        </p:txBody>
      </p:sp>
      <p:sp>
        <p:nvSpPr>
          <p:cNvPr id="19" name="文本框 18"/>
          <p:cNvSpPr txBox="1"/>
          <p:nvPr/>
        </p:nvSpPr>
        <p:spPr>
          <a:xfrm>
            <a:off x="1106129" y="3971889"/>
            <a:ext cx="3044778" cy="738664"/>
          </a:xfrm>
          <a:prstGeom prst="rect">
            <a:avLst/>
          </a:prstGeom>
          <a:noFill/>
        </p:spPr>
        <p:txBody>
          <a:bodyPr wrap="square" rtlCol="0">
            <a:spAutoFit/>
          </a:bodyPr>
          <a:lstStyle/>
          <a:p>
            <a:r>
              <a:rPr lang="en-US" altLang="zh-CN" sz="1400" dirty="0" err="1">
                <a:solidFill>
                  <a:schemeClr val="tx1">
                    <a:lumMod val="75000"/>
                    <a:lumOff val="25000"/>
                  </a:schemeClr>
                </a:solidFill>
                <a:cs typeface="+mn-ea"/>
                <a:sym typeface="+mn-lt"/>
              </a:rPr>
              <a:t>Keras</a:t>
            </a:r>
            <a:r>
              <a:rPr lang="zh-CN" altLang="en-US" sz="1400" dirty="0">
                <a:solidFill>
                  <a:schemeClr val="tx1">
                    <a:lumMod val="75000"/>
                    <a:lumOff val="25000"/>
                  </a:schemeClr>
                </a:solidFill>
                <a:cs typeface="+mn-ea"/>
                <a:sym typeface="+mn-lt"/>
              </a:rPr>
              <a:t>是</a:t>
            </a:r>
            <a:r>
              <a:rPr lang="en-US" altLang="zh-CN" sz="1400" dirty="0" err="1">
                <a:solidFill>
                  <a:schemeClr val="tx1">
                    <a:lumMod val="75000"/>
                    <a:lumOff val="25000"/>
                  </a:schemeClr>
                </a:solidFill>
                <a:cs typeface="+mn-ea"/>
                <a:sym typeface="+mn-lt"/>
              </a:rPr>
              <a:t>TensorFlow</a:t>
            </a:r>
            <a:r>
              <a:rPr lang="zh-CN" altLang="en-US" sz="1400" dirty="0">
                <a:solidFill>
                  <a:schemeClr val="tx1">
                    <a:lumMod val="75000"/>
                    <a:lumOff val="25000"/>
                  </a:schemeClr>
                </a:solidFill>
                <a:cs typeface="+mn-ea"/>
                <a:sym typeface="+mn-lt"/>
              </a:rPr>
              <a:t>官方的高层</a:t>
            </a:r>
            <a:r>
              <a:rPr lang="en-US" altLang="zh-CN" sz="1400" dirty="0" smtClean="0">
                <a:solidFill>
                  <a:schemeClr val="tx1">
                    <a:lumMod val="75000"/>
                    <a:lumOff val="25000"/>
                  </a:schemeClr>
                </a:solidFill>
                <a:cs typeface="+mn-ea"/>
                <a:sym typeface="+mn-lt"/>
              </a:rPr>
              <a:t>API</a:t>
            </a:r>
            <a:r>
              <a:rPr lang="zh-CN" altLang="en-US" sz="1400" dirty="0" smtClean="0">
                <a:solidFill>
                  <a:schemeClr val="tx1">
                    <a:lumMod val="75000"/>
                    <a:lumOff val="25000"/>
                  </a:schemeClr>
                </a:solidFill>
                <a:cs typeface="+mn-ea"/>
                <a:sym typeface="+mn-lt"/>
              </a:rPr>
              <a:t>。是</a:t>
            </a:r>
            <a:r>
              <a:rPr lang="zh-CN" altLang="en-US" sz="1400" dirty="0">
                <a:solidFill>
                  <a:schemeClr val="tx1">
                    <a:lumMod val="75000"/>
                    <a:lumOff val="25000"/>
                  </a:schemeClr>
                </a:solidFill>
                <a:cs typeface="+mn-ea"/>
                <a:sym typeface="+mn-lt"/>
              </a:rPr>
              <a:t>一个高层神经网络</a:t>
            </a:r>
            <a:r>
              <a:rPr lang="en-US" altLang="zh-CN" sz="1400" dirty="0">
                <a:solidFill>
                  <a:schemeClr val="tx1">
                    <a:lumMod val="75000"/>
                    <a:lumOff val="25000"/>
                  </a:schemeClr>
                </a:solidFill>
                <a:cs typeface="+mn-ea"/>
                <a:sym typeface="+mn-lt"/>
              </a:rPr>
              <a:t>API</a:t>
            </a:r>
            <a:r>
              <a:rPr lang="zh-CN" altLang="en-US" sz="1400" dirty="0">
                <a:solidFill>
                  <a:schemeClr val="tx1">
                    <a:lumMod val="75000"/>
                    <a:lumOff val="25000"/>
                  </a:schemeClr>
                </a:solidFill>
                <a:cs typeface="+mn-ea"/>
                <a:sym typeface="+mn-lt"/>
              </a:rPr>
              <a:t>，并对</a:t>
            </a:r>
            <a:r>
              <a:rPr lang="en-US" altLang="zh-CN" sz="1400" dirty="0" err="1">
                <a:solidFill>
                  <a:schemeClr val="tx1">
                    <a:lumMod val="75000"/>
                    <a:lumOff val="25000"/>
                  </a:schemeClr>
                </a:solidFill>
                <a:cs typeface="+mn-ea"/>
                <a:sym typeface="+mn-lt"/>
              </a:rPr>
              <a:t>TensorFlow</a:t>
            </a:r>
            <a:r>
              <a:rPr lang="zh-CN" altLang="en-US" sz="1400" dirty="0">
                <a:solidFill>
                  <a:schemeClr val="tx1">
                    <a:lumMod val="75000"/>
                    <a:lumOff val="25000"/>
                  </a:schemeClr>
                </a:solidFill>
                <a:cs typeface="+mn-ea"/>
                <a:sym typeface="+mn-lt"/>
              </a:rPr>
              <a:t>等有较好的优化。</a:t>
            </a:r>
          </a:p>
        </p:txBody>
      </p:sp>
      <p:sp>
        <p:nvSpPr>
          <p:cNvPr id="20" name="文本框 19"/>
          <p:cNvSpPr txBox="1"/>
          <p:nvPr/>
        </p:nvSpPr>
        <p:spPr>
          <a:xfrm>
            <a:off x="7885779" y="1453106"/>
            <a:ext cx="2225040" cy="369332"/>
          </a:xfrm>
          <a:prstGeom prst="rect">
            <a:avLst/>
          </a:prstGeom>
          <a:noFill/>
        </p:spPr>
        <p:txBody>
          <a:bodyPr wrap="square" rtlCol="0">
            <a:spAutoFit/>
          </a:bodyPr>
          <a:lstStyle/>
          <a:p>
            <a:r>
              <a:rPr lang="en-US" altLang="zh-CN" dirty="0" err="1">
                <a:solidFill>
                  <a:schemeClr val="tx1">
                    <a:lumMod val="75000"/>
                    <a:lumOff val="25000"/>
                  </a:schemeClr>
                </a:solidFill>
                <a:cs typeface="+mn-ea"/>
                <a:sym typeface="+mn-lt"/>
              </a:rPr>
              <a:t>Caffe</a:t>
            </a:r>
            <a:endParaRPr lang="zh-CN" altLang="en-US" dirty="0">
              <a:solidFill>
                <a:schemeClr val="tx1">
                  <a:lumMod val="75000"/>
                  <a:lumOff val="25000"/>
                </a:schemeClr>
              </a:solidFill>
              <a:cs typeface="+mn-ea"/>
              <a:sym typeface="+mn-lt"/>
            </a:endParaRPr>
          </a:p>
        </p:txBody>
      </p:sp>
      <p:sp>
        <p:nvSpPr>
          <p:cNvPr id="21" name="文本框 20"/>
          <p:cNvSpPr txBox="1"/>
          <p:nvPr/>
        </p:nvSpPr>
        <p:spPr>
          <a:xfrm>
            <a:off x="7885779" y="1808546"/>
            <a:ext cx="3158024" cy="954107"/>
          </a:xfrm>
          <a:prstGeom prst="rect">
            <a:avLst/>
          </a:prstGeom>
          <a:noFill/>
        </p:spPr>
        <p:txBody>
          <a:bodyPr wrap="square" rtlCol="0">
            <a:spAutoFit/>
          </a:bodyPr>
          <a:lstStyle/>
          <a:p>
            <a:r>
              <a:rPr lang="en-US" altLang="zh-CN" sz="1400" dirty="0" err="1" smtClean="0">
                <a:solidFill>
                  <a:schemeClr val="tx1">
                    <a:lumMod val="75000"/>
                    <a:lumOff val="25000"/>
                  </a:schemeClr>
                </a:solidFill>
                <a:cs typeface="+mn-ea"/>
                <a:sym typeface="+mn-lt"/>
              </a:rPr>
              <a:t>Caffe</a:t>
            </a:r>
            <a:r>
              <a:rPr lang="zh-CN" altLang="en-US" sz="1400" dirty="0" smtClean="0">
                <a:solidFill>
                  <a:schemeClr val="tx1">
                    <a:lumMod val="75000"/>
                    <a:lumOff val="25000"/>
                  </a:schemeClr>
                </a:solidFill>
                <a:cs typeface="+mn-ea"/>
                <a:sym typeface="+mn-lt"/>
              </a:rPr>
              <a:t>是</a:t>
            </a:r>
            <a:r>
              <a:rPr lang="zh-CN" altLang="en-US" sz="1400" dirty="0">
                <a:solidFill>
                  <a:schemeClr val="tx1">
                    <a:lumMod val="75000"/>
                    <a:lumOff val="25000"/>
                  </a:schemeClr>
                </a:solidFill>
                <a:cs typeface="+mn-ea"/>
                <a:sym typeface="+mn-lt"/>
              </a:rPr>
              <a:t>一个清晰、高效的，开源深度学习框架，核心语言是</a:t>
            </a:r>
            <a:r>
              <a:rPr lang="en-US" altLang="zh-CN" sz="1400" dirty="0">
                <a:solidFill>
                  <a:schemeClr val="tx1">
                    <a:lumMod val="75000"/>
                    <a:lumOff val="25000"/>
                  </a:schemeClr>
                </a:solidFill>
                <a:cs typeface="+mn-ea"/>
                <a:sym typeface="+mn-lt"/>
              </a:rPr>
              <a:t>C++</a:t>
            </a:r>
            <a:r>
              <a:rPr lang="zh-CN" altLang="en-US" sz="1400" dirty="0">
                <a:solidFill>
                  <a:schemeClr val="tx1">
                    <a:lumMod val="75000"/>
                    <a:lumOff val="25000"/>
                  </a:schemeClr>
                </a:solidFill>
                <a:cs typeface="+mn-ea"/>
                <a:sym typeface="+mn-lt"/>
              </a:rPr>
              <a:t>，它支持命令行、</a:t>
            </a:r>
            <a:r>
              <a:rPr lang="en-US" altLang="zh-CN" sz="1400" dirty="0">
                <a:solidFill>
                  <a:schemeClr val="tx1">
                    <a:lumMod val="75000"/>
                    <a:lumOff val="25000"/>
                  </a:schemeClr>
                </a:solidFill>
                <a:cs typeface="+mn-ea"/>
                <a:sym typeface="+mn-lt"/>
              </a:rPr>
              <a:t>Python</a:t>
            </a:r>
            <a:r>
              <a:rPr lang="zh-CN" altLang="en-US" sz="1400" dirty="0">
                <a:solidFill>
                  <a:schemeClr val="tx1">
                    <a:lumMod val="75000"/>
                    <a:lumOff val="25000"/>
                  </a:schemeClr>
                </a:solidFill>
                <a:cs typeface="+mn-ea"/>
                <a:sym typeface="+mn-lt"/>
              </a:rPr>
              <a:t>和</a:t>
            </a:r>
            <a:r>
              <a:rPr lang="en-US" altLang="zh-CN" sz="1400" dirty="0" err="1">
                <a:solidFill>
                  <a:schemeClr val="tx1">
                    <a:lumMod val="75000"/>
                    <a:lumOff val="25000"/>
                  </a:schemeClr>
                </a:solidFill>
                <a:cs typeface="+mn-ea"/>
                <a:sym typeface="+mn-lt"/>
              </a:rPr>
              <a:t>Matlab</a:t>
            </a:r>
            <a:r>
              <a:rPr lang="zh-CN" altLang="en-US" sz="1400" dirty="0">
                <a:solidFill>
                  <a:schemeClr val="tx1">
                    <a:lumMod val="75000"/>
                    <a:lumOff val="25000"/>
                  </a:schemeClr>
                </a:solidFill>
                <a:cs typeface="+mn-ea"/>
                <a:sym typeface="+mn-lt"/>
              </a:rPr>
              <a:t>接口，可以在</a:t>
            </a:r>
            <a:r>
              <a:rPr lang="en-US" altLang="zh-CN" sz="1400" dirty="0">
                <a:solidFill>
                  <a:schemeClr val="tx1">
                    <a:lumMod val="75000"/>
                    <a:lumOff val="25000"/>
                  </a:schemeClr>
                </a:solidFill>
                <a:cs typeface="+mn-ea"/>
                <a:sym typeface="+mn-lt"/>
              </a:rPr>
              <a:t>CPU</a:t>
            </a:r>
            <a:r>
              <a:rPr lang="zh-CN" altLang="en-US" sz="1400" dirty="0">
                <a:solidFill>
                  <a:schemeClr val="tx1">
                    <a:lumMod val="75000"/>
                    <a:lumOff val="25000"/>
                  </a:schemeClr>
                </a:solidFill>
                <a:cs typeface="+mn-ea"/>
                <a:sym typeface="+mn-lt"/>
              </a:rPr>
              <a:t>上和</a:t>
            </a:r>
            <a:r>
              <a:rPr lang="en-US" altLang="zh-CN" sz="1400" dirty="0">
                <a:solidFill>
                  <a:schemeClr val="tx1">
                    <a:lumMod val="75000"/>
                    <a:lumOff val="25000"/>
                  </a:schemeClr>
                </a:solidFill>
                <a:cs typeface="+mn-ea"/>
                <a:sym typeface="+mn-lt"/>
              </a:rPr>
              <a:t>GPU</a:t>
            </a:r>
            <a:r>
              <a:rPr lang="zh-CN" altLang="en-US" sz="1400" dirty="0">
                <a:solidFill>
                  <a:schemeClr val="tx1">
                    <a:lumMod val="75000"/>
                    <a:lumOff val="25000"/>
                  </a:schemeClr>
                </a:solidFill>
                <a:cs typeface="+mn-ea"/>
                <a:sym typeface="+mn-lt"/>
              </a:rPr>
              <a:t>上运行。</a:t>
            </a:r>
          </a:p>
        </p:txBody>
      </p:sp>
      <p:sp>
        <p:nvSpPr>
          <p:cNvPr id="22" name="文本框 21"/>
          <p:cNvSpPr txBox="1"/>
          <p:nvPr/>
        </p:nvSpPr>
        <p:spPr>
          <a:xfrm>
            <a:off x="7947511" y="3540249"/>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en-US" altLang="zh-CN" dirty="0" err="1">
                <a:solidFill>
                  <a:schemeClr val="tx1">
                    <a:lumMod val="75000"/>
                    <a:lumOff val="25000"/>
                  </a:schemeClr>
                </a:solidFill>
                <a:effectLst/>
                <a:latin typeface="+mn-lt"/>
                <a:ea typeface="+mn-ea"/>
                <a:cs typeface="+mn-ea"/>
                <a:sym typeface="+mn-lt"/>
              </a:rPr>
              <a:t>MXNet</a:t>
            </a:r>
            <a:endParaRPr lang="zh-CN" altLang="en-US" dirty="0">
              <a:solidFill>
                <a:schemeClr val="tx1">
                  <a:lumMod val="75000"/>
                  <a:lumOff val="25000"/>
                </a:schemeClr>
              </a:solidFill>
              <a:effectLst/>
              <a:latin typeface="+mn-lt"/>
              <a:ea typeface="+mn-ea"/>
              <a:cs typeface="+mn-ea"/>
              <a:sym typeface="+mn-lt"/>
            </a:endParaRPr>
          </a:p>
        </p:txBody>
      </p:sp>
      <p:sp>
        <p:nvSpPr>
          <p:cNvPr id="23" name="文本框 22"/>
          <p:cNvSpPr txBox="1"/>
          <p:nvPr/>
        </p:nvSpPr>
        <p:spPr>
          <a:xfrm>
            <a:off x="7947511" y="3895689"/>
            <a:ext cx="3158024" cy="954107"/>
          </a:xfrm>
          <a:prstGeom prst="rect">
            <a:avLst/>
          </a:prstGeom>
          <a:noFill/>
        </p:spPr>
        <p:txBody>
          <a:bodyPr wrap="square" rtlCol="0">
            <a:spAutoFit/>
          </a:bodyPr>
          <a:lstStyle/>
          <a:p>
            <a:r>
              <a:rPr lang="zh-CN" altLang="en-US" sz="1400" dirty="0">
                <a:solidFill>
                  <a:schemeClr val="tx1">
                    <a:lumMod val="75000"/>
                    <a:lumOff val="25000"/>
                  </a:schemeClr>
                </a:solidFill>
                <a:cs typeface="+mn-ea"/>
                <a:sym typeface="+mn-lt"/>
              </a:rPr>
              <a:t>亚马逊将</a:t>
            </a:r>
            <a:r>
              <a:rPr lang="en-US" altLang="zh-CN" sz="1400" dirty="0" err="1">
                <a:solidFill>
                  <a:schemeClr val="tx1">
                    <a:lumMod val="75000"/>
                    <a:lumOff val="25000"/>
                  </a:schemeClr>
                </a:solidFill>
                <a:cs typeface="+mn-ea"/>
                <a:sym typeface="+mn-lt"/>
              </a:rPr>
              <a:t>MXNet</a:t>
            </a:r>
            <a:r>
              <a:rPr lang="zh-CN" altLang="en-US" sz="1400" dirty="0">
                <a:solidFill>
                  <a:schemeClr val="tx1">
                    <a:lumMod val="75000"/>
                    <a:lumOff val="25000"/>
                  </a:schemeClr>
                </a:solidFill>
                <a:cs typeface="+mn-ea"/>
                <a:sym typeface="+mn-lt"/>
              </a:rPr>
              <a:t>指定为官方深度学习</a:t>
            </a:r>
            <a:r>
              <a:rPr lang="zh-CN" altLang="en-US" sz="1400" dirty="0" smtClean="0">
                <a:solidFill>
                  <a:schemeClr val="tx1">
                    <a:lumMod val="75000"/>
                    <a:lumOff val="25000"/>
                  </a:schemeClr>
                </a:solidFill>
                <a:cs typeface="+mn-ea"/>
                <a:sym typeface="+mn-lt"/>
              </a:rPr>
              <a:t>平台。</a:t>
            </a:r>
            <a:endParaRPr lang="zh-CN" altLang="en-US" sz="1400" dirty="0">
              <a:solidFill>
                <a:schemeClr val="tx1">
                  <a:lumMod val="75000"/>
                  <a:lumOff val="25000"/>
                </a:schemeClr>
              </a:solidFill>
              <a:cs typeface="+mn-ea"/>
              <a:sym typeface="+mn-lt"/>
            </a:endParaRPr>
          </a:p>
          <a:p>
            <a:r>
              <a:rPr lang="zh-CN" altLang="en-US" sz="1400" dirty="0">
                <a:solidFill>
                  <a:schemeClr val="tx1">
                    <a:lumMod val="75000"/>
                    <a:lumOff val="25000"/>
                  </a:schemeClr>
                </a:solidFill>
                <a:cs typeface="+mn-ea"/>
                <a:sym typeface="+mn-lt"/>
              </a:rPr>
              <a:t>目前支持以下的语言：</a:t>
            </a:r>
          </a:p>
          <a:p>
            <a:r>
              <a:rPr lang="en-US" altLang="zh-CN" sz="1400" dirty="0">
                <a:solidFill>
                  <a:schemeClr val="tx1">
                    <a:lumMod val="75000"/>
                    <a:lumOff val="25000"/>
                  </a:schemeClr>
                </a:solidFill>
                <a:cs typeface="+mn-ea"/>
                <a:sym typeface="+mn-lt"/>
              </a:rPr>
              <a:t>Python</a:t>
            </a:r>
            <a:r>
              <a:rPr lang="zh-CN" altLang="en-US" sz="1400" dirty="0">
                <a:solidFill>
                  <a:schemeClr val="tx1">
                    <a:lumMod val="75000"/>
                    <a:lumOff val="25000"/>
                  </a:schemeClr>
                </a:solidFill>
                <a:cs typeface="+mn-ea"/>
                <a:sym typeface="+mn-lt"/>
              </a:rPr>
              <a:t>、</a:t>
            </a:r>
            <a:r>
              <a:rPr lang="en-US" altLang="zh-CN" sz="1400" dirty="0">
                <a:solidFill>
                  <a:schemeClr val="tx1">
                    <a:lumMod val="75000"/>
                    <a:lumOff val="25000"/>
                  </a:schemeClr>
                </a:solidFill>
                <a:cs typeface="+mn-ea"/>
                <a:sym typeface="+mn-lt"/>
              </a:rPr>
              <a:t>R</a:t>
            </a:r>
            <a:r>
              <a:rPr lang="zh-CN" altLang="en-US" sz="1400" dirty="0">
                <a:solidFill>
                  <a:schemeClr val="tx1">
                    <a:lumMod val="75000"/>
                    <a:lumOff val="25000"/>
                  </a:schemeClr>
                </a:solidFill>
                <a:cs typeface="+mn-ea"/>
                <a:sym typeface="+mn-lt"/>
              </a:rPr>
              <a:t>、</a:t>
            </a:r>
            <a:r>
              <a:rPr lang="en-US" altLang="zh-CN" sz="1400" dirty="0">
                <a:solidFill>
                  <a:schemeClr val="tx1">
                    <a:lumMod val="75000"/>
                    <a:lumOff val="25000"/>
                  </a:schemeClr>
                </a:solidFill>
                <a:cs typeface="+mn-ea"/>
                <a:sym typeface="+mn-lt"/>
              </a:rPr>
              <a:t>C++</a:t>
            </a:r>
            <a:r>
              <a:rPr lang="zh-CN" altLang="en-US" sz="1400" dirty="0">
                <a:solidFill>
                  <a:schemeClr val="tx1">
                    <a:lumMod val="75000"/>
                    <a:lumOff val="25000"/>
                  </a:schemeClr>
                </a:solidFill>
                <a:cs typeface="+mn-ea"/>
                <a:sym typeface="+mn-lt"/>
              </a:rPr>
              <a:t>、</a:t>
            </a:r>
            <a:r>
              <a:rPr lang="en-US" altLang="zh-CN" sz="1400" dirty="0">
                <a:solidFill>
                  <a:schemeClr val="tx1">
                    <a:lumMod val="75000"/>
                    <a:lumOff val="25000"/>
                  </a:schemeClr>
                </a:solidFill>
                <a:cs typeface="+mn-ea"/>
                <a:sym typeface="+mn-lt"/>
              </a:rPr>
              <a:t>Julia</a:t>
            </a:r>
            <a:r>
              <a:rPr lang="zh-CN" altLang="en-US" sz="1400" dirty="0">
                <a:solidFill>
                  <a:schemeClr val="tx1">
                    <a:lumMod val="75000"/>
                    <a:lumOff val="25000"/>
                  </a:schemeClr>
                </a:solidFill>
                <a:cs typeface="+mn-ea"/>
                <a:sym typeface="+mn-lt"/>
              </a:rPr>
              <a:t>、</a:t>
            </a:r>
            <a:r>
              <a:rPr lang="en-US" altLang="zh-CN" sz="1400" dirty="0">
                <a:solidFill>
                  <a:schemeClr val="tx1">
                    <a:lumMod val="75000"/>
                    <a:lumOff val="25000"/>
                  </a:schemeClr>
                </a:solidFill>
                <a:cs typeface="+mn-ea"/>
                <a:sym typeface="+mn-lt"/>
              </a:rPr>
              <a:t>Scala</a:t>
            </a:r>
          </a:p>
        </p:txBody>
      </p:sp>
    </p:spTree>
    <p:extLst>
      <p:ext uri="{BB962C8B-B14F-4D97-AF65-F5344CB8AC3E}">
        <p14:creationId xmlns:p14="http://schemas.microsoft.com/office/powerpoint/2010/main" val="4023971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5</a:t>
            </a:r>
            <a:endParaRPr lang="zh-CN" altLang="en-US" sz="13800" b="1" dirty="0">
              <a:solidFill>
                <a:schemeClr val="bg1"/>
              </a:solidFill>
              <a:cs typeface="+mn-ea"/>
              <a:sym typeface="+mn-lt"/>
            </a:endParaRPr>
          </a:p>
        </p:txBody>
      </p:sp>
      <p:sp>
        <p:nvSpPr>
          <p:cNvPr id="8" name="文本框 7"/>
          <p:cNvSpPr txBox="1"/>
          <p:nvPr/>
        </p:nvSpPr>
        <p:spPr>
          <a:xfrm>
            <a:off x="4224298" y="2832179"/>
            <a:ext cx="5760360" cy="769441"/>
          </a:xfrm>
          <a:prstGeom prst="rect">
            <a:avLst/>
          </a:prstGeom>
          <a:noFill/>
        </p:spPr>
        <p:txBody>
          <a:bodyPr wrap="square" rtlCol="0">
            <a:spAutoFit/>
          </a:bodyPr>
          <a:lstStyle/>
          <a:p>
            <a:pPr algn="dist"/>
            <a:r>
              <a:rPr lang="zh-CN" altLang="en-US" sz="4400" dirty="0" smtClean="0">
                <a:solidFill>
                  <a:srgbClr val="1C4885"/>
                </a:solidFill>
                <a:cs typeface="+mn-ea"/>
                <a:sym typeface="+mn-lt"/>
              </a:rPr>
              <a:t>先进代表</a:t>
            </a:r>
            <a:endParaRPr lang="zh-CN" altLang="en-US" sz="4400" dirty="0">
              <a:solidFill>
                <a:srgbClr val="1C4885"/>
              </a:solidFill>
              <a:cs typeface="+mn-ea"/>
              <a:sym typeface="+mn-lt"/>
            </a:endParaRPr>
          </a:p>
        </p:txBody>
      </p:sp>
    </p:spTree>
    <p:extLst>
      <p:ext uri="{BB962C8B-B14F-4D97-AF65-F5344CB8AC3E}">
        <p14:creationId xmlns:p14="http://schemas.microsoft.com/office/powerpoint/2010/main" val="17527691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7501" y="511715"/>
            <a:ext cx="2839450" cy="523220"/>
          </a:xfrm>
          <a:prstGeom prst="rect">
            <a:avLst/>
          </a:prstGeom>
          <a:noFill/>
        </p:spPr>
        <p:txBody>
          <a:bodyPr wrap="square" rtlCol="0">
            <a:spAutoFit/>
          </a:bodyPr>
          <a:lstStyle/>
          <a:p>
            <a:pPr algn="ctr"/>
            <a:r>
              <a:rPr lang="zh-CN" altLang="en-US" sz="2800" dirty="0" smtClean="0">
                <a:solidFill>
                  <a:schemeClr val="tx1">
                    <a:lumMod val="85000"/>
                    <a:lumOff val="15000"/>
                  </a:schemeClr>
                </a:solidFill>
                <a:cs typeface="+mn-ea"/>
                <a:sym typeface="+mn-lt"/>
              </a:rPr>
              <a:t>先进代表</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12" name="任意多边形 11"/>
          <p:cNvSpPr/>
          <p:nvPr/>
        </p:nvSpPr>
        <p:spPr>
          <a:xfrm>
            <a:off x="3964754" y="6066969"/>
            <a:ext cx="1446804" cy="791031"/>
          </a:xfrm>
          <a:custGeom>
            <a:avLst/>
            <a:gdLst>
              <a:gd name="connsiteX0" fmla="*/ 1031189 w 1446804"/>
              <a:gd name="connsiteY0" fmla="*/ 0 h 791031"/>
              <a:gd name="connsiteX1" fmla="*/ 1446804 w 1446804"/>
              <a:gd name="connsiteY1" fmla="*/ 0 h 791031"/>
              <a:gd name="connsiteX2" fmla="*/ 415615 w 1446804"/>
              <a:gd name="connsiteY2" fmla="*/ 791031 h 791031"/>
              <a:gd name="connsiteX3" fmla="*/ 0 w 1446804"/>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1446804" h="791031">
                <a:moveTo>
                  <a:pt x="1031189" y="0"/>
                </a:moveTo>
                <a:lnTo>
                  <a:pt x="1446804" y="0"/>
                </a:lnTo>
                <a:lnTo>
                  <a:pt x="415615" y="791031"/>
                </a:lnTo>
                <a:lnTo>
                  <a:pt x="0"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3" name="任意多边形 12"/>
          <p:cNvSpPr/>
          <p:nvPr/>
        </p:nvSpPr>
        <p:spPr>
          <a:xfrm flipH="1">
            <a:off x="6848116" y="6081484"/>
            <a:ext cx="1381828" cy="776516"/>
          </a:xfrm>
          <a:custGeom>
            <a:avLst/>
            <a:gdLst>
              <a:gd name="connsiteX0" fmla="*/ 1381828 w 1381828"/>
              <a:gd name="connsiteY0" fmla="*/ 0 h 776516"/>
              <a:gd name="connsiteX1" fmla="*/ 979618 w 1381828"/>
              <a:gd name="connsiteY1" fmla="*/ 0 h 776516"/>
              <a:gd name="connsiteX2" fmla="*/ 0 w 1381828"/>
              <a:gd name="connsiteY2" fmla="*/ 776516 h 776516"/>
              <a:gd name="connsiteX3" fmla="*/ 402210 w 1381828"/>
              <a:gd name="connsiteY3" fmla="*/ 776516 h 776516"/>
            </a:gdLst>
            <a:ahLst/>
            <a:cxnLst>
              <a:cxn ang="0">
                <a:pos x="connsiteX0" y="connsiteY0"/>
              </a:cxn>
              <a:cxn ang="0">
                <a:pos x="connsiteX1" y="connsiteY1"/>
              </a:cxn>
              <a:cxn ang="0">
                <a:pos x="connsiteX2" y="connsiteY2"/>
              </a:cxn>
              <a:cxn ang="0">
                <a:pos x="connsiteX3" y="connsiteY3"/>
              </a:cxn>
            </a:cxnLst>
            <a:rect l="l" t="t" r="r" b="b"/>
            <a:pathLst>
              <a:path w="1381828" h="776516">
                <a:moveTo>
                  <a:pt x="1381828" y="0"/>
                </a:moveTo>
                <a:lnTo>
                  <a:pt x="979618" y="0"/>
                </a:lnTo>
                <a:lnTo>
                  <a:pt x="0" y="776516"/>
                </a:lnTo>
                <a:lnTo>
                  <a:pt x="402210" y="776516"/>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任意多边形 13"/>
          <p:cNvSpPr/>
          <p:nvPr/>
        </p:nvSpPr>
        <p:spPr>
          <a:xfrm>
            <a:off x="5444302" y="6022726"/>
            <a:ext cx="650084" cy="835275"/>
          </a:xfrm>
          <a:custGeom>
            <a:avLst/>
            <a:gdLst>
              <a:gd name="connsiteX0" fmla="*/ 129013 w 650084"/>
              <a:gd name="connsiteY0" fmla="*/ 0 h 835275"/>
              <a:gd name="connsiteX1" fmla="*/ 521070 w 650084"/>
              <a:gd name="connsiteY1" fmla="*/ 0 h 835275"/>
              <a:gd name="connsiteX2" fmla="*/ 650084 w 650084"/>
              <a:gd name="connsiteY2" fmla="*/ 835275 h 835275"/>
              <a:gd name="connsiteX3" fmla="*/ 0 w 650084"/>
              <a:gd name="connsiteY3" fmla="*/ 835275 h 835275"/>
            </a:gdLst>
            <a:ahLst/>
            <a:cxnLst>
              <a:cxn ang="0">
                <a:pos x="connsiteX0" y="connsiteY0"/>
              </a:cxn>
              <a:cxn ang="0">
                <a:pos x="connsiteX1" y="connsiteY1"/>
              </a:cxn>
              <a:cxn ang="0">
                <a:pos x="connsiteX2" y="connsiteY2"/>
              </a:cxn>
              <a:cxn ang="0">
                <a:pos x="connsiteX3" y="connsiteY3"/>
              </a:cxn>
            </a:cxnLst>
            <a:rect l="l" t="t" r="r" b="b"/>
            <a:pathLst>
              <a:path w="650084" h="835275">
                <a:moveTo>
                  <a:pt x="129013" y="0"/>
                </a:moveTo>
                <a:lnTo>
                  <a:pt x="521070" y="0"/>
                </a:lnTo>
                <a:lnTo>
                  <a:pt x="650084" y="835275"/>
                </a:lnTo>
                <a:lnTo>
                  <a:pt x="0" y="835275"/>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任意多边形 14"/>
          <p:cNvSpPr/>
          <p:nvPr/>
        </p:nvSpPr>
        <p:spPr>
          <a:xfrm flipH="1">
            <a:off x="6262620" y="6066969"/>
            <a:ext cx="858228" cy="791031"/>
          </a:xfrm>
          <a:custGeom>
            <a:avLst/>
            <a:gdLst>
              <a:gd name="connsiteX0" fmla="*/ 858228 w 858228"/>
              <a:gd name="connsiteY0" fmla="*/ 0 h 791031"/>
              <a:gd name="connsiteX1" fmla="*/ 448189 w 858228"/>
              <a:gd name="connsiteY1" fmla="*/ 0 h 791031"/>
              <a:gd name="connsiteX2" fmla="*/ 0 w 858228"/>
              <a:gd name="connsiteY2" fmla="*/ 791031 h 791031"/>
              <a:gd name="connsiteX3" fmla="*/ 410039 w 858228"/>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858228" h="791031">
                <a:moveTo>
                  <a:pt x="858228" y="0"/>
                </a:moveTo>
                <a:lnTo>
                  <a:pt x="448189" y="0"/>
                </a:lnTo>
                <a:lnTo>
                  <a:pt x="0" y="791031"/>
                </a:lnTo>
                <a:lnTo>
                  <a:pt x="410039"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TextBox 1"/>
          <p:cNvSpPr txBox="1"/>
          <p:nvPr/>
        </p:nvSpPr>
        <p:spPr>
          <a:xfrm>
            <a:off x="796413" y="1219200"/>
            <a:ext cx="8263801" cy="1200329"/>
          </a:xfrm>
          <a:prstGeom prst="rect">
            <a:avLst/>
          </a:prstGeom>
          <a:noFill/>
        </p:spPr>
        <p:txBody>
          <a:bodyPr wrap="none" rtlCol="0">
            <a:spAutoFit/>
          </a:bodyPr>
          <a:lstStyle/>
          <a:p>
            <a:r>
              <a:rPr lang="zh-CN" altLang="en-US" dirty="0" smtClean="0"/>
              <a:t>●计算机视觉领域</a:t>
            </a:r>
            <a:endParaRPr lang="en-US" altLang="zh-CN" dirty="0" smtClean="0"/>
          </a:p>
          <a:p>
            <a:r>
              <a:rPr lang="zh-CN" altLang="en-US" dirty="0" smtClean="0"/>
              <a:t>李</a:t>
            </a:r>
            <a:r>
              <a:rPr lang="zh-CN" altLang="en-US" dirty="0"/>
              <a:t>飞飞</a:t>
            </a:r>
          </a:p>
          <a:p>
            <a:r>
              <a:rPr lang="zh-CN" altLang="en-US" dirty="0"/>
              <a:t>斯坦福大学计算机科学系教授、斯坦福大学人工智能实验室与视觉实验室负责人</a:t>
            </a:r>
          </a:p>
          <a:p>
            <a:r>
              <a:rPr lang="zh-CN" altLang="en-US" dirty="0"/>
              <a:t>研究方向：计算机视觉</a:t>
            </a:r>
          </a:p>
        </p:txBody>
      </p:sp>
      <p:sp>
        <p:nvSpPr>
          <p:cNvPr id="3" name="TextBox 2"/>
          <p:cNvSpPr txBox="1"/>
          <p:nvPr/>
        </p:nvSpPr>
        <p:spPr>
          <a:xfrm>
            <a:off x="846643" y="2419529"/>
            <a:ext cx="10563763" cy="2031325"/>
          </a:xfrm>
          <a:prstGeom prst="rect">
            <a:avLst/>
          </a:prstGeom>
          <a:noFill/>
        </p:spPr>
        <p:txBody>
          <a:bodyPr wrap="square" rtlCol="0">
            <a:spAutoFit/>
          </a:bodyPr>
          <a:lstStyle/>
          <a:p>
            <a:r>
              <a:rPr lang="zh-CN" altLang="en-US" dirty="0"/>
              <a:t>●</a:t>
            </a:r>
            <a:r>
              <a:rPr lang="zh-CN" altLang="en-US" dirty="0" smtClean="0"/>
              <a:t>强化</a:t>
            </a:r>
            <a:r>
              <a:rPr lang="zh-CN" altLang="en-US" dirty="0"/>
              <a:t>学习</a:t>
            </a:r>
            <a:r>
              <a:rPr lang="zh-CN" altLang="en-US" dirty="0" smtClean="0"/>
              <a:t>领域</a:t>
            </a:r>
            <a:endParaRPr lang="en-US" altLang="zh-CN" dirty="0" smtClean="0"/>
          </a:p>
          <a:p>
            <a:r>
              <a:rPr lang="en-US" altLang="zh-CN" dirty="0" err="1" smtClean="0"/>
              <a:t>VolodymyrMnih</a:t>
            </a:r>
            <a:endParaRPr lang="en-US" altLang="zh-CN" dirty="0" smtClean="0"/>
          </a:p>
          <a:p>
            <a:r>
              <a:rPr lang="en-US" altLang="zh-CN" dirty="0" smtClean="0"/>
              <a:t>DeepMind</a:t>
            </a:r>
            <a:r>
              <a:rPr lang="zh-CN" altLang="en-US" dirty="0"/>
              <a:t>的</a:t>
            </a:r>
            <a:r>
              <a:rPr lang="zh-CN" altLang="en-US" dirty="0" smtClean="0"/>
              <a:t>研究员</a:t>
            </a:r>
            <a:endParaRPr lang="en-US" altLang="zh-CN" dirty="0" smtClean="0"/>
          </a:p>
          <a:p>
            <a:r>
              <a:rPr lang="zh-CN" altLang="en-US" dirty="0" smtClean="0"/>
              <a:t>主要</a:t>
            </a:r>
            <a:r>
              <a:rPr lang="zh-CN" altLang="en-US" dirty="0"/>
              <a:t>成就</a:t>
            </a:r>
            <a:r>
              <a:rPr lang="zh-CN" altLang="en-US" dirty="0" smtClean="0"/>
              <a:t>：</a:t>
            </a:r>
            <a:endParaRPr lang="en-US" altLang="zh-CN" dirty="0" smtClean="0"/>
          </a:p>
          <a:p>
            <a:r>
              <a:rPr lang="en-US" altLang="zh-CN" dirty="0" smtClean="0"/>
              <a:t>2013</a:t>
            </a:r>
            <a:r>
              <a:rPr lang="zh-CN" altLang="en-US" dirty="0"/>
              <a:t>年提出深度</a:t>
            </a:r>
            <a:r>
              <a:rPr lang="en-US" altLang="zh-CN" dirty="0"/>
              <a:t>Q</a:t>
            </a:r>
            <a:r>
              <a:rPr lang="zh-CN" altLang="en-US" dirty="0" smtClean="0"/>
              <a:t>网络</a:t>
            </a:r>
            <a:endParaRPr lang="en-US" altLang="zh-CN" dirty="0" smtClean="0"/>
          </a:p>
          <a:p>
            <a:r>
              <a:rPr lang="zh-CN" altLang="en-US" dirty="0" smtClean="0"/>
              <a:t>使用</a:t>
            </a:r>
            <a:r>
              <a:rPr lang="en-US" altLang="zh-CN" dirty="0"/>
              <a:t>DRL</a:t>
            </a:r>
            <a:r>
              <a:rPr lang="zh-CN" altLang="en-US" dirty="0"/>
              <a:t>训练智能体在</a:t>
            </a:r>
            <a:r>
              <a:rPr lang="en-US" altLang="zh-CN" dirty="0"/>
              <a:t>Atari</a:t>
            </a:r>
            <a:r>
              <a:rPr lang="zh-CN" altLang="en-US" dirty="0"/>
              <a:t>上玩游戏，在</a:t>
            </a:r>
            <a:r>
              <a:rPr lang="en-US" altLang="zh-CN" dirty="0"/>
              <a:t>《Nature》</a:t>
            </a:r>
            <a:r>
              <a:rPr lang="zh-CN" altLang="en-US" dirty="0"/>
              <a:t>上发表论文</a:t>
            </a:r>
            <a:r>
              <a:rPr lang="en-US" altLang="zh-CN" dirty="0"/>
              <a:t>Human-level control through deep reinforcement </a:t>
            </a:r>
            <a:r>
              <a:rPr lang="en-US" altLang="zh-CN" dirty="0" smtClean="0"/>
              <a:t>learning</a:t>
            </a:r>
            <a:endParaRPr lang="en-US" altLang="zh-CN" dirty="0"/>
          </a:p>
        </p:txBody>
      </p:sp>
      <p:sp>
        <p:nvSpPr>
          <p:cNvPr id="5" name="TextBox 4"/>
          <p:cNvSpPr txBox="1"/>
          <p:nvPr/>
        </p:nvSpPr>
        <p:spPr>
          <a:xfrm>
            <a:off x="846643" y="4450854"/>
            <a:ext cx="10469501" cy="1477328"/>
          </a:xfrm>
          <a:prstGeom prst="rect">
            <a:avLst/>
          </a:prstGeom>
          <a:noFill/>
        </p:spPr>
        <p:txBody>
          <a:bodyPr wrap="square" rtlCol="0">
            <a:spAutoFit/>
          </a:bodyPr>
          <a:lstStyle/>
          <a:p>
            <a:r>
              <a:rPr lang="zh-CN" altLang="en-US" dirty="0"/>
              <a:t>●</a:t>
            </a:r>
            <a:r>
              <a:rPr lang="zh-CN" altLang="en-US" dirty="0" smtClean="0"/>
              <a:t>机器人学</a:t>
            </a:r>
            <a:r>
              <a:rPr lang="zh-CN" altLang="en-US" dirty="0"/>
              <a:t>习</a:t>
            </a:r>
            <a:r>
              <a:rPr lang="zh-CN" altLang="en-US" dirty="0" smtClean="0"/>
              <a:t>领域</a:t>
            </a:r>
            <a:endParaRPr lang="en-US" altLang="zh-CN" dirty="0" smtClean="0"/>
          </a:p>
          <a:p>
            <a:r>
              <a:rPr lang="en-US" altLang="zh-CN" dirty="0" smtClean="0"/>
              <a:t>Pieter </a:t>
            </a:r>
            <a:r>
              <a:rPr lang="en-US" altLang="zh-CN" dirty="0" err="1"/>
              <a:t>AbbeelUC</a:t>
            </a:r>
            <a:r>
              <a:rPr lang="en-US" altLang="zh-CN" dirty="0"/>
              <a:t> Berkeley</a:t>
            </a:r>
            <a:r>
              <a:rPr lang="zh-CN" altLang="en-US" dirty="0"/>
              <a:t>的教授，吴恩达的</a:t>
            </a:r>
            <a:r>
              <a:rPr lang="zh-CN" altLang="en-US" dirty="0" smtClean="0"/>
              <a:t>博士生</a:t>
            </a:r>
            <a:endParaRPr lang="en-US" altLang="zh-CN" dirty="0" smtClean="0"/>
          </a:p>
          <a:p>
            <a:r>
              <a:rPr lang="zh-CN" altLang="en-US" dirty="0" smtClean="0"/>
              <a:t>他</a:t>
            </a:r>
            <a:r>
              <a:rPr lang="zh-CN" altLang="en-US" dirty="0"/>
              <a:t>的研究集中让机器人从人身上 学习</a:t>
            </a:r>
            <a:r>
              <a:rPr lang="en-US" altLang="zh-CN" dirty="0"/>
              <a:t>(</a:t>
            </a:r>
            <a:r>
              <a:rPr lang="zh-CN" altLang="en-US" dirty="0"/>
              <a:t>学徒学习</a:t>
            </a:r>
            <a:r>
              <a:rPr lang="en-US" altLang="zh-CN" dirty="0"/>
              <a:t>)</a:t>
            </a:r>
            <a:r>
              <a:rPr lang="zh-CN" altLang="en-US" dirty="0"/>
              <a:t>，通过自己的尝试和错误学习</a:t>
            </a:r>
            <a:r>
              <a:rPr lang="en-US" altLang="zh-CN" dirty="0"/>
              <a:t>(</a:t>
            </a:r>
            <a:r>
              <a:rPr lang="zh-CN" altLang="en-US" dirty="0"/>
              <a:t>强化学习</a:t>
            </a:r>
            <a:r>
              <a:rPr lang="en-US" altLang="zh-CN" dirty="0"/>
              <a:t>)</a:t>
            </a:r>
            <a:r>
              <a:rPr lang="zh-CN" altLang="en-US" dirty="0"/>
              <a:t>，以及通过学习</a:t>
            </a:r>
            <a:r>
              <a:rPr lang="en-US" altLang="zh-CN" dirty="0"/>
              <a:t>-</a:t>
            </a:r>
            <a:r>
              <a:rPr lang="zh-CN" altLang="en-US" dirty="0"/>
              <a:t>学习 </a:t>
            </a:r>
            <a:r>
              <a:rPr lang="en-US" altLang="zh-CN" dirty="0"/>
              <a:t>(</a:t>
            </a:r>
            <a:r>
              <a:rPr lang="zh-CN" altLang="en-US" dirty="0"/>
              <a:t>元学习</a:t>
            </a:r>
            <a:r>
              <a:rPr lang="en-US" altLang="zh-CN" dirty="0"/>
              <a:t>)</a:t>
            </a:r>
            <a:r>
              <a:rPr lang="zh-CN" altLang="en-US" dirty="0"/>
              <a:t>加速技能的</a:t>
            </a:r>
            <a:r>
              <a:rPr lang="zh-CN" altLang="en-US" dirty="0" smtClean="0"/>
              <a:t>获取</a:t>
            </a:r>
            <a:endParaRPr lang="zh-CN" altLang="en-US" dirty="0"/>
          </a:p>
          <a:p>
            <a:endParaRPr lang="zh-CN" altLang="en-US" dirty="0"/>
          </a:p>
        </p:txBody>
      </p:sp>
    </p:spTree>
    <p:extLst>
      <p:ext uri="{BB962C8B-B14F-4D97-AF65-F5344CB8AC3E}">
        <p14:creationId xmlns:p14="http://schemas.microsoft.com/office/powerpoint/2010/main" val="28925009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smtClean="0">
                <a:solidFill>
                  <a:schemeClr val="bg1"/>
                </a:solidFill>
                <a:cs typeface="+mn-ea"/>
                <a:sym typeface="+mn-lt"/>
              </a:rPr>
              <a:t>6</a:t>
            </a:r>
            <a:endParaRPr lang="zh-CN" altLang="en-US" sz="13800" b="1" dirty="0">
              <a:solidFill>
                <a:schemeClr val="bg1"/>
              </a:solidFill>
              <a:cs typeface="+mn-ea"/>
              <a:sym typeface="+mn-lt"/>
            </a:endParaRPr>
          </a:p>
        </p:txBody>
      </p:sp>
      <p:sp>
        <p:nvSpPr>
          <p:cNvPr id="8" name="文本框 7"/>
          <p:cNvSpPr txBox="1"/>
          <p:nvPr/>
        </p:nvSpPr>
        <p:spPr>
          <a:xfrm>
            <a:off x="4224298" y="2832179"/>
            <a:ext cx="5760360" cy="769441"/>
          </a:xfrm>
          <a:prstGeom prst="rect">
            <a:avLst/>
          </a:prstGeom>
          <a:noFill/>
        </p:spPr>
        <p:txBody>
          <a:bodyPr wrap="square" rtlCol="0">
            <a:spAutoFit/>
          </a:bodyPr>
          <a:lstStyle/>
          <a:p>
            <a:pPr algn="dist"/>
            <a:r>
              <a:rPr lang="zh-CN" altLang="en-US" sz="4400" dirty="0" smtClean="0">
                <a:solidFill>
                  <a:srgbClr val="1C4885"/>
                </a:solidFill>
                <a:cs typeface="+mn-ea"/>
                <a:sym typeface="+mn-lt"/>
              </a:rPr>
              <a:t>对软件工程的推进</a:t>
            </a:r>
            <a:endParaRPr lang="zh-CN" altLang="en-US" sz="4400" dirty="0">
              <a:solidFill>
                <a:srgbClr val="1C4885"/>
              </a:solidFill>
              <a:cs typeface="+mn-ea"/>
              <a:sym typeface="+mn-lt"/>
            </a:endParaRPr>
          </a:p>
        </p:txBody>
      </p:sp>
    </p:spTree>
    <p:extLst>
      <p:ext uri="{BB962C8B-B14F-4D97-AF65-F5344CB8AC3E}">
        <p14:creationId xmlns:p14="http://schemas.microsoft.com/office/powerpoint/2010/main" val="250271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7501" y="511715"/>
            <a:ext cx="4108482" cy="523220"/>
          </a:xfrm>
          <a:prstGeom prst="rect">
            <a:avLst/>
          </a:prstGeom>
          <a:noFill/>
        </p:spPr>
        <p:txBody>
          <a:bodyPr wrap="square" rtlCol="0">
            <a:spAutoFit/>
          </a:bodyPr>
          <a:lstStyle/>
          <a:p>
            <a:pPr algn="ctr"/>
            <a:r>
              <a:rPr lang="zh-CN" altLang="en-US" sz="2800" dirty="0" smtClean="0">
                <a:solidFill>
                  <a:schemeClr val="tx1">
                    <a:lumMod val="85000"/>
                    <a:lumOff val="15000"/>
                  </a:schemeClr>
                </a:solidFill>
                <a:cs typeface="+mn-ea"/>
                <a:sym typeface="+mn-lt"/>
              </a:rPr>
              <a:t>对软件工程的推进</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96413" y="1240086"/>
            <a:ext cx="10627575" cy="1754326"/>
          </a:xfrm>
          <a:prstGeom prst="rect">
            <a:avLst/>
          </a:prstGeom>
          <a:noFill/>
        </p:spPr>
        <p:txBody>
          <a:bodyPr wrap="square" rtlCol="0">
            <a:spAutoFit/>
          </a:bodyPr>
          <a:lstStyle/>
          <a:p>
            <a:r>
              <a:rPr lang="zh-CN" altLang="en-US" dirty="0" smtClean="0"/>
              <a:t>       软件工程</a:t>
            </a:r>
            <a:r>
              <a:rPr lang="zh-CN" altLang="en-US" dirty="0"/>
              <a:t>其核心价值是把现实世界的业务操作搬到计算机上，通过计算机软件和网络进行业务处理和数据处理，在我们日常可见电子商务和管理系统等软件都是如此，极大提高了我们生活和工作效率。而大数据人工智能不在是根据设定的逻辑处理得到结果而是发掘出用户自己都没有发现的需求，在你还没想要做什么，主动提供建议供你选择。在未来发展，软件开发将是“面向 </a:t>
            </a:r>
            <a:r>
              <a:rPr lang="en-US" altLang="zh-CN" dirty="0"/>
              <a:t>AI </a:t>
            </a:r>
            <a:r>
              <a:rPr lang="zh-CN" altLang="en-US" dirty="0"/>
              <a:t>编程”，软件的核心业务逻辑和价值将围绕机器学习的结果，如何将机器学习的结果更好地呈现出来，如何更好地实现人和 </a:t>
            </a:r>
            <a:r>
              <a:rPr lang="en-US" altLang="zh-CN" dirty="0"/>
              <a:t>AI </a:t>
            </a:r>
            <a:r>
              <a:rPr lang="zh-CN" altLang="en-US" dirty="0"/>
              <a:t>的交互</a:t>
            </a:r>
            <a:r>
              <a:rPr lang="zh-CN" altLang="en-US" dirty="0" smtClean="0"/>
              <a:t>。</a:t>
            </a:r>
            <a:endParaRPr lang="en-US" altLang="zh-CN" dirty="0"/>
          </a:p>
        </p:txBody>
      </p:sp>
      <p:sp>
        <p:nvSpPr>
          <p:cNvPr id="7" name="TextBox 6"/>
          <p:cNvSpPr txBox="1"/>
          <p:nvPr/>
        </p:nvSpPr>
        <p:spPr>
          <a:xfrm>
            <a:off x="818831" y="3020916"/>
            <a:ext cx="3797835" cy="369332"/>
          </a:xfrm>
          <a:prstGeom prst="rect">
            <a:avLst/>
          </a:prstGeom>
          <a:noFill/>
        </p:spPr>
        <p:txBody>
          <a:bodyPr wrap="none" rtlCol="0">
            <a:spAutoFit/>
          </a:bodyPr>
          <a:lstStyle/>
          <a:p>
            <a:r>
              <a:rPr lang="zh-CN" altLang="en-US" dirty="0" smtClean="0"/>
              <a:t>●人工智能时代下软件工程发展趋势</a:t>
            </a:r>
            <a:endParaRPr lang="zh-CN" altLang="en-US" dirty="0"/>
          </a:p>
        </p:txBody>
      </p:sp>
      <p:sp>
        <p:nvSpPr>
          <p:cNvPr id="8" name="TextBox 7"/>
          <p:cNvSpPr txBox="1"/>
          <p:nvPr/>
        </p:nvSpPr>
        <p:spPr>
          <a:xfrm>
            <a:off x="975360" y="3390248"/>
            <a:ext cx="1800493" cy="369332"/>
          </a:xfrm>
          <a:prstGeom prst="rect">
            <a:avLst/>
          </a:prstGeom>
          <a:noFill/>
        </p:spPr>
        <p:txBody>
          <a:bodyPr wrap="none" rtlCol="0">
            <a:spAutoFit/>
          </a:bodyPr>
          <a:lstStyle/>
          <a:p>
            <a:r>
              <a:rPr lang="zh-CN" altLang="en-US" dirty="0" smtClean="0"/>
              <a:t>需求分析自动化</a:t>
            </a:r>
            <a:endParaRPr lang="zh-CN" altLang="en-US" dirty="0"/>
          </a:p>
        </p:txBody>
      </p:sp>
      <p:sp>
        <p:nvSpPr>
          <p:cNvPr id="16" name="TextBox 15"/>
          <p:cNvSpPr txBox="1"/>
          <p:nvPr/>
        </p:nvSpPr>
        <p:spPr>
          <a:xfrm>
            <a:off x="959016" y="3745848"/>
            <a:ext cx="1800493" cy="369332"/>
          </a:xfrm>
          <a:prstGeom prst="rect">
            <a:avLst/>
          </a:prstGeom>
          <a:noFill/>
        </p:spPr>
        <p:txBody>
          <a:bodyPr wrap="none" rtlCol="0">
            <a:spAutoFit/>
          </a:bodyPr>
          <a:lstStyle/>
          <a:p>
            <a:r>
              <a:rPr lang="zh-CN" altLang="en-US" dirty="0"/>
              <a:t>代码</a:t>
            </a:r>
            <a:r>
              <a:rPr lang="zh-CN" altLang="en-US" dirty="0" smtClean="0"/>
              <a:t>分析自动化</a:t>
            </a:r>
            <a:endParaRPr lang="zh-CN" altLang="en-US" dirty="0"/>
          </a:p>
        </p:txBody>
      </p:sp>
      <p:sp>
        <p:nvSpPr>
          <p:cNvPr id="17" name="TextBox 16"/>
          <p:cNvSpPr txBox="1"/>
          <p:nvPr/>
        </p:nvSpPr>
        <p:spPr>
          <a:xfrm>
            <a:off x="974851" y="4115180"/>
            <a:ext cx="1800493" cy="369332"/>
          </a:xfrm>
          <a:prstGeom prst="rect">
            <a:avLst/>
          </a:prstGeom>
          <a:noFill/>
        </p:spPr>
        <p:txBody>
          <a:bodyPr wrap="none" rtlCol="0">
            <a:spAutoFit/>
          </a:bodyPr>
          <a:lstStyle/>
          <a:p>
            <a:r>
              <a:rPr lang="zh-CN" altLang="en-US" dirty="0" smtClean="0"/>
              <a:t>软件测试自动化</a:t>
            </a:r>
            <a:endParaRPr lang="zh-CN" altLang="en-US" dirty="0"/>
          </a:p>
        </p:txBody>
      </p:sp>
      <p:sp>
        <p:nvSpPr>
          <p:cNvPr id="18" name="TextBox 17"/>
          <p:cNvSpPr txBox="1"/>
          <p:nvPr/>
        </p:nvSpPr>
        <p:spPr>
          <a:xfrm>
            <a:off x="972268" y="4511800"/>
            <a:ext cx="1800493" cy="369332"/>
          </a:xfrm>
          <a:prstGeom prst="rect">
            <a:avLst/>
          </a:prstGeom>
          <a:noFill/>
        </p:spPr>
        <p:txBody>
          <a:bodyPr wrap="none" rtlCol="0">
            <a:spAutoFit/>
          </a:bodyPr>
          <a:lstStyle/>
          <a:p>
            <a:r>
              <a:rPr lang="zh-CN" altLang="en-US" dirty="0" smtClean="0"/>
              <a:t>故障诊断自动化</a:t>
            </a:r>
            <a:endParaRPr lang="zh-CN" altLang="en-US" dirty="0"/>
          </a:p>
        </p:txBody>
      </p:sp>
    </p:spTree>
    <p:extLst>
      <p:ext uri="{BB962C8B-B14F-4D97-AF65-F5344CB8AC3E}">
        <p14:creationId xmlns:p14="http://schemas.microsoft.com/office/powerpoint/2010/main" val="1109240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7</a:t>
            </a:r>
            <a:endParaRPr lang="zh-CN" altLang="en-US" sz="13800" b="1" dirty="0">
              <a:solidFill>
                <a:schemeClr val="bg1"/>
              </a:solidFill>
              <a:cs typeface="+mn-ea"/>
              <a:sym typeface="+mn-lt"/>
            </a:endParaRPr>
          </a:p>
        </p:txBody>
      </p:sp>
      <p:sp>
        <p:nvSpPr>
          <p:cNvPr id="8" name="文本框 7"/>
          <p:cNvSpPr txBox="1"/>
          <p:nvPr/>
        </p:nvSpPr>
        <p:spPr>
          <a:xfrm>
            <a:off x="4224298" y="2832179"/>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在中国的发展和成长</a:t>
            </a:r>
          </a:p>
        </p:txBody>
      </p:sp>
    </p:spTree>
    <p:extLst>
      <p:ext uri="{BB962C8B-B14F-4D97-AF65-F5344CB8AC3E}">
        <p14:creationId xmlns:p14="http://schemas.microsoft.com/office/powerpoint/2010/main" val="2729878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7744" y="511715"/>
            <a:ext cx="4824099"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在中国的发展和成长</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12" name="任意多边形 11"/>
          <p:cNvSpPr/>
          <p:nvPr/>
        </p:nvSpPr>
        <p:spPr>
          <a:xfrm>
            <a:off x="3964754" y="6066969"/>
            <a:ext cx="1446804" cy="791031"/>
          </a:xfrm>
          <a:custGeom>
            <a:avLst/>
            <a:gdLst>
              <a:gd name="connsiteX0" fmla="*/ 1031189 w 1446804"/>
              <a:gd name="connsiteY0" fmla="*/ 0 h 791031"/>
              <a:gd name="connsiteX1" fmla="*/ 1446804 w 1446804"/>
              <a:gd name="connsiteY1" fmla="*/ 0 h 791031"/>
              <a:gd name="connsiteX2" fmla="*/ 415615 w 1446804"/>
              <a:gd name="connsiteY2" fmla="*/ 791031 h 791031"/>
              <a:gd name="connsiteX3" fmla="*/ 0 w 1446804"/>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1446804" h="791031">
                <a:moveTo>
                  <a:pt x="1031189" y="0"/>
                </a:moveTo>
                <a:lnTo>
                  <a:pt x="1446804" y="0"/>
                </a:lnTo>
                <a:lnTo>
                  <a:pt x="415615" y="791031"/>
                </a:lnTo>
                <a:lnTo>
                  <a:pt x="0"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3" name="任意多边形 12"/>
          <p:cNvSpPr/>
          <p:nvPr/>
        </p:nvSpPr>
        <p:spPr>
          <a:xfrm flipH="1">
            <a:off x="6848116" y="6081484"/>
            <a:ext cx="1381828" cy="776516"/>
          </a:xfrm>
          <a:custGeom>
            <a:avLst/>
            <a:gdLst>
              <a:gd name="connsiteX0" fmla="*/ 1381828 w 1381828"/>
              <a:gd name="connsiteY0" fmla="*/ 0 h 776516"/>
              <a:gd name="connsiteX1" fmla="*/ 979618 w 1381828"/>
              <a:gd name="connsiteY1" fmla="*/ 0 h 776516"/>
              <a:gd name="connsiteX2" fmla="*/ 0 w 1381828"/>
              <a:gd name="connsiteY2" fmla="*/ 776516 h 776516"/>
              <a:gd name="connsiteX3" fmla="*/ 402210 w 1381828"/>
              <a:gd name="connsiteY3" fmla="*/ 776516 h 776516"/>
            </a:gdLst>
            <a:ahLst/>
            <a:cxnLst>
              <a:cxn ang="0">
                <a:pos x="connsiteX0" y="connsiteY0"/>
              </a:cxn>
              <a:cxn ang="0">
                <a:pos x="connsiteX1" y="connsiteY1"/>
              </a:cxn>
              <a:cxn ang="0">
                <a:pos x="connsiteX2" y="connsiteY2"/>
              </a:cxn>
              <a:cxn ang="0">
                <a:pos x="connsiteX3" y="connsiteY3"/>
              </a:cxn>
            </a:cxnLst>
            <a:rect l="l" t="t" r="r" b="b"/>
            <a:pathLst>
              <a:path w="1381828" h="776516">
                <a:moveTo>
                  <a:pt x="1381828" y="0"/>
                </a:moveTo>
                <a:lnTo>
                  <a:pt x="979618" y="0"/>
                </a:lnTo>
                <a:lnTo>
                  <a:pt x="0" y="776516"/>
                </a:lnTo>
                <a:lnTo>
                  <a:pt x="402210" y="776516"/>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任意多边形 13"/>
          <p:cNvSpPr/>
          <p:nvPr/>
        </p:nvSpPr>
        <p:spPr>
          <a:xfrm>
            <a:off x="5444302" y="6022726"/>
            <a:ext cx="650084" cy="835275"/>
          </a:xfrm>
          <a:custGeom>
            <a:avLst/>
            <a:gdLst>
              <a:gd name="connsiteX0" fmla="*/ 129013 w 650084"/>
              <a:gd name="connsiteY0" fmla="*/ 0 h 835275"/>
              <a:gd name="connsiteX1" fmla="*/ 521070 w 650084"/>
              <a:gd name="connsiteY1" fmla="*/ 0 h 835275"/>
              <a:gd name="connsiteX2" fmla="*/ 650084 w 650084"/>
              <a:gd name="connsiteY2" fmla="*/ 835275 h 835275"/>
              <a:gd name="connsiteX3" fmla="*/ 0 w 650084"/>
              <a:gd name="connsiteY3" fmla="*/ 835275 h 835275"/>
            </a:gdLst>
            <a:ahLst/>
            <a:cxnLst>
              <a:cxn ang="0">
                <a:pos x="connsiteX0" y="connsiteY0"/>
              </a:cxn>
              <a:cxn ang="0">
                <a:pos x="connsiteX1" y="connsiteY1"/>
              </a:cxn>
              <a:cxn ang="0">
                <a:pos x="connsiteX2" y="connsiteY2"/>
              </a:cxn>
              <a:cxn ang="0">
                <a:pos x="connsiteX3" y="connsiteY3"/>
              </a:cxn>
            </a:cxnLst>
            <a:rect l="l" t="t" r="r" b="b"/>
            <a:pathLst>
              <a:path w="650084" h="835275">
                <a:moveTo>
                  <a:pt x="129013" y="0"/>
                </a:moveTo>
                <a:lnTo>
                  <a:pt x="521070" y="0"/>
                </a:lnTo>
                <a:lnTo>
                  <a:pt x="650084" y="835275"/>
                </a:lnTo>
                <a:lnTo>
                  <a:pt x="0" y="835275"/>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任意多边形 14"/>
          <p:cNvSpPr/>
          <p:nvPr/>
        </p:nvSpPr>
        <p:spPr>
          <a:xfrm flipH="1">
            <a:off x="6262620" y="6066969"/>
            <a:ext cx="858228" cy="791031"/>
          </a:xfrm>
          <a:custGeom>
            <a:avLst/>
            <a:gdLst>
              <a:gd name="connsiteX0" fmla="*/ 858228 w 858228"/>
              <a:gd name="connsiteY0" fmla="*/ 0 h 791031"/>
              <a:gd name="connsiteX1" fmla="*/ 448189 w 858228"/>
              <a:gd name="connsiteY1" fmla="*/ 0 h 791031"/>
              <a:gd name="connsiteX2" fmla="*/ 0 w 858228"/>
              <a:gd name="connsiteY2" fmla="*/ 791031 h 791031"/>
              <a:gd name="connsiteX3" fmla="*/ 410039 w 858228"/>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858228" h="791031">
                <a:moveTo>
                  <a:pt x="858228" y="0"/>
                </a:moveTo>
                <a:lnTo>
                  <a:pt x="448189" y="0"/>
                </a:lnTo>
                <a:lnTo>
                  <a:pt x="0" y="791031"/>
                </a:lnTo>
                <a:lnTo>
                  <a:pt x="410039"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TextBox 6"/>
          <p:cNvSpPr txBox="1"/>
          <p:nvPr/>
        </p:nvSpPr>
        <p:spPr>
          <a:xfrm>
            <a:off x="763352" y="1089446"/>
            <a:ext cx="10964822" cy="2308324"/>
          </a:xfrm>
          <a:prstGeom prst="rect">
            <a:avLst/>
          </a:prstGeom>
          <a:noFill/>
        </p:spPr>
        <p:txBody>
          <a:bodyPr wrap="square" rtlCol="0">
            <a:spAutoFit/>
          </a:bodyPr>
          <a:lstStyle/>
          <a:p>
            <a:r>
              <a:rPr lang="zh-CN" altLang="en-US" dirty="0" smtClean="0"/>
              <a:t>       目前</a:t>
            </a:r>
            <a:r>
              <a:rPr lang="zh-CN" altLang="en-US" dirty="0"/>
              <a:t>，我国正处在感知智能的试点阶段，主要的试点领域包括：智能硬件、机器人、虚拟场景、安防、虚拟服务和商业智能</a:t>
            </a:r>
            <a:r>
              <a:rPr lang="zh-CN" altLang="en-US" dirty="0" smtClean="0"/>
              <a:t>。</a:t>
            </a:r>
            <a:endParaRPr lang="en-US" altLang="zh-CN" dirty="0" smtClean="0"/>
          </a:p>
          <a:p>
            <a:r>
              <a:rPr lang="en-US" altLang="zh-CN" dirty="0" smtClean="0"/>
              <a:t>2020</a:t>
            </a:r>
            <a:r>
              <a:rPr lang="zh-CN" altLang="en-US" dirty="0"/>
              <a:t>年中国人工智能前景</a:t>
            </a:r>
            <a:r>
              <a:rPr lang="zh-CN" altLang="en-US" dirty="0" smtClean="0"/>
              <a:t>预测：</a:t>
            </a:r>
            <a:endParaRPr lang="zh-CN" altLang="en-US" dirty="0"/>
          </a:p>
          <a:p>
            <a:r>
              <a:rPr lang="zh-CN" altLang="en-US" dirty="0" smtClean="0"/>
              <a:t>       科技</a:t>
            </a:r>
            <a:r>
              <a:rPr lang="zh-CN" altLang="en-US" dirty="0"/>
              <a:t>、制造等业界巨头公司的布局将更深入，人工智能产业的规模进一步扩大。而随着众多垂直领域的创业公司的诞生和成长，人工智能将出现更多的产业级和消费级应用产品。</a:t>
            </a:r>
          </a:p>
          <a:p>
            <a:r>
              <a:rPr lang="zh-CN" altLang="en-US" dirty="0" smtClean="0"/>
              <a:t>       相关</a:t>
            </a:r>
            <a:r>
              <a:rPr lang="zh-CN" altLang="en-US" dirty="0"/>
              <a:t>政策的加速落地，也将促使我国人工智能产业步入新的发展阶段。根据前瞻产业研究院对六大权威机构的汇总，乐观估计</a:t>
            </a:r>
            <a:r>
              <a:rPr lang="en-US" altLang="zh-CN" dirty="0"/>
              <a:t>2020</a:t>
            </a:r>
            <a:r>
              <a:rPr lang="zh-CN" altLang="en-US" dirty="0"/>
              <a:t>年我国</a:t>
            </a:r>
            <a:r>
              <a:rPr lang="en-US" altLang="zh-CN" dirty="0"/>
              <a:t>AI</a:t>
            </a:r>
            <a:r>
              <a:rPr lang="zh-CN" altLang="en-US" dirty="0"/>
              <a:t>市场规模有望突破</a:t>
            </a:r>
            <a:r>
              <a:rPr lang="en-US" altLang="zh-CN" dirty="0"/>
              <a:t>1600</a:t>
            </a:r>
            <a:r>
              <a:rPr lang="zh-CN" altLang="en-US" dirty="0"/>
              <a:t>亿；中性预测</a:t>
            </a:r>
            <a:r>
              <a:rPr lang="en-US" altLang="zh-CN" dirty="0"/>
              <a:t>2020</a:t>
            </a:r>
            <a:r>
              <a:rPr lang="zh-CN" altLang="en-US" dirty="0"/>
              <a:t>年我国</a:t>
            </a:r>
            <a:r>
              <a:rPr lang="en-US" altLang="zh-CN" dirty="0"/>
              <a:t>AI</a:t>
            </a:r>
            <a:r>
              <a:rPr lang="zh-CN" altLang="en-US" dirty="0"/>
              <a:t>市场规模在</a:t>
            </a:r>
            <a:r>
              <a:rPr lang="en-US" altLang="zh-CN" dirty="0"/>
              <a:t>700-1000</a:t>
            </a:r>
            <a:r>
              <a:rPr lang="zh-CN" altLang="en-US" dirty="0"/>
              <a:t>亿元左右。</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606" y="3303105"/>
            <a:ext cx="5705475"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7109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2718927" y="2629291"/>
            <a:ext cx="6754146" cy="830997"/>
          </a:xfrm>
          <a:prstGeom prst="rect">
            <a:avLst/>
          </a:prstGeom>
          <a:noFill/>
        </p:spPr>
        <p:txBody>
          <a:bodyPr wrap="square" rtlCol="0">
            <a:spAutoFit/>
          </a:bodyPr>
          <a:lstStyle/>
          <a:p>
            <a:pPr algn="dist"/>
            <a:r>
              <a:rPr lang="zh-CN" altLang="en-US" sz="4800" dirty="0" smtClean="0">
                <a:solidFill>
                  <a:srgbClr val="1C4885"/>
                </a:solidFill>
                <a:cs typeface="+mn-ea"/>
                <a:sym typeface="+mn-lt"/>
              </a:rPr>
              <a:t>感谢观看</a:t>
            </a:r>
            <a:endParaRPr lang="zh-CN" altLang="en-US" sz="4800" dirty="0">
              <a:solidFill>
                <a:srgbClr val="1C4885"/>
              </a:solidFill>
              <a:cs typeface="+mn-ea"/>
              <a:sym typeface="+mn-lt"/>
            </a:endParaRPr>
          </a:p>
        </p:txBody>
      </p:sp>
      <p:cxnSp>
        <p:nvCxnSpPr>
          <p:cNvPr id="11" name="直接连接符 10"/>
          <p:cNvCxnSpPr/>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88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a:solidFill>
                  <a:srgbClr val="1C4885"/>
                </a:solidFill>
                <a:cs typeface="+mn-ea"/>
                <a:sym typeface="+mn-lt"/>
              </a:rPr>
              <a:t>目录</a:t>
            </a:r>
          </a:p>
        </p:txBody>
      </p:sp>
      <p:sp>
        <p:nvSpPr>
          <p:cNvPr id="8" name="文本框 7"/>
          <p:cNvSpPr txBox="1"/>
          <p:nvPr/>
        </p:nvSpPr>
        <p:spPr>
          <a:xfrm>
            <a:off x="1908283" y="1152768"/>
            <a:ext cx="2325945" cy="400110"/>
          </a:xfrm>
          <a:prstGeom prst="rect">
            <a:avLst/>
          </a:prstGeom>
          <a:noFill/>
        </p:spPr>
        <p:txBody>
          <a:bodyPr wrap="square" rtlCol="0">
            <a:spAutoFit/>
          </a:bodyPr>
          <a:lstStyle/>
          <a:p>
            <a:pPr algn="dist"/>
            <a:r>
              <a:rPr lang="en-US" altLang="zh-CN" sz="2000" dirty="0">
                <a:solidFill>
                  <a:srgbClr val="1C4885"/>
                </a:solidFill>
                <a:cs typeface="+mn-ea"/>
                <a:sym typeface="+mn-lt"/>
              </a:rPr>
              <a:t>CONTENT</a:t>
            </a:r>
            <a:endParaRPr lang="zh-CN" altLang="en-US" sz="2000" dirty="0">
              <a:solidFill>
                <a:srgbClr val="1C4885"/>
              </a:solidFill>
              <a:cs typeface="+mn-ea"/>
              <a:sym typeface="+mn-lt"/>
            </a:endParaRPr>
          </a:p>
        </p:txBody>
      </p:sp>
      <p:sp>
        <p:nvSpPr>
          <p:cNvPr id="9" name="椭圆 8">
            <a:hlinkClick r:id="rId3" action="ppaction://hlinksldjump"/>
          </p:cNvPr>
          <p:cNvSpPr/>
          <p:nvPr/>
        </p:nvSpPr>
        <p:spPr>
          <a:xfrm>
            <a:off x="1908283" y="2608936"/>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01</a:t>
            </a:r>
            <a:endParaRPr lang="zh-CN" altLang="en-US" sz="1200" b="1" dirty="0">
              <a:solidFill>
                <a:schemeClr val="bg1"/>
              </a:solidFill>
              <a:cs typeface="+mn-ea"/>
              <a:sym typeface="+mn-lt"/>
            </a:endParaRPr>
          </a:p>
        </p:txBody>
      </p:sp>
      <p:sp>
        <p:nvSpPr>
          <p:cNvPr id="10" name="文本框 9"/>
          <p:cNvSpPr txBox="1"/>
          <p:nvPr/>
        </p:nvSpPr>
        <p:spPr>
          <a:xfrm>
            <a:off x="2672779" y="2601599"/>
            <a:ext cx="3701845" cy="461665"/>
          </a:xfrm>
          <a:prstGeom prst="rect">
            <a:avLst/>
          </a:prstGeom>
          <a:noFill/>
        </p:spPr>
        <p:txBody>
          <a:bodyPr wrap="square" rtlCol="0">
            <a:spAutoFit/>
          </a:bodyPr>
          <a:lstStyle/>
          <a:p>
            <a:pPr algn="dist"/>
            <a:r>
              <a:rPr lang="zh-CN" altLang="en-US" sz="2400" dirty="0" smtClean="0">
                <a:solidFill>
                  <a:srgbClr val="1C4885"/>
                </a:solidFill>
                <a:cs typeface="+mn-ea"/>
                <a:sym typeface="+mn-lt"/>
              </a:rPr>
              <a:t>发展</a:t>
            </a:r>
            <a:r>
              <a:rPr lang="zh-CN" altLang="en-US" sz="2400" dirty="0">
                <a:solidFill>
                  <a:srgbClr val="1C4885"/>
                </a:solidFill>
                <a:cs typeface="+mn-ea"/>
                <a:sym typeface="+mn-lt"/>
              </a:rPr>
              <a:t>历程</a:t>
            </a:r>
          </a:p>
        </p:txBody>
      </p:sp>
      <p:sp>
        <p:nvSpPr>
          <p:cNvPr id="12" name="椭圆 11">
            <a:hlinkClick r:id="rId4" action="ppaction://hlinksldjump"/>
          </p:cNvPr>
          <p:cNvSpPr/>
          <p:nvPr/>
        </p:nvSpPr>
        <p:spPr>
          <a:xfrm>
            <a:off x="6495346" y="2608936"/>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02</a:t>
            </a:r>
            <a:endParaRPr lang="zh-CN" altLang="en-US" sz="1200" b="1" dirty="0">
              <a:solidFill>
                <a:schemeClr val="bg1"/>
              </a:solidFill>
              <a:cs typeface="+mn-ea"/>
              <a:sym typeface="+mn-lt"/>
            </a:endParaRPr>
          </a:p>
        </p:txBody>
      </p:sp>
      <p:sp>
        <p:nvSpPr>
          <p:cNvPr id="13" name="文本框 12"/>
          <p:cNvSpPr txBox="1"/>
          <p:nvPr/>
        </p:nvSpPr>
        <p:spPr>
          <a:xfrm>
            <a:off x="7259842" y="2601599"/>
            <a:ext cx="3701845" cy="461665"/>
          </a:xfrm>
          <a:prstGeom prst="rect">
            <a:avLst/>
          </a:prstGeom>
          <a:noFill/>
        </p:spPr>
        <p:txBody>
          <a:bodyPr wrap="square" rtlCol="0">
            <a:spAutoFit/>
          </a:bodyPr>
          <a:lstStyle/>
          <a:p>
            <a:pPr algn="dist"/>
            <a:r>
              <a:rPr lang="zh-CN" altLang="en-US" sz="2400" dirty="0" smtClean="0">
                <a:solidFill>
                  <a:srgbClr val="1C4885"/>
                </a:solidFill>
                <a:cs typeface="+mn-ea"/>
                <a:sym typeface="+mn-lt"/>
              </a:rPr>
              <a:t>研究</a:t>
            </a:r>
            <a:r>
              <a:rPr lang="zh-CN" altLang="en-US" sz="2400" dirty="0">
                <a:solidFill>
                  <a:srgbClr val="1C4885"/>
                </a:solidFill>
                <a:cs typeface="+mn-ea"/>
                <a:sym typeface="+mn-lt"/>
              </a:rPr>
              <a:t>热点</a:t>
            </a:r>
          </a:p>
        </p:txBody>
      </p:sp>
      <p:sp>
        <p:nvSpPr>
          <p:cNvPr id="15" name="椭圆 14">
            <a:hlinkClick r:id="rId5" action="ppaction://hlinksldjump"/>
          </p:cNvPr>
          <p:cNvSpPr/>
          <p:nvPr/>
        </p:nvSpPr>
        <p:spPr>
          <a:xfrm>
            <a:off x="1908283" y="362639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03</a:t>
            </a:r>
            <a:endParaRPr lang="zh-CN" altLang="en-US" sz="1200" b="1" dirty="0">
              <a:solidFill>
                <a:schemeClr val="bg1"/>
              </a:solidFill>
              <a:cs typeface="+mn-ea"/>
              <a:sym typeface="+mn-lt"/>
            </a:endParaRPr>
          </a:p>
        </p:txBody>
      </p:sp>
      <p:sp>
        <p:nvSpPr>
          <p:cNvPr id="16" name="文本框 15"/>
          <p:cNvSpPr txBox="1"/>
          <p:nvPr/>
        </p:nvSpPr>
        <p:spPr>
          <a:xfrm>
            <a:off x="2672779" y="3619053"/>
            <a:ext cx="3701845" cy="461665"/>
          </a:xfrm>
          <a:prstGeom prst="rect">
            <a:avLst/>
          </a:prstGeom>
          <a:noFill/>
        </p:spPr>
        <p:txBody>
          <a:bodyPr wrap="square" rtlCol="0">
            <a:spAutoFit/>
          </a:bodyPr>
          <a:lstStyle/>
          <a:p>
            <a:pPr algn="dist"/>
            <a:r>
              <a:rPr lang="zh-CN" altLang="en-US" sz="2400" dirty="0" smtClean="0">
                <a:solidFill>
                  <a:srgbClr val="1C4885"/>
                </a:solidFill>
                <a:cs typeface="+mn-ea"/>
                <a:sym typeface="+mn-lt"/>
              </a:rPr>
              <a:t>应用及应用场景</a:t>
            </a:r>
            <a:endParaRPr lang="zh-CN" altLang="en-US" sz="2400" dirty="0">
              <a:solidFill>
                <a:srgbClr val="1C4885"/>
              </a:solidFill>
              <a:cs typeface="+mn-ea"/>
              <a:sym typeface="+mn-lt"/>
            </a:endParaRPr>
          </a:p>
        </p:txBody>
      </p:sp>
      <p:sp>
        <p:nvSpPr>
          <p:cNvPr id="18" name="椭圆 17">
            <a:hlinkClick r:id="rId6" action="ppaction://hlinksldjump"/>
          </p:cNvPr>
          <p:cNvSpPr/>
          <p:nvPr/>
        </p:nvSpPr>
        <p:spPr>
          <a:xfrm>
            <a:off x="6495346" y="362639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04</a:t>
            </a:r>
            <a:endParaRPr lang="zh-CN" altLang="en-US" sz="1200" b="1" dirty="0">
              <a:solidFill>
                <a:schemeClr val="bg1"/>
              </a:solidFill>
              <a:cs typeface="+mn-ea"/>
              <a:sym typeface="+mn-lt"/>
            </a:endParaRPr>
          </a:p>
        </p:txBody>
      </p:sp>
      <p:sp>
        <p:nvSpPr>
          <p:cNvPr id="20" name="文本框 19"/>
          <p:cNvSpPr txBox="1"/>
          <p:nvPr/>
        </p:nvSpPr>
        <p:spPr>
          <a:xfrm>
            <a:off x="7259842" y="3619053"/>
            <a:ext cx="3701845" cy="461665"/>
          </a:xfrm>
          <a:prstGeom prst="rect">
            <a:avLst/>
          </a:prstGeom>
          <a:noFill/>
        </p:spPr>
        <p:txBody>
          <a:bodyPr wrap="square" rtlCol="0">
            <a:spAutoFit/>
          </a:bodyPr>
          <a:lstStyle/>
          <a:p>
            <a:pPr algn="dist"/>
            <a:r>
              <a:rPr lang="zh-CN" altLang="en-US" sz="2400" dirty="0">
                <a:solidFill>
                  <a:srgbClr val="1C4885"/>
                </a:solidFill>
                <a:cs typeface="+mn-ea"/>
                <a:sym typeface="+mn-lt"/>
              </a:rPr>
              <a:t>开发框架</a:t>
            </a:r>
          </a:p>
        </p:txBody>
      </p:sp>
      <p:sp>
        <p:nvSpPr>
          <p:cNvPr id="17" name="椭圆 16">
            <a:hlinkClick r:id="rId7" action="ppaction://hlinksldjump"/>
          </p:cNvPr>
          <p:cNvSpPr/>
          <p:nvPr/>
        </p:nvSpPr>
        <p:spPr>
          <a:xfrm>
            <a:off x="1914911" y="4613666"/>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cs typeface="+mn-ea"/>
                <a:sym typeface="+mn-lt"/>
              </a:rPr>
              <a:t>05</a:t>
            </a:r>
            <a:endParaRPr lang="zh-CN" altLang="en-US" sz="1200" b="1" dirty="0">
              <a:solidFill>
                <a:schemeClr val="bg1"/>
              </a:solidFill>
              <a:cs typeface="+mn-ea"/>
              <a:sym typeface="+mn-lt"/>
            </a:endParaRPr>
          </a:p>
        </p:txBody>
      </p:sp>
      <p:sp>
        <p:nvSpPr>
          <p:cNvPr id="19" name="文本框 15"/>
          <p:cNvSpPr txBox="1"/>
          <p:nvPr/>
        </p:nvSpPr>
        <p:spPr>
          <a:xfrm>
            <a:off x="2679407" y="4606329"/>
            <a:ext cx="3701845" cy="461665"/>
          </a:xfrm>
          <a:prstGeom prst="rect">
            <a:avLst/>
          </a:prstGeom>
          <a:noFill/>
        </p:spPr>
        <p:txBody>
          <a:bodyPr wrap="square" rtlCol="0">
            <a:spAutoFit/>
          </a:bodyPr>
          <a:lstStyle/>
          <a:p>
            <a:pPr algn="dist"/>
            <a:r>
              <a:rPr lang="zh-CN" altLang="en-US" sz="2400" dirty="0" smtClean="0">
                <a:solidFill>
                  <a:srgbClr val="1C4885"/>
                </a:solidFill>
                <a:cs typeface="+mn-ea"/>
                <a:sym typeface="+mn-lt"/>
              </a:rPr>
              <a:t>先进代表</a:t>
            </a:r>
            <a:endParaRPr lang="zh-CN" altLang="en-US" sz="2400" dirty="0">
              <a:solidFill>
                <a:srgbClr val="1C4885"/>
              </a:solidFill>
              <a:cs typeface="+mn-ea"/>
              <a:sym typeface="+mn-lt"/>
            </a:endParaRPr>
          </a:p>
        </p:txBody>
      </p:sp>
      <p:sp>
        <p:nvSpPr>
          <p:cNvPr id="24" name="椭圆 23">
            <a:hlinkClick r:id="rId8" action="ppaction://hlinksldjump"/>
          </p:cNvPr>
          <p:cNvSpPr/>
          <p:nvPr/>
        </p:nvSpPr>
        <p:spPr>
          <a:xfrm>
            <a:off x="6519983" y="4580538"/>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cs typeface="+mn-ea"/>
                <a:sym typeface="+mn-lt"/>
              </a:rPr>
              <a:t>06</a:t>
            </a:r>
            <a:endParaRPr lang="zh-CN" altLang="en-US" sz="1200" b="1" dirty="0">
              <a:solidFill>
                <a:schemeClr val="bg1"/>
              </a:solidFill>
              <a:cs typeface="+mn-ea"/>
              <a:sym typeface="+mn-lt"/>
            </a:endParaRPr>
          </a:p>
        </p:txBody>
      </p:sp>
      <p:sp>
        <p:nvSpPr>
          <p:cNvPr id="25" name="文本框 15"/>
          <p:cNvSpPr txBox="1"/>
          <p:nvPr/>
        </p:nvSpPr>
        <p:spPr>
          <a:xfrm>
            <a:off x="7284479" y="4573201"/>
            <a:ext cx="3701845" cy="461665"/>
          </a:xfrm>
          <a:prstGeom prst="rect">
            <a:avLst/>
          </a:prstGeom>
          <a:noFill/>
        </p:spPr>
        <p:txBody>
          <a:bodyPr wrap="square" rtlCol="0">
            <a:spAutoFit/>
          </a:bodyPr>
          <a:lstStyle/>
          <a:p>
            <a:pPr algn="dist"/>
            <a:r>
              <a:rPr lang="zh-CN" altLang="en-US" sz="2400" dirty="0" smtClean="0">
                <a:solidFill>
                  <a:srgbClr val="1C4885"/>
                </a:solidFill>
                <a:cs typeface="+mn-ea"/>
                <a:sym typeface="+mn-lt"/>
              </a:rPr>
              <a:t>对软件工程的推进</a:t>
            </a:r>
            <a:endParaRPr lang="zh-CN" altLang="en-US" sz="2400" dirty="0">
              <a:solidFill>
                <a:srgbClr val="1C4885"/>
              </a:solidFill>
              <a:cs typeface="+mn-ea"/>
              <a:sym typeface="+mn-lt"/>
            </a:endParaRPr>
          </a:p>
        </p:txBody>
      </p:sp>
      <p:sp>
        <p:nvSpPr>
          <p:cNvPr id="26" name="椭圆 25">
            <a:hlinkClick r:id="rId9" action="ppaction://hlinksldjump"/>
          </p:cNvPr>
          <p:cNvSpPr/>
          <p:nvPr/>
        </p:nvSpPr>
        <p:spPr>
          <a:xfrm>
            <a:off x="1895035" y="5561186"/>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cs typeface="+mn-ea"/>
                <a:sym typeface="+mn-lt"/>
              </a:rPr>
              <a:t>07</a:t>
            </a:r>
            <a:endParaRPr lang="zh-CN" altLang="en-US" sz="1200" b="1" dirty="0">
              <a:solidFill>
                <a:schemeClr val="bg1"/>
              </a:solidFill>
              <a:cs typeface="+mn-ea"/>
              <a:sym typeface="+mn-lt"/>
            </a:endParaRPr>
          </a:p>
        </p:txBody>
      </p:sp>
      <p:sp>
        <p:nvSpPr>
          <p:cNvPr id="27" name="文本框 15"/>
          <p:cNvSpPr txBox="1"/>
          <p:nvPr/>
        </p:nvSpPr>
        <p:spPr>
          <a:xfrm>
            <a:off x="2659531" y="5553849"/>
            <a:ext cx="3701845" cy="461665"/>
          </a:xfrm>
          <a:prstGeom prst="rect">
            <a:avLst/>
          </a:prstGeom>
          <a:noFill/>
        </p:spPr>
        <p:txBody>
          <a:bodyPr wrap="square" rtlCol="0">
            <a:spAutoFit/>
          </a:bodyPr>
          <a:lstStyle/>
          <a:p>
            <a:pPr algn="dist"/>
            <a:r>
              <a:rPr lang="zh-CN" altLang="en-US" sz="2400" dirty="0">
                <a:solidFill>
                  <a:srgbClr val="1C4885"/>
                </a:solidFill>
                <a:cs typeface="+mn-ea"/>
                <a:sym typeface="+mn-lt"/>
              </a:rPr>
              <a:t>在中国的发展和成长</a:t>
            </a:r>
            <a:endParaRPr lang="zh-CN" altLang="en-US" sz="2400" dirty="0">
              <a:solidFill>
                <a:srgbClr val="1C4885"/>
              </a:solidFill>
              <a:cs typeface="+mn-ea"/>
              <a:sym typeface="+mn-lt"/>
            </a:endParaRPr>
          </a:p>
        </p:txBody>
      </p:sp>
    </p:spTree>
    <p:extLst>
      <p:ext uri="{BB962C8B-B14F-4D97-AF65-F5344CB8AC3E}">
        <p14:creationId xmlns:p14="http://schemas.microsoft.com/office/powerpoint/2010/main" val="2602993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1</a:t>
            </a:r>
            <a:endParaRPr lang="zh-CN" altLang="en-US" sz="13800" b="1" dirty="0">
              <a:solidFill>
                <a:schemeClr val="bg1"/>
              </a:solidFill>
              <a:cs typeface="+mn-ea"/>
              <a:sym typeface="+mn-lt"/>
            </a:endParaRPr>
          </a:p>
        </p:txBody>
      </p:sp>
      <p:sp>
        <p:nvSpPr>
          <p:cNvPr id="8" name="文本框 7"/>
          <p:cNvSpPr txBox="1"/>
          <p:nvPr/>
        </p:nvSpPr>
        <p:spPr>
          <a:xfrm>
            <a:off x="4224298" y="2832179"/>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发展历程</a:t>
            </a:r>
          </a:p>
        </p:txBody>
      </p:sp>
    </p:spTree>
    <p:extLst>
      <p:ext uri="{BB962C8B-B14F-4D97-AF65-F5344CB8AC3E}">
        <p14:creationId xmlns:p14="http://schemas.microsoft.com/office/powerpoint/2010/main" val="397632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7460" y="529651"/>
            <a:ext cx="4475198" cy="523220"/>
          </a:xfrm>
          <a:prstGeom prst="rect">
            <a:avLst/>
          </a:prstGeom>
          <a:noFill/>
        </p:spPr>
        <p:txBody>
          <a:bodyPr wrap="square" rtlCol="0">
            <a:spAutoFit/>
          </a:bodyPr>
          <a:lstStyle/>
          <a:p>
            <a:pPr algn="ctr"/>
            <a:r>
              <a:rPr lang="zh-CN" altLang="en-US" sz="2800" dirty="0" smtClean="0">
                <a:solidFill>
                  <a:schemeClr val="tx1">
                    <a:lumMod val="85000"/>
                    <a:lumOff val="15000"/>
                  </a:schemeClr>
                </a:solidFill>
                <a:cs typeface="+mn-ea"/>
                <a:sym typeface="+mn-lt"/>
              </a:rPr>
              <a:t>发展历程</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163586"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a:off x="3692398"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6221210" y="1860717"/>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8750022"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1163586" y="1941093"/>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1315534" y="3145858"/>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smtClean="0">
                <a:solidFill>
                  <a:srgbClr val="1C4885"/>
                </a:solidFill>
                <a:effectLst/>
                <a:latin typeface="+mn-lt"/>
                <a:ea typeface="+mn-ea"/>
                <a:cs typeface="+mn-ea"/>
                <a:sym typeface="+mn-lt"/>
              </a:rPr>
              <a:t>起始</a:t>
            </a:r>
            <a:endParaRPr lang="zh-CN" altLang="en-US" dirty="0">
              <a:solidFill>
                <a:srgbClr val="1C4885"/>
              </a:solidFill>
              <a:effectLst/>
              <a:latin typeface="+mn-lt"/>
              <a:ea typeface="+mn-ea"/>
              <a:cs typeface="+mn-ea"/>
              <a:sym typeface="+mn-lt"/>
            </a:endParaRPr>
          </a:p>
        </p:txBody>
      </p:sp>
      <p:sp>
        <p:nvSpPr>
          <p:cNvPr id="14" name="文本框 13"/>
          <p:cNvSpPr txBox="1"/>
          <p:nvPr/>
        </p:nvSpPr>
        <p:spPr>
          <a:xfrm>
            <a:off x="1315534" y="3700396"/>
            <a:ext cx="1944660" cy="1384995"/>
          </a:xfrm>
          <a:prstGeom prst="rect">
            <a:avLst/>
          </a:prstGeom>
          <a:noFill/>
        </p:spPr>
        <p:txBody>
          <a:bodyPr wrap="square" rtlCol="0">
            <a:spAutoFit/>
          </a:bodyPr>
          <a:lstStyle/>
          <a:p>
            <a:r>
              <a:rPr lang="en-US" altLang="zh-CN" sz="1400" dirty="0" smtClean="0">
                <a:solidFill>
                  <a:schemeClr val="tx1">
                    <a:lumMod val="75000"/>
                    <a:lumOff val="25000"/>
                  </a:schemeClr>
                </a:solidFill>
                <a:cs typeface="+mn-ea"/>
                <a:sym typeface="+mn-lt"/>
              </a:rPr>
              <a:t>1956</a:t>
            </a:r>
            <a:r>
              <a:rPr lang="zh-CN" altLang="en-US" sz="1400" dirty="0" smtClean="0">
                <a:solidFill>
                  <a:schemeClr val="tx1">
                    <a:lumMod val="75000"/>
                    <a:lumOff val="25000"/>
                  </a:schemeClr>
                </a:solidFill>
                <a:cs typeface="+mn-ea"/>
                <a:sym typeface="+mn-lt"/>
              </a:rPr>
              <a:t>年在</a:t>
            </a:r>
            <a:r>
              <a:rPr lang="zh-CN" altLang="en-US" sz="1400" dirty="0">
                <a:solidFill>
                  <a:schemeClr val="tx1">
                    <a:lumMod val="75000"/>
                    <a:lumOff val="25000"/>
                  </a:schemeClr>
                </a:solidFill>
                <a:cs typeface="+mn-ea"/>
                <a:sym typeface="+mn-lt"/>
              </a:rPr>
              <a:t>达特茅斯大学召开的学术会议上</a:t>
            </a:r>
          </a:p>
          <a:p>
            <a:r>
              <a:rPr lang="zh-CN" altLang="en-US" sz="1400" dirty="0" smtClean="0">
                <a:solidFill>
                  <a:schemeClr val="tx1">
                    <a:lumMod val="75000"/>
                    <a:lumOff val="25000"/>
                  </a:schemeClr>
                </a:solidFill>
                <a:cs typeface="+mn-ea"/>
                <a:sym typeface="+mn-lt"/>
              </a:rPr>
              <a:t>首次提出</a:t>
            </a:r>
            <a:r>
              <a:rPr lang="zh-CN" altLang="en-US" sz="1400" dirty="0">
                <a:solidFill>
                  <a:schemeClr val="tx1">
                    <a:lumMod val="75000"/>
                    <a:lumOff val="25000"/>
                  </a:schemeClr>
                </a:solidFill>
                <a:cs typeface="+mn-ea"/>
                <a:sym typeface="+mn-lt"/>
              </a:rPr>
              <a:t>了人工智能这一术语，从而诞生了人工智能这门新兴学科</a:t>
            </a:r>
          </a:p>
        </p:txBody>
      </p:sp>
      <p:cxnSp>
        <p:nvCxnSpPr>
          <p:cNvPr id="15" name="直接连接符 14"/>
          <p:cNvCxnSpPr/>
          <p:nvPr/>
        </p:nvCxnSpPr>
        <p:spPr>
          <a:xfrm>
            <a:off x="1418648" y="3586394"/>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692398" y="1941093"/>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3844346" y="3145858"/>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smtClean="0">
                <a:solidFill>
                  <a:srgbClr val="1C4885"/>
                </a:solidFill>
                <a:effectLst/>
                <a:latin typeface="+mn-lt"/>
                <a:ea typeface="+mn-ea"/>
                <a:cs typeface="+mn-ea"/>
                <a:sym typeface="+mn-lt"/>
              </a:rPr>
              <a:t>第一次黄金期</a:t>
            </a:r>
            <a:endParaRPr lang="zh-CN" altLang="en-US" dirty="0">
              <a:solidFill>
                <a:srgbClr val="1C4885"/>
              </a:solidFill>
              <a:effectLst/>
              <a:latin typeface="+mn-lt"/>
              <a:ea typeface="+mn-ea"/>
              <a:cs typeface="+mn-ea"/>
              <a:sym typeface="+mn-lt"/>
            </a:endParaRPr>
          </a:p>
        </p:txBody>
      </p:sp>
      <p:sp>
        <p:nvSpPr>
          <p:cNvPr id="18" name="文本框 17"/>
          <p:cNvSpPr txBox="1"/>
          <p:nvPr/>
        </p:nvSpPr>
        <p:spPr>
          <a:xfrm>
            <a:off x="3844346" y="3700396"/>
            <a:ext cx="1944660" cy="1815882"/>
          </a:xfrm>
          <a:prstGeom prst="rect">
            <a:avLst/>
          </a:prstGeom>
          <a:noFill/>
        </p:spPr>
        <p:txBody>
          <a:bodyPr wrap="square" rtlCol="0">
            <a:spAutoFit/>
          </a:bodyPr>
          <a:lstStyle/>
          <a:p>
            <a:r>
              <a:rPr lang="zh-CN" altLang="en-US" sz="1400" dirty="0">
                <a:solidFill>
                  <a:schemeClr val="tx1">
                    <a:lumMod val="75000"/>
                    <a:lumOff val="25000"/>
                  </a:schemeClr>
                </a:solidFill>
                <a:cs typeface="+mn-ea"/>
                <a:sym typeface="+mn-lt"/>
              </a:rPr>
              <a:t>自从达特茅斯会议</a:t>
            </a:r>
            <a:r>
              <a:rPr lang="zh-CN" altLang="en-US" sz="1400" dirty="0" smtClean="0">
                <a:solidFill>
                  <a:schemeClr val="tx1">
                    <a:lumMod val="75000"/>
                    <a:lumOff val="25000"/>
                  </a:schemeClr>
                </a:solidFill>
                <a:cs typeface="+mn-ea"/>
                <a:sym typeface="+mn-lt"/>
              </a:rPr>
              <a:t>后，各种</a:t>
            </a:r>
            <a:r>
              <a:rPr lang="zh-CN" altLang="en-US" sz="1400" dirty="0">
                <a:solidFill>
                  <a:schemeClr val="tx1">
                    <a:lumMod val="75000"/>
                    <a:lumOff val="25000"/>
                  </a:schemeClr>
                </a:solidFill>
                <a:cs typeface="+mn-ea"/>
                <a:sym typeface="+mn-lt"/>
              </a:rPr>
              <a:t>专家系统的出现奠定了人工智能的实用性，但专家系统的获取知识困难等一系列问题逐渐出现，人工智能进入了第一次低谷</a:t>
            </a:r>
          </a:p>
        </p:txBody>
      </p:sp>
      <p:cxnSp>
        <p:nvCxnSpPr>
          <p:cNvPr id="19" name="直接连接符 18"/>
          <p:cNvCxnSpPr/>
          <p:nvPr/>
        </p:nvCxnSpPr>
        <p:spPr>
          <a:xfrm>
            <a:off x="3947460" y="3586394"/>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221210" y="1951404"/>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6373158" y="3156169"/>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smtClean="0">
                <a:solidFill>
                  <a:srgbClr val="1C4885"/>
                </a:solidFill>
                <a:effectLst/>
                <a:latin typeface="+mn-lt"/>
                <a:ea typeface="+mn-ea"/>
                <a:cs typeface="+mn-ea"/>
                <a:sym typeface="+mn-lt"/>
              </a:rPr>
              <a:t>第二次黄金期</a:t>
            </a:r>
            <a:endParaRPr lang="zh-CN" altLang="en-US" dirty="0">
              <a:solidFill>
                <a:srgbClr val="1C4885"/>
              </a:solidFill>
              <a:effectLst/>
              <a:latin typeface="+mn-lt"/>
              <a:ea typeface="+mn-ea"/>
              <a:cs typeface="+mn-ea"/>
              <a:sym typeface="+mn-lt"/>
            </a:endParaRPr>
          </a:p>
        </p:txBody>
      </p:sp>
      <p:sp>
        <p:nvSpPr>
          <p:cNvPr id="22" name="文本框 21"/>
          <p:cNvSpPr txBox="1"/>
          <p:nvPr/>
        </p:nvSpPr>
        <p:spPr>
          <a:xfrm>
            <a:off x="6373158" y="3710707"/>
            <a:ext cx="1944660" cy="1169551"/>
          </a:xfrm>
          <a:prstGeom prst="rect">
            <a:avLst/>
          </a:prstGeom>
          <a:noFill/>
        </p:spPr>
        <p:txBody>
          <a:bodyPr wrap="square" rtlCol="0">
            <a:spAutoFit/>
          </a:bodyPr>
          <a:lstStyle/>
          <a:p>
            <a:r>
              <a:rPr lang="en-US" altLang="zh-CN" sz="1400" dirty="0">
                <a:solidFill>
                  <a:schemeClr val="tx1">
                    <a:lumMod val="75000"/>
                    <a:lumOff val="25000"/>
                  </a:schemeClr>
                </a:solidFill>
                <a:cs typeface="+mn-ea"/>
                <a:sym typeface="+mn-lt"/>
              </a:rPr>
              <a:t>1982</a:t>
            </a:r>
            <a:r>
              <a:rPr lang="zh-CN" altLang="en-US" sz="1400" dirty="0">
                <a:solidFill>
                  <a:schemeClr val="tx1">
                    <a:lumMod val="75000"/>
                    <a:lumOff val="25000"/>
                  </a:schemeClr>
                </a:solidFill>
                <a:cs typeface="+mn-ea"/>
                <a:sym typeface="+mn-lt"/>
              </a:rPr>
              <a:t>年提出的</a:t>
            </a:r>
            <a:r>
              <a:rPr lang="en-US" altLang="zh-CN" sz="1400" dirty="0">
                <a:solidFill>
                  <a:schemeClr val="tx1">
                    <a:lumMod val="75000"/>
                    <a:lumOff val="25000"/>
                  </a:schemeClr>
                </a:solidFill>
                <a:cs typeface="+mn-ea"/>
                <a:sym typeface="+mn-lt"/>
              </a:rPr>
              <a:t>Hopfield</a:t>
            </a:r>
            <a:r>
              <a:rPr lang="zh-CN" altLang="en-US" sz="1400" dirty="0">
                <a:solidFill>
                  <a:schemeClr val="tx1">
                    <a:lumMod val="75000"/>
                    <a:lumOff val="25000"/>
                  </a:schemeClr>
                </a:solidFill>
                <a:cs typeface="+mn-ea"/>
                <a:sym typeface="+mn-lt"/>
              </a:rPr>
              <a:t>神经网络和</a:t>
            </a:r>
            <a:r>
              <a:rPr lang="en-US" altLang="zh-CN" sz="1400" smtClean="0">
                <a:solidFill>
                  <a:schemeClr val="tx1">
                    <a:lumMod val="75000"/>
                    <a:lumOff val="25000"/>
                  </a:schemeClr>
                </a:solidFill>
                <a:cs typeface="+mn-ea"/>
                <a:sym typeface="+mn-lt"/>
              </a:rPr>
              <a:t>BP</a:t>
            </a:r>
            <a:r>
              <a:rPr lang="zh-CN" altLang="en-US" sz="1400" smtClean="0">
                <a:solidFill>
                  <a:schemeClr val="tx1">
                    <a:lumMod val="75000"/>
                    <a:lumOff val="25000"/>
                  </a:schemeClr>
                </a:solidFill>
                <a:cs typeface="+mn-ea"/>
                <a:sym typeface="+mn-lt"/>
              </a:rPr>
              <a:t>训练</a:t>
            </a:r>
            <a:r>
              <a:rPr lang="zh-CN" altLang="en-US" sz="1400" dirty="0">
                <a:solidFill>
                  <a:schemeClr val="tx1">
                    <a:lumMod val="75000"/>
                    <a:lumOff val="25000"/>
                  </a:schemeClr>
                </a:solidFill>
                <a:cs typeface="+mn-ea"/>
                <a:sym typeface="+mn-lt"/>
              </a:rPr>
              <a:t>算法，又掀起了人工智能的发展热潮，例如语音翻译、语音识别</a:t>
            </a:r>
          </a:p>
        </p:txBody>
      </p:sp>
      <p:cxnSp>
        <p:nvCxnSpPr>
          <p:cNvPr id="23" name="直接连接符 22"/>
          <p:cNvCxnSpPr/>
          <p:nvPr/>
        </p:nvCxnSpPr>
        <p:spPr>
          <a:xfrm>
            <a:off x="6476272" y="3596705"/>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8750022" y="1932218"/>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p:cNvSpPr txBox="1"/>
          <p:nvPr/>
        </p:nvSpPr>
        <p:spPr>
          <a:xfrm>
            <a:off x="8901970" y="3136983"/>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smtClean="0">
                <a:solidFill>
                  <a:srgbClr val="1C4885"/>
                </a:solidFill>
                <a:effectLst/>
                <a:latin typeface="+mn-lt"/>
                <a:ea typeface="+mn-ea"/>
                <a:cs typeface="+mn-ea"/>
                <a:sym typeface="+mn-lt"/>
              </a:rPr>
              <a:t>第三次黄金期</a:t>
            </a:r>
            <a:endParaRPr lang="zh-CN" altLang="en-US" dirty="0">
              <a:solidFill>
                <a:srgbClr val="1C4885"/>
              </a:solidFill>
              <a:effectLst/>
              <a:latin typeface="+mn-lt"/>
              <a:ea typeface="+mn-ea"/>
              <a:cs typeface="+mn-ea"/>
              <a:sym typeface="+mn-lt"/>
            </a:endParaRPr>
          </a:p>
        </p:txBody>
      </p:sp>
      <p:sp>
        <p:nvSpPr>
          <p:cNvPr id="26" name="文本框 25"/>
          <p:cNvSpPr txBox="1"/>
          <p:nvPr/>
        </p:nvSpPr>
        <p:spPr>
          <a:xfrm>
            <a:off x="8901970" y="3691521"/>
            <a:ext cx="1944660" cy="1815882"/>
          </a:xfrm>
          <a:prstGeom prst="rect">
            <a:avLst/>
          </a:prstGeom>
          <a:noFill/>
        </p:spPr>
        <p:txBody>
          <a:bodyPr wrap="square" rtlCol="0">
            <a:spAutoFit/>
          </a:bodyPr>
          <a:lstStyle/>
          <a:p>
            <a:r>
              <a:rPr lang="zh-CN" altLang="en-US" sz="1400" dirty="0">
                <a:solidFill>
                  <a:schemeClr val="tx1">
                    <a:lumMod val="75000"/>
                    <a:lumOff val="25000"/>
                  </a:schemeClr>
                </a:solidFill>
                <a:cs typeface="+mn-ea"/>
                <a:sym typeface="+mn-lt"/>
              </a:rPr>
              <a:t>从</a:t>
            </a:r>
            <a:r>
              <a:rPr lang="en-US" altLang="zh-CN" sz="1400" dirty="0">
                <a:solidFill>
                  <a:schemeClr val="tx1">
                    <a:lumMod val="75000"/>
                    <a:lumOff val="25000"/>
                  </a:schemeClr>
                </a:solidFill>
                <a:cs typeface="+mn-ea"/>
                <a:sym typeface="+mn-lt"/>
              </a:rPr>
              <a:t>2006</a:t>
            </a:r>
            <a:r>
              <a:rPr lang="zh-CN" altLang="en-US" sz="1400" dirty="0">
                <a:solidFill>
                  <a:schemeClr val="tx1">
                    <a:lumMod val="75000"/>
                    <a:lumOff val="25000"/>
                  </a:schemeClr>
                </a:solidFill>
                <a:cs typeface="+mn-ea"/>
                <a:sym typeface="+mn-lt"/>
              </a:rPr>
              <a:t>年到现在是人工智能的快速发展期，原因在于原因主要在于</a:t>
            </a:r>
            <a:r>
              <a:rPr lang="en-US" altLang="zh-CN" sz="1400" dirty="0">
                <a:solidFill>
                  <a:schemeClr val="tx1">
                    <a:lumMod val="75000"/>
                    <a:lumOff val="25000"/>
                  </a:schemeClr>
                </a:solidFill>
                <a:cs typeface="+mn-ea"/>
                <a:sym typeface="+mn-lt"/>
              </a:rPr>
              <a:t>GPU</a:t>
            </a:r>
            <a:r>
              <a:rPr lang="zh-CN" altLang="en-US" sz="1400" dirty="0">
                <a:solidFill>
                  <a:schemeClr val="tx1">
                    <a:lumMod val="75000"/>
                    <a:lumOff val="25000"/>
                  </a:schemeClr>
                </a:solidFill>
                <a:cs typeface="+mn-ea"/>
                <a:sym typeface="+mn-lt"/>
              </a:rPr>
              <a:t>的广泛普及</a:t>
            </a:r>
          </a:p>
          <a:p>
            <a:r>
              <a:rPr lang="zh-CN" altLang="en-US" sz="1400" dirty="0" smtClean="0">
                <a:solidFill>
                  <a:schemeClr val="tx1">
                    <a:lumMod val="75000"/>
                    <a:lumOff val="25000"/>
                  </a:schemeClr>
                </a:solidFill>
                <a:cs typeface="+mn-ea"/>
                <a:sym typeface="+mn-lt"/>
              </a:rPr>
              <a:t>以及存储容量</a:t>
            </a:r>
            <a:r>
              <a:rPr lang="zh-CN" altLang="en-US" sz="1400" dirty="0">
                <a:solidFill>
                  <a:schemeClr val="tx1">
                    <a:lumMod val="75000"/>
                    <a:lumOff val="25000"/>
                  </a:schemeClr>
                </a:solidFill>
                <a:cs typeface="+mn-ea"/>
                <a:sym typeface="+mn-lt"/>
              </a:rPr>
              <a:t>方面无限拓展，数据可以大规模获得</a:t>
            </a:r>
          </a:p>
          <a:p>
            <a:endParaRPr lang="zh-CN" altLang="en-US" sz="1400" dirty="0">
              <a:solidFill>
                <a:schemeClr val="tx1">
                  <a:lumMod val="75000"/>
                  <a:lumOff val="25000"/>
                </a:schemeClr>
              </a:solidFill>
              <a:cs typeface="+mn-ea"/>
              <a:sym typeface="+mn-lt"/>
            </a:endParaRPr>
          </a:p>
        </p:txBody>
      </p:sp>
      <p:cxnSp>
        <p:nvCxnSpPr>
          <p:cNvPr id="27" name="直接连接符 26"/>
          <p:cNvCxnSpPr/>
          <p:nvPr/>
        </p:nvCxnSpPr>
        <p:spPr>
          <a:xfrm>
            <a:off x="9005084" y="3577519"/>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17346" y="2197634"/>
            <a:ext cx="762348" cy="762348"/>
          </a:xfrm>
          <a:prstGeom prst="rect">
            <a:avLst/>
          </a:prstGeom>
        </p:spPr>
      </p:pic>
      <p:pic>
        <p:nvPicPr>
          <p:cNvPr id="3" name="图片 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388534" y="2197634"/>
            <a:ext cx="762348" cy="762348"/>
          </a:xfrm>
          <a:prstGeom prst="rect">
            <a:avLst/>
          </a:prstGeom>
        </p:spPr>
      </p:pic>
      <p:pic>
        <p:nvPicPr>
          <p:cNvPr id="32" name="图片 3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859722" y="2197634"/>
            <a:ext cx="762348" cy="762348"/>
          </a:xfrm>
          <a:prstGeom prst="rect">
            <a:avLst/>
          </a:prstGeom>
        </p:spPr>
      </p:pic>
      <p:pic>
        <p:nvPicPr>
          <p:cNvPr id="33" name="图片 3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330910" y="2197634"/>
            <a:ext cx="762348" cy="762348"/>
          </a:xfrm>
          <a:prstGeom prst="rect">
            <a:avLst/>
          </a:prstGeom>
        </p:spPr>
      </p:pic>
    </p:spTree>
    <p:extLst>
      <p:ext uri="{BB962C8B-B14F-4D97-AF65-F5344CB8AC3E}">
        <p14:creationId xmlns:p14="http://schemas.microsoft.com/office/powerpoint/2010/main" val="2628810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smtClean="0">
                <a:solidFill>
                  <a:schemeClr val="bg1"/>
                </a:solidFill>
                <a:cs typeface="+mn-ea"/>
                <a:sym typeface="+mn-lt"/>
              </a:rPr>
              <a:t>2</a:t>
            </a:r>
            <a:endParaRPr lang="zh-CN" altLang="en-US" sz="13800" b="1" dirty="0">
              <a:solidFill>
                <a:schemeClr val="bg1"/>
              </a:solidFill>
              <a:cs typeface="+mn-ea"/>
              <a:sym typeface="+mn-lt"/>
            </a:endParaRPr>
          </a:p>
        </p:txBody>
      </p:sp>
      <p:sp>
        <p:nvSpPr>
          <p:cNvPr id="8" name="文本框 7"/>
          <p:cNvSpPr txBox="1"/>
          <p:nvPr/>
        </p:nvSpPr>
        <p:spPr>
          <a:xfrm>
            <a:off x="4224298" y="2832179"/>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研究热点</a:t>
            </a:r>
          </a:p>
        </p:txBody>
      </p:sp>
    </p:spTree>
    <p:extLst>
      <p:ext uri="{BB962C8B-B14F-4D97-AF65-F5344CB8AC3E}">
        <p14:creationId xmlns:p14="http://schemas.microsoft.com/office/powerpoint/2010/main" val="2692333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519655"/>
            <a:ext cx="2538453" cy="523220"/>
          </a:xfrm>
          <a:prstGeom prst="rect">
            <a:avLst/>
          </a:prstGeom>
          <a:noFill/>
        </p:spPr>
        <p:txBody>
          <a:bodyPr wrap="square" rtlCol="0">
            <a:spAutoFit/>
          </a:bodyPr>
          <a:lstStyle/>
          <a:p>
            <a:r>
              <a:rPr lang="zh-CN" altLang="en-US" sz="2800" dirty="0" smtClean="0">
                <a:solidFill>
                  <a:schemeClr val="tx1">
                    <a:lumMod val="85000"/>
                    <a:lumOff val="15000"/>
                  </a:schemeClr>
                </a:solidFill>
                <a:cs typeface="+mn-ea"/>
                <a:sym typeface="+mn-lt"/>
              </a:rPr>
              <a:t>研究热点</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5219772" y="3733798"/>
            <a:ext cx="1752456" cy="1754999"/>
          </a:xfrm>
          <a:prstGeom prst="roundRect">
            <a:avLst>
              <a:gd name="adj" fmla="val 9951"/>
            </a:avLst>
          </a:prstGeom>
          <a:solidFill>
            <a:schemeClr val="bg1">
              <a:lumMod val="85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圆角矩形 8"/>
          <p:cNvSpPr/>
          <p:nvPr/>
        </p:nvSpPr>
        <p:spPr>
          <a:xfrm>
            <a:off x="5219772" y="3148799"/>
            <a:ext cx="1752456" cy="1754999"/>
          </a:xfrm>
          <a:prstGeom prst="roundRect">
            <a:avLst>
              <a:gd name="adj" fmla="val 9951"/>
            </a:avLst>
          </a:prstGeom>
          <a:solidFill>
            <a:srgbClr val="1C4885"/>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圆角矩形 9"/>
          <p:cNvSpPr/>
          <p:nvPr/>
        </p:nvSpPr>
        <p:spPr>
          <a:xfrm>
            <a:off x="5219772" y="2563799"/>
            <a:ext cx="1752456" cy="1754999"/>
          </a:xfrm>
          <a:prstGeom prst="roundRect">
            <a:avLst>
              <a:gd name="adj" fmla="val 9951"/>
            </a:avLst>
          </a:prstGeom>
          <a:solidFill>
            <a:schemeClr val="bg1">
              <a:lumMod val="85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圆角矩形 10"/>
          <p:cNvSpPr/>
          <p:nvPr/>
        </p:nvSpPr>
        <p:spPr>
          <a:xfrm>
            <a:off x="5219772" y="1978799"/>
            <a:ext cx="1752456" cy="1754999"/>
          </a:xfrm>
          <a:prstGeom prst="roundRect">
            <a:avLst>
              <a:gd name="adj" fmla="val 9951"/>
            </a:avLst>
          </a:prstGeom>
          <a:solidFill>
            <a:srgbClr val="1C4885"/>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3753850" y="2165682"/>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3753850" y="4318798"/>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7684172" y="4318798"/>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7684172" y="2165682"/>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19"/>
          <p:cNvSpPr txBox="1"/>
          <p:nvPr/>
        </p:nvSpPr>
        <p:spPr>
          <a:xfrm>
            <a:off x="1412523" y="2074650"/>
            <a:ext cx="2225040" cy="369332"/>
          </a:xfrm>
          <a:prstGeom prst="rect">
            <a:avLst/>
          </a:prstGeom>
          <a:noFill/>
        </p:spPr>
        <p:txBody>
          <a:bodyPr wrap="square" rtlCol="0">
            <a:spAutoFit/>
          </a:bodyPr>
          <a:lstStyle/>
          <a:p>
            <a:pPr algn="r"/>
            <a:r>
              <a:rPr lang="zh-CN" altLang="en-US" b="1" dirty="0">
                <a:solidFill>
                  <a:schemeClr val="tx1">
                    <a:lumMod val="75000"/>
                    <a:lumOff val="25000"/>
                  </a:schemeClr>
                </a:solidFill>
                <a:cs typeface="+mn-ea"/>
                <a:sym typeface="+mn-lt"/>
              </a:rPr>
              <a:t>服务个性化</a:t>
            </a:r>
            <a:endParaRPr lang="zh-CN" altLang="en-US" b="1" dirty="0">
              <a:solidFill>
                <a:schemeClr val="tx1">
                  <a:lumMod val="75000"/>
                  <a:lumOff val="25000"/>
                </a:schemeClr>
              </a:solidFill>
              <a:cs typeface="+mn-ea"/>
              <a:sym typeface="+mn-lt"/>
            </a:endParaRPr>
          </a:p>
        </p:txBody>
      </p:sp>
      <p:sp>
        <p:nvSpPr>
          <p:cNvPr id="21" name="文本框 20"/>
          <p:cNvSpPr txBox="1"/>
          <p:nvPr/>
        </p:nvSpPr>
        <p:spPr>
          <a:xfrm>
            <a:off x="772443" y="2413204"/>
            <a:ext cx="2865120" cy="954107"/>
          </a:xfrm>
          <a:prstGeom prst="rect">
            <a:avLst/>
          </a:prstGeom>
          <a:noFill/>
        </p:spPr>
        <p:txBody>
          <a:bodyPr wrap="square" rtlCol="0">
            <a:spAutoFit/>
          </a:bodyPr>
          <a:lstStyle/>
          <a:p>
            <a:pPr algn="r"/>
            <a:r>
              <a:rPr lang="zh-CN" altLang="en-US" sz="1400" dirty="0">
                <a:solidFill>
                  <a:schemeClr val="tx1">
                    <a:lumMod val="65000"/>
                    <a:lumOff val="35000"/>
                  </a:schemeClr>
                </a:solidFill>
                <a:cs typeface="+mn-ea"/>
                <a:sym typeface="+mn-lt"/>
              </a:rPr>
              <a:t>该方法类似于预测算法，但不是建立某些行动方案的假设，个性化机制根据特定用户的“状态”重新排列服务的呈现。</a:t>
            </a:r>
            <a:endParaRPr lang="zh-CN" altLang="en-US" sz="1400" dirty="0">
              <a:solidFill>
                <a:schemeClr val="tx1">
                  <a:lumMod val="65000"/>
                  <a:lumOff val="35000"/>
                </a:schemeClr>
              </a:solidFill>
              <a:cs typeface="+mn-ea"/>
              <a:sym typeface="+mn-lt"/>
            </a:endParaRPr>
          </a:p>
        </p:txBody>
      </p:sp>
      <p:sp>
        <p:nvSpPr>
          <p:cNvPr id="22" name="文本框 21"/>
          <p:cNvSpPr txBox="1"/>
          <p:nvPr/>
        </p:nvSpPr>
        <p:spPr>
          <a:xfrm>
            <a:off x="1428565" y="4198432"/>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b="1" dirty="0">
                <a:solidFill>
                  <a:schemeClr val="tx1">
                    <a:lumMod val="75000"/>
                    <a:lumOff val="25000"/>
                  </a:schemeClr>
                </a:solidFill>
                <a:effectLst/>
                <a:latin typeface="+mn-lt"/>
                <a:ea typeface="+mn-ea"/>
                <a:cs typeface="+mn-ea"/>
                <a:sym typeface="+mn-lt"/>
              </a:rPr>
              <a:t>计算机视觉</a:t>
            </a:r>
          </a:p>
        </p:txBody>
      </p:sp>
      <p:sp>
        <p:nvSpPr>
          <p:cNvPr id="23" name="文本框 22"/>
          <p:cNvSpPr txBox="1"/>
          <p:nvPr/>
        </p:nvSpPr>
        <p:spPr>
          <a:xfrm>
            <a:off x="788485" y="4536986"/>
            <a:ext cx="2865120" cy="954107"/>
          </a:xfrm>
          <a:prstGeom prst="rect">
            <a:avLst/>
          </a:prstGeom>
          <a:noFill/>
        </p:spPr>
        <p:txBody>
          <a:bodyPr wrap="square" rtlCol="0">
            <a:spAutoFit/>
          </a:bodyPr>
          <a:lstStyle/>
          <a:p>
            <a:pPr algn="r"/>
            <a:r>
              <a:rPr lang="zh-CN" altLang="en-US" sz="1400" dirty="0">
                <a:solidFill>
                  <a:schemeClr val="tx1">
                    <a:lumMod val="65000"/>
                    <a:lumOff val="35000"/>
                  </a:schemeClr>
                </a:solidFill>
                <a:cs typeface="+mn-ea"/>
                <a:sym typeface="+mn-lt"/>
              </a:rPr>
              <a:t>给计算机加一双“眼睛”，让计算机能看见、看懂，能实时的感知外界环境，并根据采集到的信息做出相应的判断和</a:t>
            </a:r>
            <a:r>
              <a:rPr lang="zh-CN" altLang="en-US" sz="1400" dirty="0" smtClean="0">
                <a:solidFill>
                  <a:schemeClr val="tx1">
                    <a:lumMod val="65000"/>
                    <a:lumOff val="35000"/>
                  </a:schemeClr>
                </a:solidFill>
                <a:cs typeface="+mn-ea"/>
                <a:sym typeface="+mn-lt"/>
              </a:rPr>
              <a:t>决策。</a:t>
            </a:r>
            <a:endParaRPr lang="zh-CN" altLang="en-US" sz="1400" dirty="0">
              <a:solidFill>
                <a:schemeClr val="tx1">
                  <a:lumMod val="65000"/>
                  <a:lumOff val="35000"/>
                </a:schemeClr>
              </a:solidFill>
              <a:cs typeface="+mn-ea"/>
              <a:sym typeface="+mn-lt"/>
            </a:endParaRPr>
          </a:p>
        </p:txBody>
      </p:sp>
      <p:sp>
        <p:nvSpPr>
          <p:cNvPr id="24" name="文本框 23"/>
          <p:cNvSpPr txBox="1"/>
          <p:nvPr/>
        </p:nvSpPr>
        <p:spPr>
          <a:xfrm>
            <a:off x="8399126" y="2074352"/>
            <a:ext cx="2225040" cy="369332"/>
          </a:xfrm>
          <a:prstGeom prst="rect">
            <a:avLst/>
          </a:prstGeom>
          <a:noFill/>
        </p:spPr>
        <p:txBody>
          <a:bodyPr wrap="square" rtlCol="0">
            <a:spAutoFit/>
          </a:bodyPr>
          <a:lstStyle/>
          <a:p>
            <a:r>
              <a:rPr lang="zh-CN" altLang="en-US" b="1" dirty="0">
                <a:solidFill>
                  <a:schemeClr val="tx1">
                    <a:lumMod val="75000"/>
                    <a:lumOff val="25000"/>
                  </a:schemeClr>
                </a:solidFill>
                <a:cs typeface="+mn-ea"/>
                <a:sym typeface="+mn-lt"/>
              </a:rPr>
              <a:t>自然语言处理</a:t>
            </a:r>
          </a:p>
        </p:txBody>
      </p:sp>
      <p:sp>
        <p:nvSpPr>
          <p:cNvPr id="25" name="文本框 24"/>
          <p:cNvSpPr txBox="1"/>
          <p:nvPr/>
        </p:nvSpPr>
        <p:spPr>
          <a:xfrm>
            <a:off x="8399126" y="2429792"/>
            <a:ext cx="2865120" cy="1600438"/>
          </a:xfrm>
          <a:prstGeom prst="rect">
            <a:avLst/>
          </a:prstGeom>
          <a:noFill/>
        </p:spPr>
        <p:txBody>
          <a:bodyPr wrap="square" rtlCol="0">
            <a:spAutoFit/>
          </a:bodyPr>
          <a:lstStyle/>
          <a:p>
            <a:r>
              <a:rPr lang="zh-CN" altLang="en-US" sz="1400" dirty="0">
                <a:solidFill>
                  <a:schemeClr val="tx1">
                    <a:lumMod val="65000"/>
                    <a:lumOff val="35000"/>
                  </a:schemeClr>
                </a:solidFill>
                <a:cs typeface="+mn-ea"/>
                <a:sym typeface="+mn-lt"/>
              </a:rPr>
              <a:t>自然语言处理是使用自然语言与计算机进行通信的</a:t>
            </a:r>
            <a:r>
              <a:rPr lang="zh-CN" altLang="en-US" sz="1400" dirty="0" smtClean="0">
                <a:solidFill>
                  <a:schemeClr val="tx1">
                    <a:lumMod val="65000"/>
                    <a:lumOff val="35000"/>
                  </a:schemeClr>
                </a:solidFill>
                <a:cs typeface="+mn-ea"/>
                <a:sym typeface="+mn-lt"/>
              </a:rPr>
              <a:t>技术，</a:t>
            </a:r>
            <a:r>
              <a:rPr lang="zh-CN" altLang="en-US" sz="1400" dirty="0">
                <a:solidFill>
                  <a:schemeClr val="tx1">
                    <a:lumMod val="65000"/>
                    <a:lumOff val="35000"/>
                  </a:schemeClr>
                </a:solidFill>
                <a:cs typeface="+mn-ea"/>
                <a:sym typeface="+mn-lt"/>
              </a:rPr>
              <a:t>机器能够理解人类的</a:t>
            </a:r>
            <a:r>
              <a:rPr lang="zh-CN" altLang="en-US" sz="1400" dirty="0" smtClean="0">
                <a:solidFill>
                  <a:schemeClr val="tx1">
                    <a:lumMod val="65000"/>
                    <a:lumOff val="35000"/>
                  </a:schemeClr>
                </a:solidFill>
                <a:cs typeface="+mn-ea"/>
                <a:sym typeface="+mn-lt"/>
              </a:rPr>
              <a:t>语言</a:t>
            </a:r>
            <a:r>
              <a:rPr lang="zh-CN" altLang="en-US" sz="1400" dirty="0">
                <a:solidFill>
                  <a:schemeClr val="tx1">
                    <a:lumMod val="65000"/>
                    <a:lumOff val="35000"/>
                  </a:schemeClr>
                </a:solidFill>
                <a:cs typeface="+mn-ea"/>
                <a:sym typeface="+mn-lt"/>
              </a:rPr>
              <a:t>。</a:t>
            </a:r>
            <a:r>
              <a:rPr lang="zh-CN" altLang="en-US" sz="1400" dirty="0" smtClean="0">
                <a:solidFill>
                  <a:schemeClr val="tx1">
                    <a:lumMod val="65000"/>
                    <a:lumOff val="35000"/>
                  </a:schemeClr>
                </a:solidFill>
                <a:cs typeface="+mn-ea"/>
                <a:sym typeface="+mn-lt"/>
              </a:rPr>
              <a:t>作为</a:t>
            </a:r>
            <a:r>
              <a:rPr lang="zh-CN" altLang="en-US" sz="1400" dirty="0">
                <a:solidFill>
                  <a:schemeClr val="tx1">
                    <a:lumMod val="65000"/>
                    <a:lumOff val="35000"/>
                  </a:schemeClr>
                </a:solidFill>
                <a:cs typeface="+mn-ea"/>
                <a:sym typeface="+mn-lt"/>
              </a:rPr>
              <a:t>机器来讲，它首先采集的是声音信号，把声音信号转换成文字信号，然后这个文字代表了什么含义，那就是自然语言处理这项技术里面要做的事情。</a:t>
            </a:r>
          </a:p>
        </p:txBody>
      </p:sp>
      <p:sp>
        <p:nvSpPr>
          <p:cNvPr id="26" name="文本框 25"/>
          <p:cNvSpPr txBox="1"/>
          <p:nvPr/>
        </p:nvSpPr>
        <p:spPr>
          <a:xfrm>
            <a:off x="8444816" y="4260953"/>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b="1" dirty="0" smtClean="0">
                <a:solidFill>
                  <a:schemeClr val="tx1">
                    <a:lumMod val="75000"/>
                    <a:lumOff val="25000"/>
                  </a:schemeClr>
                </a:solidFill>
                <a:effectLst/>
                <a:latin typeface="+mn-lt"/>
                <a:ea typeface="+mn-ea"/>
                <a:cs typeface="+mn-ea"/>
                <a:sym typeface="+mn-lt"/>
              </a:rPr>
              <a:t>医疗诊断</a:t>
            </a:r>
            <a:endParaRPr lang="zh-CN" altLang="en-US" b="1" dirty="0">
              <a:solidFill>
                <a:schemeClr val="tx1">
                  <a:lumMod val="75000"/>
                  <a:lumOff val="25000"/>
                </a:schemeClr>
              </a:solidFill>
              <a:effectLst/>
              <a:latin typeface="+mn-lt"/>
              <a:ea typeface="+mn-ea"/>
              <a:cs typeface="+mn-ea"/>
              <a:sym typeface="+mn-lt"/>
            </a:endParaRPr>
          </a:p>
        </p:txBody>
      </p:sp>
      <p:sp>
        <p:nvSpPr>
          <p:cNvPr id="27" name="文本框 26"/>
          <p:cNvSpPr txBox="1"/>
          <p:nvPr/>
        </p:nvSpPr>
        <p:spPr>
          <a:xfrm>
            <a:off x="8444816" y="4616393"/>
            <a:ext cx="2865120" cy="2031325"/>
          </a:xfrm>
          <a:prstGeom prst="rect">
            <a:avLst/>
          </a:prstGeom>
          <a:noFill/>
        </p:spPr>
        <p:txBody>
          <a:bodyPr wrap="square" rtlCol="0">
            <a:spAutoFit/>
          </a:bodyPr>
          <a:lstStyle/>
          <a:p>
            <a:r>
              <a:rPr lang="zh-CN" altLang="en-US" sz="1400" dirty="0">
                <a:solidFill>
                  <a:schemeClr val="tx1">
                    <a:lumMod val="65000"/>
                    <a:lumOff val="35000"/>
                  </a:schemeClr>
                </a:solidFill>
                <a:cs typeface="+mn-ea"/>
                <a:sym typeface="+mn-lt"/>
              </a:rPr>
              <a:t>机器学习将改善整个医疗保健价值链的成果并降低成本。它拥有改善诊断、减少错误和简化药物发现过程的潜力，而这一切都令人感到兴奋。患者数据可被用于早期检测疾病和个性化治疗。制药和生物科技公司可以使用计算方法快速有效地发现比市场上现有药品更为有效的新药。。</a:t>
            </a:r>
            <a:endParaRPr lang="zh-CN" altLang="en-US" sz="1400"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2090670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smtClean="0">
                <a:solidFill>
                  <a:schemeClr val="bg1"/>
                </a:solidFill>
                <a:cs typeface="+mn-ea"/>
                <a:sym typeface="+mn-lt"/>
              </a:rPr>
              <a:t>3</a:t>
            </a:r>
            <a:endParaRPr lang="zh-CN" altLang="en-US" sz="13800" b="1" dirty="0">
              <a:solidFill>
                <a:schemeClr val="bg1"/>
              </a:solidFill>
              <a:cs typeface="+mn-ea"/>
              <a:sym typeface="+mn-lt"/>
            </a:endParaRPr>
          </a:p>
        </p:txBody>
      </p:sp>
      <p:sp>
        <p:nvSpPr>
          <p:cNvPr id="8" name="文本框 7"/>
          <p:cNvSpPr txBox="1"/>
          <p:nvPr/>
        </p:nvSpPr>
        <p:spPr>
          <a:xfrm>
            <a:off x="4224298" y="2832179"/>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应用及应用场景</a:t>
            </a:r>
          </a:p>
        </p:txBody>
      </p:sp>
    </p:spTree>
    <p:extLst>
      <p:ext uri="{BB962C8B-B14F-4D97-AF65-F5344CB8AC3E}">
        <p14:creationId xmlns:p14="http://schemas.microsoft.com/office/powerpoint/2010/main" val="2468600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1668" y="50136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应用及应用场景</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969863" y="2040231"/>
            <a:ext cx="1362525" cy="988578"/>
            <a:chOff x="6177683" y="1666134"/>
            <a:chExt cx="1362525" cy="988578"/>
          </a:xfrm>
          <a:solidFill>
            <a:srgbClr val="1C4885"/>
          </a:solidFill>
        </p:grpSpPr>
        <p:sp>
          <p:nvSpPr>
            <p:cNvPr id="28" name="矩形 2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1" name="矩形 30"/>
          <p:cNvSpPr/>
          <p:nvPr/>
        </p:nvSpPr>
        <p:spPr>
          <a:xfrm>
            <a:off x="1089740" y="2143903"/>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a:off x="1089740" y="3556820"/>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4" name="组合 33"/>
          <p:cNvGrpSpPr/>
          <p:nvPr/>
        </p:nvGrpSpPr>
        <p:grpSpPr>
          <a:xfrm>
            <a:off x="969863" y="3453065"/>
            <a:ext cx="1362525" cy="988578"/>
            <a:chOff x="6177683" y="1666134"/>
            <a:chExt cx="1362525" cy="988578"/>
          </a:xfrm>
          <a:solidFill>
            <a:srgbClr val="1C4885"/>
          </a:solidFill>
        </p:grpSpPr>
        <p:sp>
          <p:nvSpPr>
            <p:cNvPr id="35" name="矩形 34"/>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0" name="文本框 39"/>
          <p:cNvSpPr txBox="1"/>
          <p:nvPr/>
        </p:nvSpPr>
        <p:spPr>
          <a:xfrm>
            <a:off x="1209619" y="2347117"/>
            <a:ext cx="1032387" cy="707886"/>
          </a:xfrm>
          <a:prstGeom prst="rect">
            <a:avLst/>
          </a:prstGeom>
          <a:noFill/>
        </p:spPr>
        <p:txBody>
          <a:bodyPr wrap="square" rtlCol="0">
            <a:spAutoFit/>
          </a:bodyPr>
          <a:lstStyle/>
          <a:p>
            <a:pPr algn="ctr"/>
            <a:r>
              <a:rPr lang="en-US" altLang="zh-CN" sz="4000" dirty="0">
                <a:solidFill>
                  <a:schemeClr val="tx1">
                    <a:lumMod val="85000"/>
                    <a:lumOff val="15000"/>
                  </a:schemeClr>
                </a:solidFill>
                <a:cs typeface="+mn-ea"/>
                <a:sym typeface="+mn-lt"/>
              </a:rPr>
              <a:t>01</a:t>
            </a:r>
            <a:endParaRPr lang="zh-CN" altLang="en-US" sz="4000" dirty="0">
              <a:solidFill>
                <a:schemeClr val="tx1">
                  <a:lumMod val="85000"/>
                  <a:lumOff val="15000"/>
                </a:schemeClr>
              </a:solidFill>
              <a:cs typeface="+mn-ea"/>
              <a:sym typeface="+mn-lt"/>
            </a:endParaRPr>
          </a:p>
        </p:txBody>
      </p:sp>
      <p:sp>
        <p:nvSpPr>
          <p:cNvPr id="41" name="文本框 40"/>
          <p:cNvSpPr txBox="1"/>
          <p:nvPr/>
        </p:nvSpPr>
        <p:spPr>
          <a:xfrm>
            <a:off x="1209619" y="3778064"/>
            <a:ext cx="1032387" cy="707886"/>
          </a:xfrm>
          <a:prstGeom prst="rect">
            <a:avLst/>
          </a:prstGeom>
          <a:noFill/>
        </p:spPr>
        <p:txBody>
          <a:bodyPr wrap="square" rtlCol="0">
            <a:spAutoFit/>
          </a:bodyPr>
          <a:lstStyle/>
          <a:p>
            <a:pPr algn="ctr"/>
            <a:r>
              <a:rPr lang="en-US" altLang="zh-CN" sz="4000" dirty="0" smtClean="0">
                <a:solidFill>
                  <a:schemeClr val="tx1">
                    <a:lumMod val="85000"/>
                    <a:lumOff val="15000"/>
                  </a:schemeClr>
                </a:solidFill>
                <a:cs typeface="+mn-ea"/>
                <a:sym typeface="+mn-lt"/>
              </a:rPr>
              <a:t>03</a:t>
            </a:r>
            <a:endParaRPr lang="zh-CN" altLang="en-US" sz="4000" dirty="0">
              <a:solidFill>
                <a:schemeClr val="tx1">
                  <a:lumMod val="85000"/>
                  <a:lumOff val="15000"/>
                </a:schemeClr>
              </a:solidFill>
              <a:cs typeface="+mn-ea"/>
              <a:sym typeface="+mn-lt"/>
            </a:endParaRPr>
          </a:p>
        </p:txBody>
      </p:sp>
      <p:sp>
        <p:nvSpPr>
          <p:cNvPr id="43" name="文本框 42"/>
          <p:cNvSpPr txBox="1"/>
          <p:nvPr/>
        </p:nvSpPr>
        <p:spPr>
          <a:xfrm>
            <a:off x="2242007" y="2457480"/>
            <a:ext cx="3253306" cy="400110"/>
          </a:xfrm>
          <a:prstGeom prst="rect">
            <a:avLst/>
          </a:prstGeom>
          <a:noFill/>
        </p:spPr>
        <p:txBody>
          <a:bodyPr wrap="square" rtlCol="0">
            <a:spAutoFit/>
          </a:bodyPr>
          <a:lstStyle/>
          <a:p>
            <a:pPr algn="just"/>
            <a:r>
              <a:rPr lang="en-US" altLang="zh-CN" sz="2000" dirty="0" smtClean="0">
                <a:solidFill>
                  <a:schemeClr val="tx1">
                    <a:lumMod val="85000"/>
                    <a:lumOff val="15000"/>
                  </a:schemeClr>
                </a:solidFill>
                <a:cs typeface="+mn-ea"/>
                <a:sym typeface="+mn-lt"/>
              </a:rPr>
              <a:t>AI</a:t>
            </a:r>
            <a:r>
              <a:rPr lang="zh-CN" altLang="en-US" sz="2000" dirty="0" smtClean="0">
                <a:solidFill>
                  <a:schemeClr val="tx1">
                    <a:lumMod val="85000"/>
                    <a:lumOff val="15000"/>
                  </a:schemeClr>
                </a:solidFill>
                <a:cs typeface="+mn-ea"/>
                <a:sym typeface="+mn-lt"/>
              </a:rPr>
              <a:t>智能推荐</a:t>
            </a:r>
            <a:endParaRPr lang="zh-CN" altLang="en-US" sz="2000" dirty="0">
              <a:solidFill>
                <a:schemeClr val="tx1">
                  <a:lumMod val="85000"/>
                  <a:lumOff val="15000"/>
                </a:schemeClr>
              </a:solidFill>
              <a:cs typeface="+mn-ea"/>
              <a:sym typeface="+mn-lt"/>
            </a:endParaRPr>
          </a:p>
        </p:txBody>
      </p:sp>
      <p:sp>
        <p:nvSpPr>
          <p:cNvPr id="44" name="文本框 43"/>
          <p:cNvSpPr txBox="1"/>
          <p:nvPr/>
        </p:nvSpPr>
        <p:spPr>
          <a:xfrm>
            <a:off x="2332230" y="3870397"/>
            <a:ext cx="3158022" cy="400110"/>
          </a:xfrm>
          <a:prstGeom prst="rect">
            <a:avLst/>
          </a:prstGeom>
          <a:noFill/>
        </p:spPr>
        <p:txBody>
          <a:bodyPr wrap="square" rtlCol="0">
            <a:spAutoFit/>
          </a:bodyPr>
          <a:lstStyle/>
          <a:p>
            <a:pPr algn="just"/>
            <a:r>
              <a:rPr lang="zh-CN" altLang="en-US" sz="2000" dirty="0">
                <a:solidFill>
                  <a:schemeClr val="tx1">
                    <a:lumMod val="85000"/>
                    <a:lumOff val="15000"/>
                  </a:schemeClr>
                </a:solidFill>
                <a:cs typeface="+mn-ea"/>
                <a:sym typeface="+mn-lt"/>
              </a:rPr>
              <a:t>人</a:t>
            </a:r>
            <a:r>
              <a:rPr lang="zh-CN" altLang="en-US" sz="2000" dirty="0" smtClean="0">
                <a:solidFill>
                  <a:schemeClr val="tx1">
                    <a:lumMod val="85000"/>
                    <a:lumOff val="15000"/>
                  </a:schemeClr>
                </a:solidFill>
                <a:cs typeface="+mn-ea"/>
                <a:sym typeface="+mn-lt"/>
              </a:rPr>
              <a:t>脸支付</a:t>
            </a:r>
            <a:endParaRPr lang="zh-CN" altLang="en-US" sz="2000" dirty="0">
              <a:solidFill>
                <a:schemeClr val="tx1">
                  <a:lumMod val="85000"/>
                  <a:lumOff val="15000"/>
                </a:schemeClr>
              </a:solidFill>
              <a:cs typeface="+mn-ea"/>
              <a:sym typeface="+mn-lt"/>
            </a:endParaRPr>
          </a:p>
        </p:txBody>
      </p:sp>
      <p:grpSp>
        <p:nvGrpSpPr>
          <p:cNvPr id="56" name="组合 55"/>
          <p:cNvGrpSpPr/>
          <p:nvPr/>
        </p:nvGrpSpPr>
        <p:grpSpPr>
          <a:xfrm>
            <a:off x="6389207" y="2050440"/>
            <a:ext cx="1362525" cy="988578"/>
            <a:chOff x="6177683" y="1666134"/>
            <a:chExt cx="1362525" cy="988578"/>
          </a:xfrm>
          <a:solidFill>
            <a:srgbClr val="1C4885"/>
          </a:solidFill>
        </p:grpSpPr>
        <p:sp>
          <p:nvSpPr>
            <p:cNvPr id="57" name="矩形 56"/>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57"/>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9" name="矩形 58"/>
          <p:cNvSpPr/>
          <p:nvPr/>
        </p:nvSpPr>
        <p:spPr>
          <a:xfrm>
            <a:off x="6509084" y="2154112"/>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矩形 59"/>
          <p:cNvSpPr/>
          <p:nvPr/>
        </p:nvSpPr>
        <p:spPr>
          <a:xfrm>
            <a:off x="6509084" y="3567029"/>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1" name="组合 60"/>
          <p:cNvGrpSpPr/>
          <p:nvPr/>
        </p:nvGrpSpPr>
        <p:grpSpPr>
          <a:xfrm>
            <a:off x="6389207" y="3463274"/>
            <a:ext cx="1362525" cy="988578"/>
            <a:chOff x="6177683" y="1666134"/>
            <a:chExt cx="1362525" cy="988578"/>
          </a:xfrm>
          <a:solidFill>
            <a:srgbClr val="1C4885"/>
          </a:solidFill>
        </p:grpSpPr>
        <p:sp>
          <p:nvSpPr>
            <p:cNvPr id="62" name="矩形 61"/>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矩形 62"/>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4" name="文本框 39"/>
          <p:cNvSpPr txBox="1"/>
          <p:nvPr/>
        </p:nvSpPr>
        <p:spPr>
          <a:xfrm>
            <a:off x="6628963" y="2357326"/>
            <a:ext cx="1032387" cy="707886"/>
          </a:xfrm>
          <a:prstGeom prst="rect">
            <a:avLst/>
          </a:prstGeom>
          <a:noFill/>
        </p:spPr>
        <p:txBody>
          <a:bodyPr wrap="square" rtlCol="0">
            <a:spAutoFit/>
          </a:bodyPr>
          <a:lstStyle/>
          <a:p>
            <a:pPr algn="ctr"/>
            <a:r>
              <a:rPr lang="en-US" altLang="zh-CN" sz="4000" dirty="0" smtClean="0">
                <a:solidFill>
                  <a:schemeClr val="tx1">
                    <a:lumMod val="85000"/>
                    <a:lumOff val="15000"/>
                  </a:schemeClr>
                </a:solidFill>
                <a:cs typeface="+mn-ea"/>
                <a:sym typeface="+mn-lt"/>
              </a:rPr>
              <a:t>02</a:t>
            </a:r>
            <a:endParaRPr lang="zh-CN" altLang="en-US" sz="4000" dirty="0">
              <a:solidFill>
                <a:schemeClr val="tx1">
                  <a:lumMod val="85000"/>
                  <a:lumOff val="15000"/>
                </a:schemeClr>
              </a:solidFill>
              <a:cs typeface="+mn-ea"/>
              <a:sym typeface="+mn-lt"/>
            </a:endParaRPr>
          </a:p>
        </p:txBody>
      </p:sp>
      <p:sp>
        <p:nvSpPr>
          <p:cNvPr id="65" name="文本框 40"/>
          <p:cNvSpPr txBox="1"/>
          <p:nvPr/>
        </p:nvSpPr>
        <p:spPr>
          <a:xfrm>
            <a:off x="6628963" y="3788273"/>
            <a:ext cx="1032387" cy="707886"/>
          </a:xfrm>
          <a:prstGeom prst="rect">
            <a:avLst/>
          </a:prstGeom>
          <a:noFill/>
        </p:spPr>
        <p:txBody>
          <a:bodyPr wrap="square" rtlCol="0">
            <a:spAutoFit/>
          </a:bodyPr>
          <a:lstStyle/>
          <a:p>
            <a:pPr algn="ctr"/>
            <a:r>
              <a:rPr lang="en-US" altLang="zh-CN" sz="4000" dirty="0" smtClean="0">
                <a:solidFill>
                  <a:schemeClr val="tx1">
                    <a:lumMod val="85000"/>
                    <a:lumOff val="15000"/>
                  </a:schemeClr>
                </a:solidFill>
                <a:cs typeface="+mn-ea"/>
                <a:sym typeface="+mn-lt"/>
              </a:rPr>
              <a:t>04</a:t>
            </a:r>
            <a:endParaRPr lang="zh-CN" altLang="en-US" sz="4000" dirty="0">
              <a:solidFill>
                <a:schemeClr val="tx1">
                  <a:lumMod val="85000"/>
                  <a:lumOff val="15000"/>
                </a:schemeClr>
              </a:solidFill>
              <a:cs typeface="+mn-ea"/>
              <a:sym typeface="+mn-lt"/>
            </a:endParaRPr>
          </a:p>
        </p:txBody>
      </p:sp>
      <p:sp>
        <p:nvSpPr>
          <p:cNvPr id="66" name="文本框 42"/>
          <p:cNvSpPr txBox="1"/>
          <p:nvPr/>
        </p:nvSpPr>
        <p:spPr>
          <a:xfrm>
            <a:off x="7661351" y="2467689"/>
            <a:ext cx="3253306" cy="400110"/>
          </a:xfrm>
          <a:prstGeom prst="rect">
            <a:avLst/>
          </a:prstGeom>
          <a:noFill/>
        </p:spPr>
        <p:txBody>
          <a:bodyPr wrap="square" rtlCol="0">
            <a:spAutoFit/>
          </a:bodyPr>
          <a:lstStyle/>
          <a:p>
            <a:pPr algn="just"/>
            <a:r>
              <a:rPr lang="zh-CN" altLang="en-US" sz="2000" dirty="0">
                <a:solidFill>
                  <a:schemeClr val="tx1">
                    <a:lumMod val="85000"/>
                    <a:lumOff val="15000"/>
                  </a:schemeClr>
                </a:solidFill>
                <a:cs typeface="+mn-ea"/>
                <a:sym typeface="+mn-lt"/>
              </a:rPr>
              <a:t>语音识别</a:t>
            </a:r>
            <a:endParaRPr lang="zh-CN" altLang="en-US" sz="2000" dirty="0">
              <a:solidFill>
                <a:schemeClr val="tx1">
                  <a:lumMod val="85000"/>
                  <a:lumOff val="15000"/>
                </a:schemeClr>
              </a:solidFill>
              <a:cs typeface="+mn-ea"/>
              <a:sym typeface="+mn-lt"/>
            </a:endParaRPr>
          </a:p>
        </p:txBody>
      </p:sp>
      <p:sp>
        <p:nvSpPr>
          <p:cNvPr id="67" name="文本框 43"/>
          <p:cNvSpPr txBox="1"/>
          <p:nvPr/>
        </p:nvSpPr>
        <p:spPr>
          <a:xfrm>
            <a:off x="7751574" y="3880606"/>
            <a:ext cx="3158022" cy="400110"/>
          </a:xfrm>
          <a:prstGeom prst="rect">
            <a:avLst/>
          </a:prstGeom>
          <a:noFill/>
        </p:spPr>
        <p:txBody>
          <a:bodyPr wrap="square" rtlCol="0">
            <a:spAutoFit/>
          </a:bodyPr>
          <a:lstStyle/>
          <a:p>
            <a:pPr algn="just"/>
            <a:r>
              <a:rPr lang="zh-CN" altLang="en-US" sz="2000" dirty="0" smtClean="0">
                <a:solidFill>
                  <a:schemeClr val="tx1">
                    <a:lumMod val="85000"/>
                    <a:lumOff val="15000"/>
                  </a:schemeClr>
                </a:solidFill>
                <a:cs typeface="+mn-ea"/>
                <a:sym typeface="+mn-lt"/>
              </a:rPr>
              <a:t>智慧医疗</a:t>
            </a:r>
            <a:endParaRPr lang="zh-CN" altLang="en-US" sz="20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2573606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smtClean="0">
                <a:solidFill>
                  <a:schemeClr val="bg1"/>
                </a:solidFill>
                <a:cs typeface="+mn-ea"/>
                <a:sym typeface="+mn-lt"/>
              </a:rPr>
              <a:t>4</a:t>
            </a:r>
            <a:endParaRPr lang="zh-CN" altLang="en-US" sz="13800" b="1" dirty="0">
              <a:solidFill>
                <a:schemeClr val="bg1"/>
              </a:solidFill>
              <a:cs typeface="+mn-ea"/>
              <a:sym typeface="+mn-lt"/>
            </a:endParaRPr>
          </a:p>
        </p:txBody>
      </p:sp>
      <p:sp>
        <p:nvSpPr>
          <p:cNvPr id="8" name="文本框 7"/>
          <p:cNvSpPr txBox="1"/>
          <p:nvPr/>
        </p:nvSpPr>
        <p:spPr>
          <a:xfrm>
            <a:off x="4224298" y="2832179"/>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开发框架</a:t>
            </a:r>
          </a:p>
        </p:txBody>
      </p:sp>
    </p:spTree>
    <p:extLst>
      <p:ext uri="{BB962C8B-B14F-4D97-AF65-F5344CB8AC3E}">
        <p14:creationId xmlns:p14="http://schemas.microsoft.com/office/powerpoint/2010/main" val="9498183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s3og5wl">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1019</Words>
  <Application>Microsoft Office PowerPoint</Application>
  <PresentationFormat>自定义</PresentationFormat>
  <Paragraphs>117</Paragraphs>
  <Slides>17</Slides>
  <Notes>17</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蓝色毕业答辩</dc:title>
  <dc:creator>第一PPT</dc:creator>
  <cp:keywords>www.1ppt.com</cp:keywords>
  <dc:description>www.1ppt.com</dc:description>
  <cp:lastModifiedBy>asus</cp:lastModifiedBy>
  <cp:revision>97</cp:revision>
  <dcterms:created xsi:type="dcterms:W3CDTF">2018-02-27T12:12:58Z</dcterms:created>
  <dcterms:modified xsi:type="dcterms:W3CDTF">2020-05-30T06:14:17Z</dcterms:modified>
</cp:coreProperties>
</file>