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6"/>
  </p:notesMasterIdLst>
  <p:sldIdLst>
    <p:sldId id="256" r:id="rId2"/>
    <p:sldId id="260" r:id="rId3"/>
    <p:sldId id="279" r:id="rId4"/>
    <p:sldId id="264" r:id="rId5"/>
    <p:sldId id="272" r:id="rId6"/>
    <p:sldId id="281" r:id="rId7"/>
    <p:sldId id="282" r:id="rId8"/>
    <p:sldId id="273" r:id="rId9"/>
    <p:sldId id="278" r:id="rId10"/>
    <p:sldId id="283" r:id="rId11"/>
    <p:sldId id="274" r:id="rId12"/>
    <p:sldId id="275" r:id="rId13"/>
    <p:sldId id="28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F66BA-0446-4B6E-830B-88C9E03C62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71C73B-3281-4FC5-808D-824789E96B9C}">
      <dgm:prSet/>
      <dgm:spPr/>
      <dgm:t>
        <a:bodyPr/>
        <a:lstStyle/>
        <a:p>
          <a:r>
            <a:rPr lang="de-DE" b="1" dirty="0"/>
            <a:t>DISTRICT, DB AND RKI DATA ARE USING DIFFERENT COODINATE SYSTEMS</a:t>
          </a:r>
          <a:endParaRPr lang="en-US" dirty="0"/>
        </a:p>
      </dgm:t>
    </dgm:pt>
    <dgm:pt modelId="{2A951889-A7A8-4B02-9F73-5AC15E9AB040}" type="parTrans" cxnId="{EB2DAB6B-23E4-4502-905A-E69DCC1B5683}">
      <dgm:prSet/>
      <dgm:spPr/>
      <dgm:t>
        <a:bodyPr/>
        <a:lstStyle/>
        <a:p>
          <a:endParaRPr lang="en-US"/>
        </a:p>
      </dgm:t>
    </dgm:pt>
    <dgm:pt modelId="{24FBE562-AD93-4FA4-9A1B-E2702924B6BD}" type="sibTrans" cxnId="{EB2DAB6B-23E4-4502-905A-E69DCC1B5683}">
      <dgm:prSet/>
      <dgm:spPr/>
      <dgm:t>
        <a:bodyPr/>
        <a:lstStyle/>
        <a:p>
          <a:endParaRPr lang="en-US"/>
        </a:p>
      </dgm:t>
    </dgm:pt>
    <dgm:pt modelId="{A3D8AC62-864C-4DB8-9D64-76738ABE092F}">
      <dgm:prSet/>
      <dgm:spPr/>
      <dgm:t>
        <a:bodyPr/>
        <a:lstStyle/>
        <a:p>
          <a:r>
            <a:rPr lang="de-DE" b="1"/>
            <a:t>LAYERS ARE NOT MATCHING [OFFSET, SCALE]</a:t>
          </a:r>
          <a:endParaRPr lang="en-US"/>
        </a:p>
      </dgm:t>
    </dgm:pt>
    <dgm:pt modelId="{A7D77477-6B1E-4528-A85B-C06A89ECC608}" type="parTrans" cxnId="{89F95DCE-74A0-423C-B868-5FBC3A18CB8A}">
      <dgm:prSet/>
      <dgm:spPr/>
      <dgm:t>
        <a:bodyPr/>
        <a:lstStyle/>
        <a:p>
          <a:endParaRPr lang="en-US"/>
        </a:p>
      </dgm:t>
    </dgm:pt>
    <dgm:pt modelId="{A934920E-2D45-4EEF-8381-650EAED7B973}" type="sibTrans" cxnId="{89F95DCE-74A0-423C-B868-5FBC3A18CB8A}">
      <dgm:prSet/>
      <dgm:spPr/>
      <dgm:t>
        <a:bodyPr/>
        <a:lstStyle/>
        <a:p>
          <a:endParaRPr lang="en-US"/>
        </a:p>
      </dgm:t>
    </dgm:pt>
    <dgm:pt modelId="{CD13A512-97D7-48F1-9662-F464A0EDEFD5}">
      <dgm:prSet/>
      <dgm:spPr/>
      <dgm:t>
        <a:bodyPr/>
        <a:lstStyle/>
        <a:p>
          <a:r>
            <a:rPr lang="de-DE" b="1"/>
            <a:t>REFORMAT THESE WITH QGIS AND GEOPANDAS</a:t>
          </a:r>
          <a:endParaRPr lang="en-US"/>
        </a:p>
      </dgm:t>
    </dgm:pt>
    <dgm:pt modelId="{665F0D59-7B26-4C34-B249-E926A2BBC5DE}" type="parTrans" cxnId="{EA818EBA-C6D6-4254-82BD-920CBD25971B}">
      <dgm:prSet/>
      <dgm:spPr/>
      <dgm:t>
        <a:bodyPr/>
        <a:lstStyle/>
        <a:p>
          <a:endParaRPr lang="en-US"/>
        </a:p>
      </dgm:t>
    </dgm:pt>
    <dgm:pt modelId="{6E18D98A-EC41-4963-A9E0-DA5D4AB24F6F}" type="sibTrans" cxnId="{EA818EBA-C6D6-4254-82BD-920CBD25971B}">
      <dgm:prSet/>
      <dgm:spPr/>
      <dgm:t>
        <a:bodyPr/>
        <a:lstStyle/>
        <a:p>
          <a:endParaRPr lang="en-US"/>
        </a:p>
      </dgm:t>
    </dgm:pt>
    <dgm:pt modelId="{C47B5021-6282-4632-9C57-DA2990138A2A}">
      <dgm:prSet/>
      <dgm:spPr/>
      <dgm:t>
        <a:bodyPr/>
        <a:lstStyle/>
        <a:p>
          <a:r>
            <a:rPr lang="de-DE" b="1"/>
            <a:t>QGIS IS QUITE COMPLEX TO USE</a:t>
          </a:r>
          <a:endParaRPr lang="en-US"/>
        </a:p>
      </dgm:t>
    </dgm:pt>
    <dgm:pt modelId="{5ED2441B-5D14-4145-8BE1-BF9762E11671}" type="parTrans" cxnId="{576151F4-9A3E-47BD-9251-D53DFE17386F}">
      <dgm:prSet/>
      <dgm:spPr/>
      <dgm:t>
        <a:bodyPr/>
        <a:lstStyle/>
        <a:p>
          <a:endParaRPr lang="en-US"/>
        </a:p>
      </dgm:t>
    </dgm:pt>
    <dgm:pt modelId="{641E16A7-9A55-4638-B995-B97F1D600A61}" type="sibTrans" cxnId="{576151F4-9A3E-47BD-9251-D53DFE17386F}">
      <dgm:prSet/>
      <dgm:spPr/>
      <dgm:t>
        <a:bodyPr/>
        <a:lstStyle/>
        <a:p>
          <a:endParaRPr lang="en-US"/>
        </a:p>
      </dgm:t>
    </dgm:pt>
    <dgm:pt modelId="{F0CBEBB0-F5EE-4549-9EBB-52349387C65C}" type="pres">
      <dgm:prSet presAssocID="{775F66BA-0446-4B6E-830B-88C9E03C6275}" presName="linear" presStyleCnt="0">
        <dgm:presLayoutVars>
          <dgm:animLvl val="lvl"/>
          <dgm:resizeHandles val="exact"/>
        </dgm:presLayoutVars>
      </dgm:prSet>
      <dgm:spPr/>
    </dgm:pt>
    <dgm:pt modelId="{EA1B93EB-846F-6C4F-A0A9-EF76FE998C1D}" type="pres">
      <dgm:prSet presAssocID="{BE71C73B-3281-4FC5-808D-824789E96B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EB42C6-12CD-254D-B29E-17CE4E7810EC}" type="pres">
      <dgm:prSet presAssocID="{24FBE562-AD93-4FA4-9A1B-E2702924B6BD}" presName="spacer" presStyleCnt="0"/>
      <dgm:spPr/>
    </dgm:pt>
    <dgm:pt modelId="{7E11695D-1E37-AC43-9BE9-93EB0C154F32}" type="pres">
      <dgm:prSet presAssocID="{A3D8AC62-864C-4DB8-9D64-76738ABE09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E783E3-F93C-444F-BF56-9D9D99FD8E32}" type="pres">
      <dgm:prSet presAssocID="{A934920E-2D45-4EEF-8381-650EAED7B973}" presName="spacer" presStyleCnt="0"/>
      <dgm:spPr/>
    </dgm:pt>
    <dgm:pt modelId="{D98B9746-657E-B246-BC9B-75A83F0CB60C}" type="pres">
      <dgm:prSet presAssocID="{CD13A512-97D7-48F1-9662-F464A0EDEF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EA5569-06FF-6945-A7CD-5297105E2C94}" type="pres">
      <dgm:prSet presAssocID="{6E18D98A-EC41-4963-A9E0-DA5D4AB24F6F}" presName="spacer" presStyleCnt="0"/>
      <dgm:spPr/>
    </dgm:pt>
    <dgm:pt modelId="{7D565EFD-B634-8744-9071-A9179C25B1EA}" type="pres">
      <dgm:prSet presAssocID="{C47B5021-6282-4632-9C57-DA2990138A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276300-E89F-7C4F-9720-35C2CF2F2740}" type="presOf" srcId="{A3D8AC62-864C-4DB8-9D64-76738ABE092F}" destId="{7E11695D-1E37-AC43-9BE9-93EB0C154F32}" srcOrd="0" destOrd="0" presId="urn:microsoft.com/office/officeart/2005/8/layout/vList2"/>
    <dgm:cxn modelId="{31295202-E684-DA4C-8BE4-C8495A878B32}" type="presOf" srcId="{BE71C73B-3281-4FC5-808D-824789E96B9C}" destId="{EA1B93EB-846F-6C4F-A0A9-EF76FE998C1D}" srcOrd="0" destOrd="0" presId="urn:microsoft.com/office/officeart/2005/8/layout/vList2"/>
    <dgm:cxn modelId="{327C1125-D0C2-8D46-946E-7C3519EE020E}" type="presOf" srcId="{C47B5021-6282-4632-9C57-DA2990138A2A}" destId="{7D565EFD-B634-8744-9071-A9179C25B1EA}" srcOrd="0" destOrd="0" presId="urn:microsoft.com/office/officeart/2005/8/layout/vList2"/>
    <dgm:cxn modelId="{EB2DAB6B-23E4-4502-905A-E69DCC1B5683}" srcId="{775F66BA-0446-4B6E-830B-88C9E03C6275}" destId="{BE71C73B-3281-4FC5-808D-824789E96B9C}" srcOrd="0" destOrd="0" parTransId="{2A951889-A7A8-4B02-9F73-5AC15E9AB040}" sibTransId="{24FBE562-AD93-4FA4-9A1B-E2702924B6BD}"/>
    <dgm:cxn modelId="{9477287B-7AA7-5C46-ABB8-05A9D3D63192}" type="presOf" srcId="{CD13A512-97D7-48F1-9662-F464A0EDEFD5}" destId="{D98B9746-657E-B246-BC9B-75A83F0CB60C}" srcOrd="0" destOrd="0" presId="urn:microsoft.com/office/officeart/2005/8/layout/vList2"/>
    <dgm:cxn modelId="{F7090D99-E18C-A049-AD55-FB401E196E3A}" type="presOf" srcId="{775F66BA-0446-4B6E-830B-88C9E03C6275}" destId="{F0CBEBB0-F5EE-4549-9EBB-52349387C65C}" srcOrd="0" destOrd="0" presId="urn:microsoft.com/office/officeart/2005/8/layout/vList2"/>
    <dgm:cxn modelId="{EA818EBA-C6D6-4254-82BD-920CBD25971B}" srcId="{775F66BA-0446-4B6E-830B-88C9E03C6275}" destId="{CD13A512-97D7-48F1-9662-F464A0EDEFD5}" srcOrd="2" destOrd="0" parTransId="{665F0D59-7B26-4C34-B249-E926A2BBC5DE}" sibTransId="{6E18D98A-EC41-4963-A9E0-DA5D4AB24F6F}"/>
    <dgm:cxn modelId="{89F95DCE-74A0-423C-B868-5FBC3A18CB8A}" srcId="{775F66BA-0446-4B6E-830B-88C9E03C6275}" destId="{A3D8AC62-864C-4DB8-9D64-76738ABE092F}" srcOrd="1" destOrd="0" parTransId="{A7D77477-6B1E-4528-A85B-C06A89ECC608}" sibTransId="{A934920E-2D45-4EEF-8381-650EAED7B973}"/>
    <dgm:cxn modelId="{576151F4-9A3E-47BD-9251-D53DFE17386F}" srcId="{775F66BA-0446-4B6E-830B-88C9E03C6275}" destId="{C47B5021-6282-4632-9C57-DA2990138A2A}" srcOrd="3" destOrd="0" parTransId="{5ED2441B-5D14-4145-8BE1-BF9762E11671}" sibTransId="{641E16A7-9A55-4638-B995-B97F1D600A61}"/>
    <dgm:cxn modelId="{802D0609-4697-4247-B39B-5A236B23D0D8}" type="presParOf" srcId="{F0CBEBB0-F5EE-4549-9EBB-52349387C65C}" destId="{EA1B93EB-846F-6C4F-A0A9-EF76FE998C1D}" srcOrd="0" destOrd="0" presId="urn:microsoft.com/office/officeart/2005/8/layout/vList2"/>
    <dgm:cxn modelId="{A55FA7CC-831F-D546-9948-0460AF59D176}" type="presParOf" srcId="{F0CBEBB0-F5EE-4549-9EBB-52349387C65C}" destId="{F9EB42C6-12CD-254D-B29E-17CE4E7810EC}" srcOrd="1" destOrd="0" presId="urn:microsoft.com/office/officeart/2005/8/layout/vList2"/>
    <dgm:cxn modelId="{9C15057D-9192-3247-BB17-DFF0942FF914}" type="presParOf" srcId="{F0CBEBB0-F5EE-4549-9EBB-52349387C65C}" destId="{7E11695D-1E37-AC43-9BE9-93EB0C154F32}" srcOrd="2" destOrd="0" presId="urn:microsoft.com/office/officeart/2005/8/layout/vList2"/>
    <dgm:cxn modelId="{22FD767C-DA62-2643-A28E-4FEEA32B02EB}" type="presParOf" srcId="{F0CBEBB0-F5EE-4549-9EBB-52349387C65C}" destId="{01E783E3-F93C-444F-BF56-9D9D99FD8E32}" srcOrd="3" destOrd="0" presId="urn:microsoft.com/office/officeart/2005/8/layout/vList2"/>
    <dgm:cxn modelId="{F2995EC4-C449-304B-AA4C-EC01F89655A0}" type="presParOf" srcId="{F0CBEBB0-F5EE-4549-9EBB-52349387C65C}" destId="{D98B9746-657E-B246-BC9B-75A83F0CB60C}" srcOrd="4" destOrd="0" presId="urn:microsoft.com/office/officeart/2005/8/layout/vList2"/>
    <dgm:cxn modelId="{1BB00DED-6C07-6E4C-84C4-D17EFEA2EB0A}" type="presParOf" srcId="{F0CBEBB0-F5EE-4549-9EBB-52349387C65C}" destId="{2FEA5569-06FF-6945-A7CD-5297105E2C94}" srcOrd="5" destOrd="0" presId="urn:microsoft.com/office/officeart/2005/8/layout/vList2"/>
    <dgm:cxn modelId="{E3D18B75-6835-7A4A-BA4A-A9EE5C059489}" type="presParOf" srcId="{F0CBEBB0-F5EE-4549-9EBB-52349387C65C}" destId="{7D565EFD-B634-8744-9071-A9179C25B1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B93EB-846F-6C4F-A0A9-EF76FE998C1D}">
      <dsp:nvSpPr>
        <dsp:cNvPr id="0" name=""/>
        <dsp:cNvSpPr/>
      </dsp:nvSpPr>
      <dsp:spPr>
        <a:xfrm>
          <a:off x="0" y="450683"/>
          <a:ext cx="6571413" cy="1146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DISTRICT, DB AND RKI DATA ARE USING DIFFERENT COODINATE SYSTEMS</a:t>
          </a:r>
          <a:endParaRPr lang="en-US" sz="2800" kern="1200" dirty="0"/>
        </a:p>
      </dsp:txBody>
      <dsp:txXfrm>
        <a:off x="55972" y="506655"/>
        <a:ext cx="6459469" cy="1034656"/>
      </dsp:txXfrm>
    </dsp:sp>
    <dsp:sp modelId="{7E11695D-1E37-AC43-9BE9-93EB0C154F32}">
      <dsp:nvSpPr>
        <dsp:cNvPr id="0" name=""/>
        <dsp:cNvSpPr/>
      </dsp:nvSpPr>
      <dsp:spPr>
        <a:xfrm>
          <a:off x="0" y="1677923"/>
          <a:ext cx="6571413" cy="1146600"/>
        </a:xfrm>
        <a:prstGeom prst="roundRect">
          <a:avLst/>
        </a:prstGeom>
        <a:solidFill>
          <a:schemeClr val="accent5">
            <a:hueOff val="-2308962"/>
            <a:satOff val="-401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/>
            <a:t>LAYERS ARE NOT MATCHING [OFFSET, SCALE]</a:t>
          </a:r>
          <a:endParaRPr lang="en-US" sz="2800" kern="1200"/>
        </a:p>
      </dsp:txBody>
      <dsp:txXfrm>
        <a:off x="55972" y="1733895"/>
        <a:ext cx="6459469" cy="1034656"/>
      </dsp:txXfrm>
    </dsp:sp>
    <dsp:sp modelId="{D98B9746-657E-B246-BC9B-75A83F0CB60C}">
      <dsp:nvSpPr>
        <dsp:cNvPr id="0" name=""/>
        <dsp:cNvSpPr/>
      </dsp:nvSpPr>
      <dsp:spPr>
        <a:xfrm>
          <a:off x="0" y="2905163"/>
          <a:ext cx="6571413" cy="1146600"/>
        </a:xfrm>
        <a:prstGeom prst="roundRect">
          <a:avLst/>
        </a:prstGeom>
        <a:solidFill>
          <a:schemeClr val="accent5">
            <a:hueOff val="-4617924"/>
            <a:satOff val="-8021"/>
            <a:lumOff val="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/>
            <a:t>REFORMAT THESE WITH QGIS AND GEOPANDAS</a:t>
          </a:r>
          <a:endParaRPr lang="en-US" sz="2800" kern="1200"/>
        </a:p>
      </dsp:txBody>
      <dsp:txXfrm>
        <a:off x="55972" y="2961135"/>
        <a:ext cx="6459469" cy="1034656"/>
      </dsp:txXfrm>
    </dsp:sp>
    <dsp:sp modelId="{7D565EFD-B634-8744-9071-A9179C25B1EA}">
      <dsp:nvSpPr>
        <dsp:cNvPr id="0" name=""/>
        <dsp:cNvSpPr/>
      </dsp:nvSpPr>
      <dsp:spPr>
        <a:xfrm>
          <a:off x="0" y="4132403"/>
          <a:ext cx="6571413" cy="1146600"/>
        </a:xfrm>
        <a:prstGeom prst="round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/>
            <a:t>QGIS IS QUITE COMPLEX TO USE</a:t>
          </a:r>
          <a:endParaRPr lang="en-US" sz="2800" kern="1200"/>
        </a:p>
      </dsp:txBody>
      <dsp:txXfrm>
        <a:off x="55972" y="4188375"/>
        <a:ext cx="6459469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165A-C1AA-4349-A93D-A4C6DB843D3A}" type="datetimeFigureOut">
              <a:rPr lang="de-DE" smtClean="0"/>
              <a:t>17.01.22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B883B-0934-3349-947A-4E734B544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887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65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171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54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1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7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02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2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77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5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33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58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0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A0F8-8C49-FD4D-8833-401C370E4840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9F8-BF5C-1748-87FC-3FAAAA388C4B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1CB6-E8A8-5A41-B9F5-E5CC522E40A2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E836-F353-684E-A4ED-EA34511A1F57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493-2882-A949-9738-F6862D2EA72F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A726-7490-C94D-B12C-633591FAB684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591E-2957-C044-A3D1-84C6E67FA23E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18B8-3083-4444-B110-5C31F6215BDF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AAF-B05C-DE42-911E-A4DD0EEBFE07}" type="datetime1">
              <a:rPr lang="de-DE" smtClean="0"/>
              <a:t>17.01.22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C5F2-F1FF-924E-8B86-53AD2F0B6B49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113-44BD-FF47-8133-5363FA48102B}" type="datetime1">
              <a:rPr lang="de-DE" smtClean="0"/>
              <a:t>17.01.22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8104E96F-7F8E-D64F-BDAD-13C9BED146AC}" type="datetime1">
              <a:rPr lang="de-DE" smtClean="0"/>
              <a:t>17.01.22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2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i.corona-zahlen.org/docs/endpoints/district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DS II</a:t>
            </a:r>
            <a:br>
              <a:rPr lang="de-DE" sz="5100" dirty="0"/>
            </a:br>
            <a:r>
              <a:rPr lang="de-DE" sz="5100" dirty="0"/>
              <a:t>SEMINAR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/>
              <a:t>Marcel Ochsendorf</a:t>
            </a:r>
          </a:p>
          <a:p>
            <a:pPr algn="r"/>
            <a:r>
              <a:rPr lang="de-DE"/>
              <a:t>FINAL</a:t>
            </a:r>
          </a:p>
          <a:p>
            <a:pPr algn="r"/>
            <a:r>
              <a:rPr lang="de-DE"/>
              <a:t> </a:t>
            </a:r>
            <a:r>
              <a:rPr lang="de-DE" dirty="0"/>
              <a:t>PRESENTATION</a:t>
            </a:r>
          </a:p>
          <a:p>
            <a:pPr algn="r"/>
            <a:endParaRPr lang="de-DE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75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916875-ED48-9842-827F-05765C48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PROCESS RKI DATA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95B2070A-903C-B24C-9E37-FB561DB58EC4}"/>
              </a:ext>
            </a:extLst>
          </p:cNvPr>
          <p:cNvSpPr txBox="1">
            <a:spLocks/>
          </p:cNvSpPr>
          <p:nvPr/>
        </p:nvSpPr>
        <p:spPr>
          <a:xfrm>
            <a:off x="701646" y="2562955"/>
            <a:ext cx="6959242" cy="251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/>
              <a:t>ONE DOWNLOAD OF DISTRIC DATA AT THE END OF EACH DAY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/>
              <a:t>INCIDENCE AND AGS_ID USED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A62DD0C-D73A-E449-AFF2-B07DBD81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180" y="1436313"/>
            <a:ext cx="3940979" cy="4176141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BED2ED-BAD3-4440-AFD0-3CA64E1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3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CHECK YOUR DATASETS!</a:t>
            </a:r>
          </a:p>
        </p:txBody>
      </p:sp>
      <p:pic>
        <p:nvPicPr>
          <p:cNvPr id="3" name="Grafik 2" descr="Ein Bild, das Blume enthält.&#10;&#10;Automatisch generierte Beschreibung">
            <a:extLst>
              <a:ext uri="{FF2B5EF4-FFF2-40B4-BE49-F238E27FC236}">
                <a16:creationId xmlns:a16="http://schemas.microsoft.com/office/drawing/2014/main" id="{20E97D66-D14F-0A4E-B9A2-71B16E0F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314" y="1282390"/>
            <a:ext cx="3683193" cy="4897863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65D854C4-914D-AF44-93BE-A84B0F1E8348}"/>
              </a:ext>
            </a:extLst>
          </p:cNvPr>
          <p:cNvSpPr txBox="1">
            <a:spLocks/>
          </p:cNvSpPr>
          <p:nvPr/>
        </p:nvSpPr>
        <p:spPr>
          <a:xfrm>
            <a:off x="282463" y="2494361"/>
            <a:ext cx="6720503" cy="411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800" dirty="0"/>
              <a:t>USED </a:t>
            </a:r>
            <a:r>
              <a:rPr lang="de-DE" sz="1800" b="1" i="1" dirty="0">
                <a:hlinkClick r:id="rId4"/>
              </a:rPr>
              <a:t>https://api.corona-zahlen.org/docs/endpoints/districts.html</a:t>
            </a:r>
            <a:r>
              <a:rPr lang="de-DE" sz="1800" b="1" i="1" dirty="0"/>
              <a:t> </a:t>
            </a:r>
            <a:r>
              <a:rPr lang="de-DE" sz="1800" i="1" dirty="0"/>
              <a:t>FOR COVID DISTRICT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800" i="1" dirty="0"/>
              <a:t>CSV RESPONSES LOOKED GOOD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800" i="1" dirty="0"/>
              <a:t>SEVERAL DISTRICTS ARE MISSING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800" i="1" dirty="0"/>
              <a:t>Data </a:t>
            </a:r>
            <a:r>
              <a:rPr lang="de-DE" sz="1800" i="1" dirty="0" err="1"/>
              <a:t>apparently</a:t>
            </a:r>
            <a:r>
              <a:rPr lang="de-DE" sz="1800" i="1" dirty="0"/>
              <a:t> </a:t>
            </a:r>
            <a:r>
              <a:rPr lang="de-DE" sz="1800" i="1" dirty="0" err="1"/>
              <a:t>lookedgooD</a:t>
            </a:r>
            <a:endParaRPr lang="de-DE" sz="1800" i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800" i="1" dirty="0"/>
              <a:t> a </a:t>
            </a:r>
            <a:r>
              <a:rPr lang="de-DE" sz="1800" i="1" dirty="0" err="1"/>
              <a:t>sporadic</a:t>
            </a:r>
            <a:r>
              <a:rPr lang="de-DE" sz="1800" i="1" dirty="0"/>
              <a:t> </a:t>
            </a:r>
            <a:r>
              <a:rPr lang="de-DE" sz="1800" i="1" dirty="0" err="1"/>
              <a:t>test</a:t>
            </a:r>
            <a:r>
              <a:rPr lang="de-DE" sz="1800" i="1" dirty="0"/>
              <a:t> </a:t>
            </a:r>
            <a:r>
              <a:rPr lang="de-DE" sz="1800" i="1" dirty="0" err="1"/>
              <a:t>of</a:t>
            </a:r>
            <a:r>
              <a:rPr lang="de-DE" sz="1800" i="1" dirty="0"/>
              <a:t> </a:t>
            </a:r>
            <a:r>
              <a:rPr lang="de-DE" sz="1800" i="1" dirty="0" err="1"/>
              <a:t>this</a:t>
            </a:r>
            <a:r>
              <a:rPr lang="de-DE" sz="1800" i="1" dirty="0"/>
              <a:t> </a:t>
            </a:r>
            <a:r>
              <a:rPr lang="de-DE" sz="1800" i="1" dirty="0" err="1"/>
              <a:t>data</a:t>
            </a:r>
            <a:r>
              <a:rPr lang="de-DE" sz="1800" i="1" dirty="0"/>
              <a:t> was </a:t>
            </a:r>
            <a:r>
              <a:rPr lang="de-DE" sz="1800" i="1" dirty="0" err="1"/>
              <a:t>successful</a:t>
            </a:r>
            <a:endParaRPr lang="de-DE" sz="1800" i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1800" i="1" dirty="0" err="1"/>
              <a:t>only</a:t>
            </a:r>
            <a:r>
              <a:rPr lang="de-DE" sz="1800" i="1" dirty="0"/>
              <a:t> </a:t>
            </a:r>
            <a:r>
              <a:rPr lang="de-DE" sz="1800" i="1" dirty="0" err="1"/>
              <a:t>noticed</a:t>
            </a:r>
            <a:r>
              <a:rPr lang="de-DE" sz="1800" i="1" dirty="0"/>
              <a:t> after </a:t>
            </a:r>
            <a:r>
              <a:rPr lang="de-DE" sz="1800" i="1" dirty="0" err="1"/>
              <a:t>working</a:t>
            </a:r>
            <a:r>
              <a:rPr lang="de-DE" sz="1800" i="1" dirty="0"/>
              <a:t> </a:t>
            </a:r>
            <a:r>
              <a:rPr lang="de-DE" sz="1800" i="1" dirty="0" err="1"/>
              <a:t>visualization</a:t>
            </a:r>
            <a:endParaRPr lang="de-DE" sz="1800" i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32FAE8-1B99-9340-B271-2EC7DF9B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3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VISUALISATION</a:t>
            </a:r>
          </a:p>
        </p:txBody>
      </p:sp>
      <p:pic>
        <p:nvPicPr>
          <p:cNvPr id="4" name="Grafik 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01FBE8A3-F581-7C49-90F0-4C7BB75E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54" y="198405"/>
            <a:ext cx="6438911" cy="64611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2C1C9C-914D-2848-A33A-F05EA7716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95" y="2498326"/>
            <a:ext cx="5708505" cy="3792963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9BB09B-801B-434D-96A2-BB902702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680" y="-462515"/>
            <a:ext cx="6205708" cy="1552968"/>
          </a:xfrm>
        </p:spPr>
        <p:txBody>
          <a:bodyPr>
            <a:normAutofit/>
          </a:bodyPr>
          <a:lstStyle/>
          <a:p>
            <a:pPr algn="r"/>
            <a:r>
              <a:rPr lang="de-DE" sz="4000" dirty="0"/>
              <a:t>Future 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629" y="1286259"/>
            <a:ext cx="7112090" cy="366990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Fixing COVID DISTRICTDATA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/>
              <a:t>ADD PASSENGER COUNTS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b="1" dirty="0"/>
              <a:t>INCLUDE LONG DISTANCE TRAINS INSTEAD OF REGIONAL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RUN OTHER VISUALISATION TASKS ON DELAY TRAIN DATA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1828"/>
          <a:stretch/>
        </p:blipFill>
        <p:spPr>
          <a:xfrm>
            <a:off x="-2732312" y="3429000"/>
            <a:ext cx="8595846" cy="585995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0C6AFB4-1D37-C945-A25A-CDF5F9C9D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121" y="4454615"/>
            <a:ext cx="334262" cy="33426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2EC1B2E-75DB-734F-B335-90AB2079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415687" y="4451514"/>
            <a:ext cx="334262" cy="3342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A85486D-94CF-714E-AC77-F540DB2B8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51243" y="4451514"/>
            <a:ext cx="334262" cy="33426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23089A9-59F0-6149-B459-22E603FAA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270824" y="4451514"/>
            <a:ext cx="334262" cy="3342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A10B8-1012-B840-807D-147BFE9C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552" y="685680"/>
            <a:ext cx="6111792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QUESTIONS 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B9F54AC-D5EF-5B4F-BDCD-BFBF5869C9E4}"/>
              </a:ext>
            </a:extLst>
          </p:cNvPr>
          <p:cNvSpPr txBox="1"/>
          <p:nvPr/>
        </p:nvSpPr>
        <p:spPr>
          <a:xfrm>
            <a:off x="100361" y="6350739"/>
            <a:ext cx="907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RBEGamer</a:t>
            </a:r>
            <a:r>
              <a:rPr lang="en-GB" dirty="0"/>
              <a:t>/</a:t>
            </a:r>
            <a:r>
              <a:rPr lang="en-GB" dirty="0" err="1"/>
              <a:t>DataScienceIISeminar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A7A6DB-9926-3543-B9B3-8805651E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5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796" y="-83373"/>
            <a:ext cx="5472076" cy="1552968"/>
          </a:xfrm>
        </p:spPr>
        <p:txBody>
          <a:bodyPr>
            <a:normAutofit/>
          </a:bodyPr>
          <a:lstStyle/>
          <a:p>
            <a:pPr algn="r"/>
            <a:r>
              <a:rPr lang="de-DE" sz="4000" dirty="0"/>
              <a:t>RESEARCH QUESTION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024" y="951724"/>
            <a:ext cx="7112090" cy="3669908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possible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identify</a:t>
            </a:r>
            <a:r>
              <a:rPr lang="de-DE" sz="3200" dirty="0"/>
              <a:t> </a:t>
            </a:r>
            <a:r>
              <a:rPr lang="de-DE" sz="3200" dirty="0" err="1"/>
              <a:t>Covid</a:t>
            </a:r>
            <a:r>
              <a:rPr lang="de-DE" sz="3200" dirty="0"/>
              <a:t> </a:t>
            </a:r>
            <a:r>
              <a:rPr lang="de-DE" sz="3200" dirty="0" err="1"/>
              <a:t>SpreadS</a:t>
            </a:r>
            <a:r>
              <a:rPr lang="de-DE" sz="3200" dirty="0"/>
              <a:t> Due </a:t>
            </a:r>
            <a:r>
              <a:rPr lang="de-DE" sz="3200" dirty="0" err="1"/>
              <a:t>to</a:t>
            </a:r>
            <a:endParaRPr lang="de-DE" sz="3200" dirty="0"/>
          </a:p>
          <a:p>
            <a:pPr algn="l"/>
            <a:r>
              <a:rPr lang="de-DE" sz="3200" dirty="0" err="1">
                <a:solidFill>
                  <a:srgbClr val="65BCAA"/>
                </a:solidFill>
              </a:rPr>
              <a:t>public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>
                <a:solidFill>
                  <a:srgbClr val="65BCAA"/>
                </a:solidFill>
              </a:rPr>
              <a:t>transportation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/>
              <a:t>SERVICE?</a:t>
            </a:r>
            <a:r>
              <a:rPr lang="de-DE" sz="3200" dirty="0">
                <a:solidFill>
                  <a:srgbClr val="65BCAA"/>
                </a:solidFill>
              </a:rPr>
              <a:t>*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287" y="693111"/>
            <a:ext cx="8595846" cy="85958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0C6AFB4-1D37-C945-A25A-CDF5F9C9D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7146" y="4454614"/>
            <a:ext cx="334262" cy="33426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2EC1B2E-75DB-734F-B335-90AB2079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338" y="4451513"/>
            <a:ext cx="334262" cy="3342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A85486D-94CF-714E-AC77-F540DB2B8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7782" y="4451513"/>
            <a:ext cx="334262" cy="33426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23089A9-59F0-6149-B459-22E603FAA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201" y="4451513"/>
            <a:ext cx="334262" cy="334262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4813740C-963A-F14E-B07A-F991B32FEA32}"/>
              </a:ext>
            </a:extLst>
          </p:cNvPr>
          <p:cNvSpPr txBox="1">
            <a:spLocks/>
          </p:cNvSpPr>
          <p:nvPr/>
        </p:nvSpPr>
        <p:spPr>
          <a:xfrm>
            <a:off x="8234336" y="645991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* ASSUMING 100% RAILWAY TRAFFIC [NO CARS,…]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AC0ABE-9E92-734A-A0FE-DA2AA20E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796" y="-83373"/>
            <a:ext cx="5472076" cy="1552968"/>
          </a:xfrm>
        </p:spPr>
        <p:txBody>
          <a:bodyPr>
            <a:normAutofit/>
          </a:bodyPr>
          <a:lstStyle/>
          <a:p>
            <a:pPr algn="r"/>
            <a:r>
              <a:rPr lang="de-DE" sz="4000" dirty="0"/>
              <a:t>RESEARCH QUESTION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024" y="951724"/>
            <a:ext cx="7112090" cy="3669908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possible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identify</a:t>
            </a:r>
            <a:r>
              <a:rPr lang="de-DE" sz="3200" dirty="0"/>
              <a:t> </a:t>
            </a:r>
            <a:r>
              <a:rPr lang="de-DE" sz="3200" dirty="0" err="1"/>
              <a:t>Covid</a:t>
            </a:r>
            <a:r>
              <a:rPr lang="de-DE" sz="3200" dirty="0"/>
              <a:t> </a:t>
            </a:r>
            <a:r>
              <a:rPr lang="de-DE" sz="3200" dirty="0" err="1"/>
              <a:t>SpreadS</a:t>
            </a:r>
            <a:r>
              <a:rPr lang="de-DE" sz="3200" dirty="0"/>
              <a:t> Due </a:t>
            </a:r>
            <a:r>
              <a:rPr lang="de-DE" sz="3200" dirty="0" err="1"/>
              <a:t>to</a:t>
            </a:r>
            <a:endParaRPr lang="de-DE" sz="3200" dirty="0"/>
          </a:p>
          <a:p>
            <a:pPr algn="l"/>
            <a:r>
              <a:rPr lang="de-DE" sz="3200" dirty="0" err="1">
                <a:solidFill>
                  <a:srgbClr val="65BCAA"/>
                </a:solidFill>
              </a:rPr>
              <a:t>public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>
                <a:solidFill>
                  <a:srgbClr val="65BCAA"/>
                </a:solidFill>
              </a:rPr>
              <a:t>transportation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/>
              <a:t>SERVICE?</a:t>
            </a:r>
            <a:r>
              <a:rPr lang="de-DE" sz="3200" dirty="0">
                <a:solidFill>
                  <a:srgbClr val="65BCAA"/>
                </a:solidFill>
              </a:rPr>
              <a:t>*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287" y="693111"/>
            <a:ext cx="8595846" cy="85958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0C6AFB4-1D37-C945-A25A-CDF5F9C9D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7146" y="4454614"/>
            <a:ext cx="334262" cy="33426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2EC1B2E-75DB-734F-B335-90AB2079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338" y="4451513"/>
            <a:ext cx="334262" cy="3342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A85486D-94CF-714E-AC77-F540DB2B8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7782" y="4451513"/>
            <a:ext cx="334262" cy="33426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23089A9-59F0-6149-B459-22E603FAA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201" y="4451513"/>
            <a:ext cx="334262" cy="334262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4813740C-963A-F14E-B07A-F991B32FEA32}"/>
              </a:ext>
            </a:extLst>
          </p:cNvPr>
          <p:cNvSpPr txBox="1">
            <a:spLocks/>
          </p:cNvSpPr>
          <p:nvPr/>
        </p:nvSpPr>
        <p:spPr>
          <a:xfrm>
            <a:off x="8234336" y="645991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* ASSUMING 100% RAILWAY TRAFFIC [NO CARS,…]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741BF9-020E-404B-BFAB-AF04BBD6080B}"/>
              </a:ext>
            </a:extLst>
          </p:cNvPr>
          <p:cNvSpPr/>
          <p:nvPr/>
        </p:nvSpPr>
        <p:spPr>
          <a:xfrm>
            <a:off x="0" y="0"/>
            <a:ext cx="12388920" cy="718956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29817A-24AD-7448-AE58-0AAC67815C72}"/>
              </a:ext>
            </a:extLst>
          </p:cNvPr>
          <p:cNvSpPr txBox="1"/>
          <p:nvPr/>
        </p:nvSpPr>
        <p:spPr>
          <a:xfrm>
            <a:off x="5233147" y="552325"/>
            <a:ext cx="6665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not possible with the current used datasets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BF457-95F3-AC46-B860-09171748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7" y="-375573"/>
            <a:ext cx="5039934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TIMELINE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156479-15F3-BA45-B481-AA7A62195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4900786" y="4478730"/>
            <a:ext cx="1357428" cy="13631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B47A12-4E15-A047-8FAC-96D6F922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6024736" y="4494454"/>
            <a:ext cx="1357428" cy="13631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3BC0B69-ECCE-C549-A4A6-B36AD088A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9072391" y="4494488"/>
            <a:ext cx="1357428" cy="13631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EBA728D-1E9B-3949-BD84-721A21B0A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1036833" y="4476869"/>
            <a:ext cx="1357428" cy="1363143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98F31855-A399-614E-B056-B4DE294F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116" y="5606571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INITIAL</a:t>
            </a:r>
          </a:p>
          <a:p>
            <a:pPr algn="r"/>
            <a:endParaRPr lang="de-DE" dirty="0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8DFC6970-2C19-1B4A-AE98-37F36C655571}"/>
              </a:ext>
            </a:extLst>
          </p:cNvPr>
          <p:cNvSpPr txBox="1">
            <a:spLocks/>
          </p:cNvSpPr>
          <p:nvPr/>
        </p:nvSpPr>
        <p:spPr>
          <a:xfrm>
            <a:off x="4739201" y="5594246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b="1" dirty="0">
                <a:solidFill>
                  <a:srgbClr val="65BCAA"/>
                </a:solidFill>
              </a:rPr>
              <a:t>INTERMEDIATE</a:t>
            </a:r>
          </a:p>
          <a:p>
            <a:pPr algn="r"/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258749EB-4547-C645-A630-32410A785D11}"/>
              </a:ext>
            </a:extLst>
          </p:cNvPr>
          <p:cNvSpPr txBox="1">
            <a:spLocks/>
          </p:cNvSpPr>
          <p:nvPr/>
        </p:nvSpPr>
        <p:spPr>
          <a:xfrm>
            <a:off x="8262666" y="5730240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b="1" dirty="0"/>
              <a:t>FINAL</a:t>
            </a:r>
          </a:p>
          <a:p>
            <a:pPr algn="r"/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3B9CBA5-1BA5-3C4D-A6FE-5067A120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966916" y="4767652"/>
            <a:ext cx="784447" cy="86153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BCF9D0A-F737-4F4C-BD0E-8C951FF9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328511" y="4772632"/>
            <a:ext cx="784447" cy="8615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B3915B4-818F-DF46-97BE-6CAD2C795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869607" y="4758859"/>
            <a:ext cx="784447" cy="86153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D4C538D-5E16-C048-9AE2-23AB46A1D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046042" y="4750066"/>
            <a:ext cx="784447" cy="86153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CD6B85A-E8B9-EE4B-93AB-CE6247DE5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2330749" y="4752703"/>
            <a:ext cx="784447" cy="86153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B96BB6C-071C-6043-B6A9-149921ACB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62415" y="785975"/>
            <a:ext cx="4052436" cy="782837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D8905162-EAA9-F540-9864-6A39F7541692}"/>
              </a:ext>
            </a:extLst>
          </p:cNvPr>
          <p:cNvSpPr txBox="1">
            <a:spLocks/>
          </p:cNvSpPr>
          <p:nvPr/>
        </p:nvSpPr>
        <p:spPr>
          <a:xfrm>
            <a:off x="6890280" y="3168502"/>
            <a:ext cx="3293262" cy="250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rgbClr val="65BCAA"/>
                </a:solidFill>
              </a:rPr>
              <a:t>BUILD AN INTERACTIVE MAP</a:t>
            </a:r>
          </a:p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58F61AB-B9B6-414B-90EA-5511643C40D5}"/>
              </a:ext>
            </a:extLst>
          </p:cNvPr>
          <p:cNvSpPr txBox="1">
            <a:spLocks/>
          </p:cNvSpPr>
          <p:nvPr/>
        </p:nvSpPr>
        <p:spPr>
          <a:xfrm>
            <a:off x="6876679" y="1227424"/>
            <a:ext cx="3202230" cy="1985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b="1" dirty="0">
                <a:solidFill>
                  <a:srgbClr val="FFFF00"/>
                </a:solidFill>
              </a:rPr>
              <a:t>COMBINE PROCESSED DATA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GENERATE HEATMAPS</a:t>
            </a:r>
          </a:p>
          <a:p>
            <a:pPr algn="l"/>
            <a:endParaRPr lang="de-DE" dirty="0"/>
          </a:p>
        </p:txBody>
      </p:sp>
      <p:sp>
        <p:nvSpPr>
          <p:cNvPr id="37" name="Untertitel 2">
            <a:extLst>
              <a:ext uri="{FF2B5EF4-FFF2-40B4-BE49-F238E27FC236}">
                <a16:creationId xmlns:a16="http://schemas.microsoft.com/office/drawing/2014/main" id="{C29015D5-B0A4-594E-955A-7D6621AA1663}"/>
              </a:ext>
            </a:extLst>
          </p:cNvPr>
          <p:cNvSpPr txBox="1">
            <a:spLocks/>
          </p:cNvSpPr>
          <p:nvPr/>
        </p:nvSpPr>
        <p:spPr>
          <a:xfrm>
            <a:off x="1464706" y="1395882"/>
            <a:ext cx="5411973" cy="1552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rgbClr val="65BCAA"/>
                </a:solidFill>
              </a:rPr>
              <a:t>PREPARE DATA [DB | RKI]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BUILD MAINSTATION AND DEPATURE DATASET</a:t>
            </a:r>
          </a:p>
          <a:p>
            <a:pPr algn="l"/>
            <a:endParaRPr lang="de-DE" dirty="0"/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560D45AB-2074-A740-813B-9CC32D989A57}"/>
              </a:ext>
            </a:extLst>
          </p:cNvPr>
          <p:cNvSpPr txBox="1">
            <a:spLocks/>
          </p:cNvSpPr>
          <p:nvPr/>
        </p:nvSpPr>
        <p:spPr>
          <a:xfrm>
            <a:off x="1464706" y="3292241"/>
            <a:ext cx="5411973" cy="909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rgbClr val="65BCAA"/>
                </a:solidFill>
              </a:rPr>
              <a:t>FETCH TRAIN DATA FOR SPECIFIED INTERVALS</a:t>
            </a:r>
          </a:p>
          <a:p>
            <a:pPr algn="l"/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549D06E-75B0-9A48-B7FC-1F796FEF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3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PREPROCESSING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D52EF8-2CC7-3644-AEDA-6DA3FDF3A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0709" y="1106273"/>
            <a:ext cx="1318439" cy="1318439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F7EA4ADB-BE53-D44E-B158-61C374CFCBF1}"/>
              </a:ext>
            </a:extLst>
          </p:cNvPr>
          <p:cNvSpPr txBox="1">
            <a:spLocks/>
          </p:cNvSpPr>
          <p:nvPr/>
        </p:nvSpPr>
        <p:spPr>
          <a:xfrm>
            <a:off x="7629147" y="1479603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DISTRICTS</a:t>
            </a:r>
            <a:endParaRPr lang="de-DE" sz="3100" dirty="0"/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GEOJSON POLYGONS AND AGS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715F04-92ED-9044-A8AA-01DA12E41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895" y="2350948"/>
            <a:ext cx="1318439" cy="1318439"/>
          </a:xfrm>
          <a:prstGeom prst="rect">
            <a:avLst/>
          </a:prstGeom>
        </p:spPr>
      </p:pic>
      <p:sp>
        <p:nvSpPr>
          <p:cNvPr id="14" name="Untertitel 2">
            <a:extLst>
              <a:ext uri="{FF2B5EF4-FFF2-40B4-BE49-F238E27FC236}">
                <a16:creationId xmlns:a16="http://schemas.microsoft.com/office/drawing/2014/main" id="{2C9B2C8D-5768-DB43-BB1D-FE0FE819FF13}"/>
              </a:ext>
            </a:extLst>
          </p:cNvPr>
          <p:cNvSpPr txBox="1">
            <a:spLocks/>
          </p:cNvSpPr>
          <p:nvPr/>
        </p:nvSpPr>
        <p:spPr>
          <a:xfrm>
            <a:off x="375946" y="3688394"/>
            <a:ext cx="11031752" cy="2913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b="1" dirty="0"/>
              <a:t>STATIONS INSIDE DISTRICTS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b="1" dirty="0"/>
              <a:t>FILTERED STATIONS (DB EVU ONLY)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b="1" dirty="0"/>
              <a:t>GEOJSON WITH STATION FEATURES [POI]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b="1" dirty="0"/>
              <a:t>SEVERAL LOOKUP-TABLES PERFORMANT FOR VISUALISATION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b="1" dirty="0"/>
              <a:t>[TRAIN LIST, DISTRICTS,]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02EF1-1BEF-5842-AE8B-3FBC6EC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7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1292130" y="-1671003"/>
            <a:ext cx="10115568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dirty="0">
                <a:ea typeface="+mj-ea"/>
              </a:rPr>
              <a:t>CONVERTING COORDINATES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C9B2C8D-5768-DB43-BB1D-FE0FE819FF13}"/>
              </a:ext>
            </a:extLst>
          </p:cNvPr>
          <p:cNvSpPr txBox="1">
            <a:spLocks/>
          </p:cNvSpPr>
          <p:nvPr/>
        </p:nvSpPr>
        <p:spPr>
          <a:xfrm>
            <a:off x="375946" y="3688394"/>
            <a:ext cx="11031752" cy="2913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graphicFrame>
        <p:nvGraphicFramePr>
          <p:cNvPr id="19" name="Untertitel 2">
            <a:extLst>
              <a:ext uri="{FF2B5EF4-FFF2-40B4-BE49-F238E27FC236}">
                <a16:creationId xmlns:a16="http://schemas.microsoft.com/office/drawing/2014/main" id="{0FAF1D31-FDF8-4FB1-A746-917C74484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846228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5CBC34-5F74-3E47-BCE2-AA66C05A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9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78870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CONVERTING COORDINATES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C9B2C8D-5768-DB43-BB1D-FE0FE819FF13}"/>
              </a:ext>
            </a:extLst>
          </p:cNvPr>
          <p:cNvSpPr txBox="1">
            <a:spLocks/>
          </p:cNvSpPr>
          <p:nvPr/>
        </p:nvSpPr>
        <p:spPr>
          <a:xfrm>
            <a:off x="375946" y="3688394"/>
            <a:ext cx="11031752" cy="2913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pic>
        <p:nvPicPr>
          <p:cNvPr id="3" name="Grafik 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D144024-65ED-6049-9C5C-E989EFAD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28" y="1355796"/>
            <a:ext cx="9986873" cy="508045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EA1F5E-935D-C646-AC99-8FB5E26C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2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CUSTOM GEOJSON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B55222-DC1E-224C-BFB7-6775DF9E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84" y="1224357"/>
            <a:ext cx="4115078" cy="548677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2B014E-70CE-904D-87D2-E84F54168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20" y="1224357"/>
            <a:ext cx="3783980" cy="548677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72D685-1185-AD42-9C1B-EFCB1FFD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8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CUSTOM TRAIN DATASET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95B2070A-903C-B24C-9E37-FB561DB58EC4}"/>
              </a:ext>
            </a:extLst>
          </p:cNvPr>
          <p:cNvSpPr txBox="1">
            <a:spLocks/>
          </p:cNvSpPr>
          <p:nvPr/>
        </p:nvSpPr>
        <p:spPr>
          <a:xfrm>
            <a:off x="701646" y="2562955"/>
            <a:ext cx="10929076" cy="3246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5GB Custom Dataset CREATED </a:t>
            </a:r>
            <a:r>
              <a:rPr lang="de-DE" sz="3100" dirty="0" err="1"/>
              <a:t>for</a:t>
            </a:r>
            <a:r>
              <a:rPr lang="de-DE" sz="3100" dirty="0"/>
              <a:t> All DB TRAINS [01.11.2021 – 16.01.2022]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INCLUDING ARRIVAL | DEPARTURE DELAYS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USEFUL FOR FURTHER USAGE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MERGE SMALL DEPARTURE SNIPPETS INTO A LARGE SET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RECONSTRUCTION  OF THE TRAIN </a:t>
            </a:r>
            <a:r>
              <a:rPr lang="de-DE" sz="3100" dirty="0" err="1"/>
              <a:t>drive</a:t>
            </a:r>
            <a:r>
              <a:rPr lang="de-DE" sz="3100" dirty="0"/>
              <a:t> </a:t>
            </a:r>
            <a:r>
              <a:rPr lang="de-DE" sz="3100" dirty="0" err="1"/>
              <a:t>course</a:t>
            </a:r>
            <a:endParaRPr lang="de-DE" sz="3100" dirty="0"/>
          </a:p>
          <a:p>
            <a:pPr algn="l"/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76FBCE-F2E4-9E44-B04B-97A6FA8D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0966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Macintosh PowerPoint</Application>
  <PresentationFormat>Breitbild</PresentationFormat>
  <Paragraphs>98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Source Sans Pro</vt:lpstr>
      <vt:lpstr>FunkyShapesDarkVTI</vt:lpstr>
      <vt:lpstr>DS II SEMINAR</vt:lpstr>
      <vt:lpstr>RESEARCH QUESTION</vt:lpstr>
      <vt:lpstr>RESEARCH QUESTION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Future Work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II SEMINAR</dc:title>
  <dc:creator>Microsoft Office-Benutzer</dc:creator>
  <cp:lastModifiedBy>Microsoft Office-Benutzer</cp:lastModifiedBy>
  <cp:revision>83</cp:revision>
  <dcterms:created xsi:type="dcterms:W3CDTF">2021-10-17T12:29:16Z</dcterms:created>
  <dcterms:modified xsi:type="dcterms:W3CDTF">2022-01-17T09:51:29Z</dcterms:modified>
</cp:coreProperties>
</file>