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5"/>
  </p:notesMasterIdLst>
  <p:sldIdLst>
    <p:sldId id="256" r:id="rId2"/>
    <p:sldId id="260" r:id="rId3"/>
    <p:sldId id="264" r:id="rId4"/>
    <p:sldId id="267" r:id="rId5"/>
    <p:sldId id="266" r:id="rId6"/>
    <p:sldId id="263" r:id="rId7"/>
    <p:sldId id="271" r:id="rId8"/>
    <p:sldId id="269" r:id="rId9"/>
    <p:sldId id="270" r:id="rId10"/>
    <p:sldId id="268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165A-C1AA-4349-A93D-A4C6DB843D3A}" type="datetimeFigureOut">
              <a:rPr lang="de-DE" smtClean="0"/>
              <a:t>01.12.21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883B-0934-3349-947A-4E734B544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3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34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53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1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7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2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57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07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5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0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1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2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DS II</a:t>
            </a:r>
            <a:br>
              <a:rPr lang="de-DE" sz="5100" dirty="0"/>
            </a:br>
            <a:r>
              <a:rPr lang="de-DE" sz="5100" dirty="0"/>
              <a:t>SEMINAR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 lnSpcReduction="10000"/>
          </a:bodyPr>
          <a:lstStyle/>
          <a:p>
            <a:pPr algn="r"/>
            <a:r>
              <a:rPr lang="de-DE" dirty="0"/>
              <a:t>Marcel Ochsendorf</a:t>
            </a:r>
          </a:p>
          <a:p>
            <a:pPr algn="r"/>
            <a:r>
              <a:rPr lang="de-DE" dirty="0"/>
              <a:t>INTERME PRESENTATION</a:t>
            </a:r>
          </a:p>
          <a:p>
            <a:pPr algn="r"/>
            <a:endParaRPr lang="de-DE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75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1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dirty="0">
                <a:solidFill>
                  <a:schemeClr val="tx2">
                    <a:lumMod val="50000"/>
                  </a:schemeClr>
                </a:solidFill>
              </a:rPr>
              <a:t>RAILWAY CONNECTIONS</a:t>
            </a:r>
            <a:r>
              <a:rPr lang="de-DE" sz="1800" dirty="0"/>
              <a:t>, </a:t>
            </a:r>
            <a:r>
              <a:rPr lang="de-DE" sz="1800" strike="sngStrike" dirty="0">
                <a:solidFill>
                  <a:srgbClr val="FF0000"/>
                </a:solidFill>
              </a:rPr>
              <a:t>CAPACITY</a:t>
            </a:r>
            <a:r>
              <a:rPr lang="de-DE" sz="1800" dirty="0"/>
              <a:t>, </a:t>
            </a:r>
            <a:r>
              <a:rPr lang="de-DE" sz="1800" strike="sngStrike" dirty="0">
                <a:solidFill>
                  <a:srgbClr val="FF0000"/>
                </a:solidFill>
              </a:rPr>
              <a:t>FILL RATE</a:t>
            </a:r>
            <a:r>
              <a:rPr lang="de-DE" sz="1800" dirty="0"/>
              <a:t>, </a:t>
            </a:r>
            <a:r>
              <a:rPr lang="de-DE" sz="1800" dirty="0">
                <a:solidFill>
                  <a:srgbClr val="FF0000"/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A5FD7A-AD22-D74E-B43B-3C2E6B01F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76" y="4924955"/>
            <a:ext cx="9105900" cy="1511300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BAE721F-DE58-4041-92FF-ADA501E39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924" y="3863096"/>
            <a:ext cx="9105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0216" y="-416737"/>
            <a:ext cx="10626988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THEORETICAL</a:t>
            </a:r>
            <a:r>
              <a:rPr lang="de-DE" sz="4000" dirty="0">
                <a:solidFill>
                  <a:srgbClr val="65BCAA"/>
                </a:solidFill>
              </a:rPr>
              <a:t>EXAMPLE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9360" b="36381"/>
          <a:stretch/>
        </p:blipFill>
        <p:spPr>
          <a:xfrm>
            <a:off x="5308458" y="2756903"/>
            <a:ext cx="1643459" cy="5630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FAAFD-F38D-DF43-82BA-B7CB5E15F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6166" y="871982"/>
            <a:ext cx="3082469" cy="30824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6CB119-B845-714A-9685-41310B804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392" y="1136231"/>
            <a:ext cx="2911818" cy="291181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68882D7-3DD6-A74D-BB8D-110A5D472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3597037" y="2964277"/>
            <a:ext cx="5685185" cy="78283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1262E57-C01C-884C-810F-92FA84C26D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8077" y="2500847"/>
            <a:ext cx="926860" cy="926860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3DADC29B-CF6B-FB49-AEF3-75906DF7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241" y="3427707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rgbClr val="65BCAA"/>
                </a:solidFill>
              </a:rPr>
              <a:t>Nürnberg</a:t>
            </a:r>
          </a:p>
          <a:p>
            <a:pPr algn="r"/>
            <a:endParaRPr lang="de-DE" dirty="0"/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22D47E42-0FDA-C243-96CE-A65F02B9A645}"/>
              </a:ext>
            </a:extLst>
          </p:cNvPr>
          <p:cNvSpPr txBox="1">
            <a:spLocks/>
          </p:cNvSpPr>
          <p:nvPr/>
        </p:nvSpPr>
        <p:spPr>
          <a:xfrm>
            <a:off x="8759907" y="3399722"/>
            <a:ext cx="2054985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EMSKIRCHEN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986F383-025E-9744-A3AE-239FD517BF00}"/>
              </a:ext>
            </a:extLst>
          </p:cNvPr>
          <p:cNvSpPr txBox="1">
            <a:spLocks/>
          </p:cNvSpPr>
          <p:nvPr/>
        </p:nvSpPr>
        <p:spPr>
          <a:xfrm>
            <a:off x="4649259" y="3461348"/>
            <a:ext cx="2863325" cy="643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RE10 &lt;=&gt;24times/Day</a:t>
            </a:r>
          </a:p>
          <a:p>
            <a:pPr algn="r"/>
            <a:r>
              <a:rPr lang="de-DE" dirty="0">
                <a:solidFill>
                  <a:srgbClr val="65BCAA"/>
                </a:solidFill>
              </a:rPr>
              <a:t>APPROX 30 PASSENGERS/RIDE</a:t>
            </a:r>
          </a:p>
          <a:p>
            <a:pPr algn="r"/>
            <a:endParaRPr lang="de-DE" dirty="0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3231A6A4-C01B-954F-B0BA-703AEB2A9B7F}"/>
              </a:ext>
            </a:extLst>
          </p:cNvPr>
          <p:cNvSpPr txBox="1">
            <a:spLocks/>
          </p:cNvSpPr>
          <p:nvPr/>
        </p:nvSpPr>
        <p:spPr>
          <a:xfrm>
            <a:off x="863365" y="3775099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111 CORONA CASES</a:t>
            </a:r>
          </a:p>
          <a:p>
            <a:pPr algn="r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E75AD387-2EDF-FE4E-AB41-466DD920323E}"/>
              </a:ext>
            </a:extLst>
          </p:cNvPr>
          <p:cNvSpPr txBox="1">
            <a:spLocks/>
          </p:cNvSpPr>
          <p:nvPr/>
        </p:nvSpPr>
        <p:spPr>
          <a:xfrm>
            <a:off x="8246166" y="377466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7 CORONA CASES</a:t>
            </a:r>
          </a:p>
          <a:p>
            <a:pPr algn="r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A539F036-6E68-9B44-A3E6-1EB2EC0CFF7A}"/>
              </a:ext>
            </a:extLst>
          </p:cNvPr>
          <p:cNvSpPr txBox="1">
            <a:spLocks/>
          </p:cNvSpPr>
          <p:nvPr/>
        </p:nvSpPr>
        <p:spPr>
          <a:xfrm>
            <a:off x="-182633" y="1136231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56203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9360" b="36381"/>
          <a:stretch/>
        </p:blipFill>
        <p:spPr>
          <a:xfrm>
            <a:off x="5308458" y="2756903"/>
            <a:ext cx="1643459" cy="5630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FAAFD-F38D-DF43-82BA-B7CB5E15F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6166" y="871982"/>
            <a:ext cx="3082469" cy="30824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6CB119-B845-714A-9685-41310B804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392" y="1136231"/>
            <a:ext cx="2911818" cy="291181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68882D7-3DD6-A74D-BB8D-110A5D472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3597037" y="2964277"/>
            <a:ext cx="5685185" cy="78283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1262E57-C01C-884C-810F-92FA84C26D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8077" y="2500847"/>
            <a:ext cx="926860" cy="926860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3DADC29B-CF6B-FB49-AEF3-75906DF7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241" y="3427707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rgbClr val="65BCAA"/>
                </a:solidFill>
              </a:rPr>
              <a:t>Nürnberg</a:t>
            </a:r>
          </a:p>
          <a:p>
            <a:pPr algn="r"/>
            <a:endParaRPr lang="de-DE" dirty="0"/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22D47E42-0FDA-C243-96CE-A65F02B9A645}"/>
              </a:ext>
            </a:extLst>
          </p:cNvPr>
          <p:cNvSpPr txBox="1">
            <a:spLocks/>
          </p:cNvSpPr>
          <p:nvPr/>
        </p:nvSpPr>
        <p:spPr>
          <a:xfrm>
            <a:off x="8759907" y="3399722"/>
            <a:ext cx="2054985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EMSKIRCHEN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986F383-025E-9744-A3AE-239FD517BF00}"/>
              </a:ext>
            </a:extLst>
          </p:cNvPr>
          <p:cNvSpPr txBox="1">
            <a:spLocks/>
          </p:cNvSpPr>
          <p:nvPr/>
        </p:nvSpPr>
        <p:spPr>
          <a:xfrm>
            <a:off x="4649259" y="3461348"/>
            <a:ext cx="2863325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RE10 &lt;=&gt;24times/Day</a:t>
            </a:r>
          </a:p>
          <a:p>
            <a:pPr algn="r"/>
            <a:endParaRPr lang="de-DE" dirty="0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3231A6A4-C01B-954F-B0BA-703AEB2A9B7F}"/>
              </a:ext>
            </a:extLst>
          </p:cNvPr>
          <p:cNvSpPr txBox="1">
            <a:spLocks/>
          </p:cNvSpPr>
          <p:nvPr/>
        </p:nvSpPr>
        <p:spPr>
          <a:xfrm>
            <a:off x="863365" y="3775099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768 CORONA CASES</a:t>
            </a:r>
          </a:p>
          <a:p>
            <a:pPr algn="r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E75AD387-2EDF-FE4E-AB41-466DD920323E}"/>
              </a:ext>
            </a:extLst>
          </p:cNvPr>
          <p:cNvSpPr txBox="1">
            <a:spLocks/>
          </p:cNvSpPr>
          <p:nvPr/>
        </p:nvSpPr>
        <p:spPr>
          <a:xfrm>
            <a:off x="8246166" y="377466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20 CORONA CASES</a:t>
            </a:r>
          </a:p>
          <a:p>
            <a:pPr algn="r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A539F036-6E68-9B44-A3E6-1EB2EC0CFF7A}"/>
              </a:ext>
            </a:extLst>
          </p:cNvPr>
          <p:cNvSpPr txBox="1">
            <a:spLocks/>
          </p:cNvSpPr>
          <p:nvPr/>
        </p:nvSpPr>
        <p:spPr>
          <a:xfrm>
            <a:off x="467343" y="1164216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NOVEMBER 2020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C611322-0472-5F4E-A6CA-690BC5F5A6D2}"/>
              </a:ext>
            </a:extLst>
          </p:cNvPr>
          <p:cNvSpPr txBox="1">
            <a:spLocks/>
          </p:cNvSpPr>
          <p:nvPr/>
        </p:nvSpPr>
        <p:spPr>
          <a:xfrm>
            <a:off x="863365" y="5425092"/>
            <a:ext cx="10866475" cy="366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find out </a:t>
            </a:r>
            <a:r>
              <a:rPr lang="de-DE" sz="3200" dirty="0" err="1">
                <a:solidFill>
                  <a:srgbClr val="65BCAA"/>
                </a:solidFill>
              </a:rPr>
              <a:t>railroad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>
                <a:solidFill>
                  <a:srgbClr val="65BCAA"/>
                </a:solidFill>
              </a:rPr>
              <a:t>connections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/>
              <a:t>through</a:t>
            </a:r>
            <a:r>
              <a:rPr lang="de-DE" sz="3200" dirty="0"/>
              <a:t> </a:t>
            </a:r>
            <a:r>
              <a:rPr lang="de-DE" sz="3200" dirty="0" err="1"/>
              <a:t>which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Corona </a:t>
            </a:r>
            <a:r>
              <a:rPr lang="de-DE" sz="3200" dirty="0" err="1"/>
              <a:t>virus</a:t>
            </a:r>
            <a:r>
              <a:rPr lang="de-DE" sz="3200" dirty="0"/>
              <a:t> </a:t>
            </a:r>
            <a:r>
              <a:rPr lang="de-DE" sz="3200" dirty="0" err="1">
                <a:solidFill>
                  <a:srgbClr val="65BCAA"/>
                </a:solidFill>
              </a:rPr>
              <a:t>spread</a:t>
            </a:r>
            <a:r>
              <a:rPr lang="de-DE" sz="3200" dirty="0"/>
              <a:t>?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-1100216" y="-416737"/>
            <a:ext cx="10626988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r"/>
            <a:r>
              <a:rPr lang="de-DE" sz="4000"/>
              <a:t>THEORETICAL</a:t>
            </a:r>
            <a:r>
              <a:rPr lang="de-DE" sz="4000">
                <a:solidFill>
                  <a:srgbClr val="65BCAA"/>
                </a:solidFill>
              </a:rPr>
              <a:t>EXAMPLE</a:t>
            </a:r>
            <a:endParaRPr lang="de-DE" sz="4000" dirty="0">
              <a:solidFill>
                <a:srgbClr val="65BCAA"/>
              </a:solidFill>
            </a:endParaRP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67E7D327-687F-BC44-A3F7-28CC8A9964AB}"/>
              </a:ext>
            </a:extLst>
          </p:cNvPr>
          <p:cNvSpPr txBox="1">
            <a:spLocks/>
          </p:cNvSpPr>
          <p:nvPr/>
        </p:nvSpPr>
        <p:spPr>
          <a:xfrm>
            <a:off x="863365" y="4133337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SPREAD_FACTOR = 20%</a:t>
            </a:r>
          </a:p>
          <a:p>
            <a:pPr algn="r"/>
            <a:endParaRPr lang="de-DE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9D85317F-113E-AB4C-B9F5-A36CFC3D3EA5}"/>
              </a:ext>
            </a:extLst>
          </p:cNvPr>
          <p:cNvSpPr txBox="1">
            <a:spLocks/>
          </p:cNvSpPr>
          <p:nvPr/>
        </p:nvSpPr>
        <p:spPr>
          <a:xfrm>
            <a:off x="4473217" y="3685656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RISK_FACTOR = 10%</a:t>
            </a:r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4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552" y="685680"/>
            <a:ext cx="6111792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QUESTIONS 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19155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796" y="-83373"/>
            <a:ext cx="5472076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RESEARCH QUESTION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024" y="951724"/>
            <a:ext cx="7112090" cy="3669908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identify</a:t>
            </a:r>
            <a:r>
              <a:rPr lang="de-DE" sz="3200" dirty="0"/>
              <a:t> </a:t>
            </a:r>
            <a:r>
              <a:rPr lang="de-DE" sz="3200" dirty="0" err="1"/>
              <a:t>Covid</a:t>
            </a:r>
            <a:r>
              <a:rPr lang="de-DE" sz="3200" dirty="0"/>
              <a:t> </a:t>
            </a:r>
            <a:r>
              <a:rPr lang="de-DE" sz="3200" dirty="0" err="1"/>
              <a:t>SpreadS</a:t>
            </a:r>
            <a:r>
              <a:rPr lang="de-DE" sz="3200" dirty="0"/>
              <a:t> Due </a:t>
            </a:r>
            <a:r>
              <a:rPr lang="de-DE" sz="3200" dirty="0" err="1"/>
              <a:t>to</a:t>
            </a:r>
            <a:endParaRPr lang="de-DE" sz="3200" dirty="0"/>
          </a:p>
          <a:p>
            <a:pPr algn="l"/>
            <a:r>
              <a:rPr lang="de-DE" sz="3200" dirty="0" err="1">
                <a:solidFill>
                  <a:srgbClr val="65BCAA"/>
                </a:solidFill>
              </a:rPr>
              <a:t>public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>
                <a:solidFill>
                  <a:srgbClr val="65BCAA"/>
                </a:solidFill>
              </a:rPr>
              <a:t>transportation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/>
              <a:t>SERVICE?</a:t>
            </a:r>
            <a:r>
              <a:rPr lang="de-DE" sz="3200" dirty="0">
                <a:solidFill>
                  <a:srgbClr val="65BCAA"/>
                </a:solidFill>
              </a:rPr>
              <a:t>*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287" y="693111"/>
            <a:ext cx="8595846" cy="85958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0C6AFB4-1D37-C945-A25A-CDF5F9C9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7146" y="4454614"/>
            <a:ext cx="334262" cy="33426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2EC1B2E-75DB-734F-B335-90AB2079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38" y="4451513"/>
            <a:ext cx="334262" cy="3342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A85486D-94CF-714E-AC77-F540DB2B8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7782" y="4451513"/>
            <a:ext cx="334262" cy="33426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3089A9-59F0-6149-B459-22E603FAA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201" y="4451513"/>
            <a:ext cx="334262" cy="334262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4813740C-963A-F14E-B07A-F991B32FEA32}"/>
              </a:ext>
            </a:extLst>
          </p:cNvPr>
          <p:cNvSpPr txBox="1">
            <a:spLocks/>
          </p:cNvSpPr>
          <p:nvPr/>
        </p:nvSpPr>
        <p:spPr>
          <a:xfrm>
            <a:off x="8234336" y="645991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* ASSUMING 100% RAILWAY TRAFFIC [NO CARS,…]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1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7" y="-375573"/>
            <a:ext cx="5039934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TIMELINE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156479-15F3-BA45-B481-AA7A62195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4900786" y="4478730"/>
            <a:ext cx="1357428" cy="13631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B47A12-4E15-A047-8FAC-96D6F922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6024736" y="4494454"/>
            <a:ext cx="1357428" cy="13631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BC0B69-ECCE-C549-A4A6-B36AD088A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9072391" y="4494488"/>
            <a:ext cx="1357428" cy="13631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EBA728D-1E9B-3949-BD84-721A21B0A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1036833" y="4494453"/>
            <a:ext cx="1357428" cy="1363143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98F31855-A399-614E-B056-B4DE294F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116" y="5606571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INITIAL</a:t>
            </a:r>
          </a:p>
          <a:p>
            <a:pPr algn="r"/>
            <a:endParaRPr lang="de-DE" dirty="0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8DFC6970-2C19-1B4A-AE98-37F36C655571}"/>
              </a:ext>
            </a:extLst>
          </p:cNvPr>
          <p:cNvSpPr txBox="1">
            <a:spLocks/>
          </p:cNvSpPr>
          <p:nvPr/>
        </p:nvSpPr>
        <p:spPr>
          <a:xfrm>
            <a:off x="4739201" y="5594246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INTERMEDIATE</a:t>
            </a:r>
          </a:p>
          <a:p>
            <a:pPr algn="r"/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258749EB-4547-C645-A630-32410A785D11}"/>
              </a:ext>
            </a:extLst>
          </p:cNvPr>
          <p:cNvSpPr txBox="1">
            <a:spLocks/>
          </p:cNvSpPr>
          <p:nvPr/>
        </p:nvSpPr>
        <p:spPr>
          <a:xfrm>
            <a:off x="8262666" y="5730240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FINAL</a:t>
            </a:r>
          </a:p>
          <a:p>
            <a:pPr algn="r"/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3B9CBA5-1BA5-3C4D-A6FE-5067A120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966916" y="4767652"/>
            <a:ext cx="784447" cy="8615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BCF9D0A-F737-4F4C-BD0E-8C951FF9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328511" y="4772632"/>
            <a:ext cx="784447" cy="8615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B3915B4-818F-DF46-97BE-6CAD2C79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869607" y="4767651"/>
            <a:ext cx="784447" cy="86153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D4C538D-5E16-C048-9AE2-23AB46A1D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46042" y="4767650"/>
            <a:ext cx="784447" cy="86153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D6B85A-E8B9-EE4B-93AB-CE6247DE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2330749" y="4770287"/>
            <a:ext cx="784447" cy="86153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B96BB6C-071C-6043-B6A9-149921AC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62415" y="785975"/>
            <a:ext cx="4052436" cy="782837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D8905162-EAA9-F540-9864-6A39F7541692}"/>
              </a:ext>
            </a:extLst>
          </p:cNvPr>
          <p:cNvSpPr txBox="1">
            <a:spLocks/>
          </p:cNvSpPr>
          <p:nvPr/>
        </p:nvSpPr>
        <p:spPr>
          <a:xfrm>
            <a:off x="6890280" y="3168502"/>
            <a:ext cx="3293262" cy="250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rgbClr val="65BCAA"/>
                </a:solidFill>
              </a:rPr>
              <a:t>BUILD AN INTERACTIVE MAP LIKE GMAPS </a:t>
            </a:r>
          </a:p>
          <a:p>
            <a:pPr algn="l"/>
            <a:r>
              <a:rPr lang="de-DE" dirty="0">
                <a:solidFill>
                  <a:srgbClr val="65BCAA"/>
                </a:solidFill>
              </a:rPr>
              <a:t>FOR SELECTED CONNECTIONS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58F61AB-B9B6-414B-90EA-5511643C40D5}"/>
              </a:ext>
            </a:extLst>
          </p:cNvPr>
          <p:cNvSpPr txBox="1">
            <a:spLocks/>
          </p:cNvSpPr>
          <p:nvPr/>
        </p:nvSpPr>
        <p:spPr>
          <a:xfrm>
            <a:off x="6981312" y="1307044"/>
            <a:ext cx="3202230" cy="164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COMBINE PROCESSED DATA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GENERATE HEATMAPS</a:t>
            </a:r>
          </a:p>
          <a:p>
            <a:pPr algn="l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C29015D5-B0A4-594E-955A-7D6621AA1663}"/>
              </a:ext>
            </a:extLst>
          </p:cNvPr>
          <p:cNvSpPr txBox="1">
            <a:spLocks/>
          </p:cNvSpPr>
          <p:nvPr/>
        </p:nvSpPr>
        <p:spPr>
          <a:xfrm>
            <a:off x="1464706" y="1395882"/>
            <a:ext cx="5411973" cy="1552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PREPARE DATA [DB | RKI]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BUILD MAINSTATION AND DEPATURE DATASET</a:t>
            </a:r>
          </a:p>
          <a:p>
            <a:pPr algn="l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560D45AB-2074-A740-813B-9CC32D989A57}"/>
              </a:ext>
            </a:extLst>
          </p:cNvPr>
          <p:cNvSpPr txBox="1">
            <a:spLocks/>
          </p:cNvSpPr>
          <p:nvPr/>
        </p:nvSpPr>
        <p:spPr>
          <a:xfrm>
            <a:off x="1464706" y="3292241"/>
            <a:ext cx="5411973" cy="909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FETCH CORONA DATASET FOR SPECIFIED INTERVALS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7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-375573"/>
            <a:ext cx="10404319" cy="1760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  <a:p>
            <a:pPr algn="l"/>
            <a:r>
              <a:rPr lang="de-DE" sz="4000" dirty="0" err="1"/>
              <a:t>acquisition</a:t>
            </a:r>
            <a:endParaRPr lang="de-DE" sz="400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HAVAS </a:t>
            </a:r>
            <a:r>
              <a:rPr lang="de-DE" sz="3100" dirty="0"/>
              <a:t>|</a:t>
            </a:r>
            <a:r>
              <a:rPr lang="de-DE" sz="3100" dirty="0">
                <a:solidFill>
                  <a:srgbClr val="65BCAA"/>
                </a:solidFill>
              </a:rPr>
              <a:t> IRIS </a:t>
            </a:r>
            <a:r>
              <a:rPr lang="de-DE" sz="3100" dirty="0"/>
              <a:t>|</a:t>
            </a:r>
            <a:r>
              <a:rPr lang="de-DE" sz="3100" dirty="0">
                <a:solidFill>
                  <a:srgbClr val="65BCAA"/>
                </a:solidFill>
              </a:rPr>
              <a:t> 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[RAILWAY CONNECTIONS, CAPACITY, FILL RATE, DEPARTURE TABLE]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0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-375573"/>
            <a:ext cx="10404319" cy="1760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  <a:p>
            <a:pPr algn="l"/>
            <a:r>
              <a:rPr lang="de-DE" sz="4000" dirty="0" err="1"/>
              <a:t>acquisition</a:t>
            </a:r>
            <a:endParaRPr lang="de-DE" sz="400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FFC000"/>
                </a:solidFill>
              </a:rPr>
              <a:t>HAVAS</a:t>
            </a:r>
            <a:r>
              <a:rPr lang="de-DE" sz="3100" dirty="0"/>
              <a:t> | </a:t>
            </a:r>
            <a:r>
              <a:rPr lang="de-DE" sz="3100" strike="sngStrike" dirty="0">
                <a:solidFill>
                  <a:srgbClr val="FF0000"/>
                </a:solidFill>
              </a:rPr>
              <a:t>IRIS</a:t>
            </a:r>
            <a:r>
              <a:rPr lang="de-DE" sz="3100" dirty="0"/>
              <a:t> | </a:t>
            </a:r>
            <a:r>
              <a:rPr lang="de-DE" sz="3100" dirty="0">
                <a:solidFill>
                  <a:srgbClr val="FFC000"/>
                </a:solidFill>
              </a:rPr>
              <a:t>DB API</a:t>
            </a:r>
          </a:p>
          <a:p>
            <a:pPr algn="l"/>
            <a:r>
              <a:rPr lang="de-DE" sz="1800" dirty="0"/>
              <a:t>[RAILWAY CONNECTIONS, CAPACITY, FILL RATE, DEPARTURE TABLE]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61F3CAC-020B-CE41-81E5-341BF4176EDB}"/>
              </a:ext>
            </a:extLst>
          </p:cNvPr>
          <p:cNvSpPr txBox="1">
            <a:spLocks/>
          </p:cNvSpPr>
          <p:nvPr/>
        </p:nvSpPr>
        <p:spPr>
          <a:xfrm>
            <a:off x="701646" y="2790099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Difficult</a:t>
            </a:r>
            <a:r>
              <a:rPr lang="de-DE" sz="3100" dirty="0"/>
              <a:t> </a:t>
            </a:r>
            <a:r>
              <a:rPr lang="de-DE" sz="3100" dirty="0" err="1"/>
              <a:t>data</a:t>
            </a:r>
            <a:r>
              <a:rPr lang="de-DE" sz="3100" dirty="0"/>
              <a:t> </a:t>
            </a:r>
            <a:r>
              <a:rPr lang="de-DE" sz="3100" dirty="0" err="1"/>
              <a:t>extraction</a:t>
            </a:r>
            <a:r>
              <a:rPr lang="de-DE" sz="3100" dirty="0"/>
              <a:t> due not </a:t>
            </a:r>
            <a:r>
              <a:rPr lang="de-DE" sz="3100" dirty="0" err="1"/>
              <a:t>very</a:t>
            </a:r>
            <a:r>
              <a:rPr lang="de-DE" sz="3100" dirty="0"/>
              <a:t> </a:t>
            </a:r>
            <a:r>
              <a:rPr lang="de-DE" sz="3100" dirty="0" err="1"/>
              <a:t>user</a:t>
            </a:r>
            <a:r>
              <a:rPr lang="de-DE" sz="3100" dirty="0"/>
              <a:t> </a:t>
            </a:r>
            <a:r>
              <a:rPr lang="de-DE" sz="3100" dirty="0" err="1"/>
              <a:t>friendly</a:t>
            </a:r>
            <a:r>
              <a:rPr lang="de-DE" sz="3100" dirty="0"/>
              <a:t> DATA 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Manual PDF PARSING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GERMAN CSV/EXCEL FILES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ENCODING ISSUES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b="1" dirty="0">
                <a:solidFill>
                  <a:srgbClr val="FFC000"/>
                </a:solidFill>
              </a:rPr>
              <a:t>NO HISTORY DATA</a:t>
            </a:r>
          </a:p>
        </p:txBody>
      </p:sp>
    </p:spTree>
    <p:extLst>
      <p:ext uri="{BB962C8B-B14F-4D97-AF65-F5344CB8AC3E}">
        <p14:creationId xmlns:p14="http://schemas.microsoft.com/office/powerpoint/2010/main" val="5682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, CAPACITY]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A5FD7A-AD22-D74E-B43B-3C2E6B01F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76" y="4924955"/>
            <a:ext cx="9105900" cy="1511300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BAE721F-DE58-4041-92FF-ADA501E39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924" y="3863096"/>
            <a:ext cx="9105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4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, CAPACITY]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226596C-1C17-AF43-AE51-922D7BF8A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84" y="3788482"/>
            <a:ext cx="4606530" cy="1764406"/>
          </a:xfrm>
          <a:prstGeom prst="rect">
            <a:avLst/>
          </a:prstGeom>
        </p:spPr>
      </p:pic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CC19B0B-A89A-FE42-BC70-145C45D67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481" y="3788482"/>
            <a:ext cx="4382979" cy="15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CAPACITY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, 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CAPACITY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C002AE3-1A7A-9449-8EA9-CD99A2099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69" y="2370444"/>
            <a:ext cx="4449377" cy="1210082"/>
          </a:xfrm>
          <a:prstGeom prst="rect">
            <a:avLst/>
          </a:prstGeom>
        </p:spPr>
      </p:pic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B35E996-DCCF-B847-8A56-20DDACA3C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889" y="2370444"/>
            <a:ext cx="4832100" cy="43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CAPACITY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, 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CAPACITY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337A2DD-5F1F-8C45-B576-92E0D70D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72" y="2435034"/>
            <a:ext cx="6676748" cy="40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7398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Breitbild</PresentationFormat>
  <Paragraphs>81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Source Sans Pro</vt:lpstr>
      <vt:lpstr>FunkyShapesDarkVTI</vt:lpstr>
      <vt:lpstr>DS II SEMINAR</vt:lpstr>
      <vt:lpstr>RESEARCH QUESTION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THEORETICALEXAMPLE</vt:lpstr>
      <vt:lpstr>PowerPoint-Präsentation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II SEMINAR</dc:title>
  <dc:creator>Microsoft Office-Benutzer</dc:creator>
  <cp:lastModifiedBy>Microsoft Office-Benutzer</cp:lastModifiedBy>
  <cp:revision>33</cp:revision>
  <dcterms:created xsi:type="dcterms:W3CDTF">2021-10-17T12:29:16Z</dcterms:created>
  <dcterms:modified xsi:type="dcterms:W3CDTF">2021-12-03T07:11:19Z</dcterms:modified>
</cp:coreProperties>
</file>