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72" r:id="rId3"/>
    <p:sldId id="283" r:id="rId4"/>
    <p:sldId id="260" r:id="rId5"/>
    <p:sldId id="261" r:id="rId6"/>
    <p:sldId id="262" r:id="rId7"/>
    <p:sldId id="263" r:id="rId8"/>
    <p:sldId id="264" r:id="rId9"/>
    <p:sldId id="273" r:id="rId10"/>
    <p:sldId id="280" r:id="rId11"/>
    <p:sldId id="281" r:id="rId12"/>
    <p:sldId id="282" r:id="rId13"/>
    <p:sldId id="279" r:id="rId14"/>
    <p:sldId id="277" r:id="rId15"/>
    <p:sldId id="265" r:id="rId16"/>
    <p:sldId id="266" r:id="rId17"/>
    <p:sldId id="267" r:id="rId18"/>
    <p:sldId id="268" r:id="rId19"/>
    <p:sldId id="269" r:id="rId20"/>
    <p:sldId id="270" r:id="rId21"/>
    <p:sldId id="274" r:id="rId22"/>
    <p:sldId id="275" r:id="rId23"/>
    <p:sldId id="276" r:id="rId24"/>
    <p:sldId id="278" r:id="rId2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8CC50F-AA4F-4ECC-A4AD-DA74FA0D8142}">
          <p14:sldIdLst>
            <p14:sldId id="257"/>
            <p14:sldId id="272"/>
            <p14:sldId id="283"/>
            <p14:sldId id="260"/>
            <p14:sldId id="261"/>
            <p14:sldId id="262"/>
            <p14:sldId id="263"/>
            <p14:sldId id="264"/>
            <p14:sldId id="273"/>
            <p14:sldId id="280"/>
            <p14:sldId id="281"/>
            <p14:sldId id="282"/>
            <p14:sldId id="279"/>
            <p14:sldId id="277"/>
            <p14:sldId id="265"/>
            <p14:sldId id="266"/>
            <p14:sldId id="267"/>
            <p14:sldId id="268"/>
            <p14:sldId id="269"/>
            <p14:sldId id="270"/>
            <p14:sldId id="274"/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1" autoAdjust="0"/>
    <p:restoredTop sz="76883" autoAdjust="0"/>
  </p:normalViewPr>
  <p:slideViewPr>
    <p:cSldViewPr snapToGrid="0" showGuides="1">
      <p:cViewPr varScale="1">
        <p:scale>
          <a:sx n="149" d="100"/>
          <a:sy n="149" d="100"/>
        </p:scale>
        <p:origin x="2022" y="114"/>
      </p:cViewPr>
      <p:guideLst>
        <p:guide orient="horz" pos="33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300A8-1366-4C4E-8720-29DA477BAD7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E245-E100-437C-A934-20356E209D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158E64-7517-4B8A-934A-5EB0AC880B5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45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3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0E245-E100-437C-A934-20356E209D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5430574"/>
            <a:ext cx="8064500" cy="132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5430574"/>
            <a:ext cx="8064500" cy="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4564" y="239450"/>
            <a:ext cx="579437" cy="14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680000"/>
            <a:ext cx="8064000" cy="21000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3840000"/>
            <a:ext cx="8064000" cy="12000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  <a:latin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5459677"/>
            <a:ext cx="8064500" cy="179917"/>
          </a:xfrm>
        </p:spPr>
        <p:txBody>
          <a:bodyPr/>
          <a:lstStyle>
            <a:lvl1pPr algn="l">
              <a:defRPr sz="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r>
              <a:rPr lang="de-DE">
                <a:solidFill>
                  <a:prstClr val="black"/>
                </a:solidFill>
              </a:rPr>
              <a:t> </a:t>
            </a: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 userDrawn="1"/>
        </p:nvSpPr>
        <p:spPr>
          <a:xfrm>
            <a:off x="287339" y="5459679"/>
            <a:ext cx="8280400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57900" algn="r"/>
              </a:tabLst>
              <a:defRPr/>
            </a:pPr>
            <a:r>
              <a:rPr kumimoji="0" lang="de-DE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© FH AACHEN </a:t>
            </a: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UNIVERSITY OF APPLIED SCIENCES                    			      	           </a:t>
            </a:r>
            <a:fld id="{A32DD5B0-AFC9-4A68-A225-B4A807E2E42B}" type="slidenum">
              <a:rPr kumimoji="0" lang="de-DE" sz="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6057900" algn="r"/>
                </a:tabLst>
                <a:defRPr/>
              </a:pPr>
              <a:t>‹Nr.›</a:t>
            </a:fld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079999"/>
            <a:ext cx="8064000" cy="42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1500"/>
              </a:spcBef>
              <a:buNone/>
              <a:defRPr sz="1800">
                <a:solidFill>
                  <a:schemeClr val="tx1"/>
                </a:solidFill>
                <a:latin typeface="Verdana" pitchFamily="34" charset="0"/>
              </a:defRPr>
            </a:lvl2pPr>
            <a:lvl3pPr marL="542925" indent="-276225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200"/>
              </a:spcBef>
              <a:buFontTx/>
              <a:buNone/>
              <a:defRPr sz="1200">
                <a:solidFill>
                  <a:schemeClr val="tx1"/>
                </a:solidFill>
                <a:latin typeface="Verdana" pitchFamily="34" charset="0"/>
              </a:defRPr>
            </a:lvl4pPr>
            <a:lvl5pPr marL="542925" indent="-276225">
              <a:buFont typeface="Verdana" pitchFamily="34" charset="0"/>
              <a:buChar char="&gt;"/>
              <a:defRPr sz="12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287338" y="5430574"/>
            <a:ext cx="8064500" cy="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4564" y="239450"/>
            <a:ext cx="579437" cy="144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 userDrawn="1"/>
        </p:nvSpPr>
        <p:spPr>
          <a:xfrm>
            <a:off x="3698012" y="543057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" name="Gerade Verbindung 3"/>
          <p:cNvCxnSpPr/>
          <p:nvPr userDrawn="1"/>
        </p:nvCxnSpPr>
        <p:spPr>
          <a:xfrm>
            <a:off x="287338" y="704176"/>
            <a:ext cx="8064500" cy="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88000" y="240000"/>
            <a:ext cx="8064000" cy="36960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de-DE" sz="2400" kern="1200" dirty="0">
                <a:solidFill>
                  <a:srgbClr val="00B1AC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7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333501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fld id="{732AC760-3985-40FC-B9B5-9EFF67F295F6}" type="datetime4">
              <a:rPr lang="de-DE" smtClean="0">
                <a:solidFill>
                  <a:prstClr val="black"/>
                </a:solidFill>
              </a:rPr>
              <a:pPr defTabSz="685800">
                <a:defRPr/>
              </a:pPr>
              <a:t>13. Oktober 2021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r>
              <a:rPr lang="de-DE">
                <a:solidFill>
                  <a:prstClr val="black"/>
                </a:solidFill>
              </a:rPr>
              <a:t>fff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defTabSz="685800"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kern="1200" dirty="0">
          <a:solidFill>
            <a:srgbClr val="00B1AC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Verdana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57213" indent="-214313" algn="l" rtl="0" eaLnBrk="1" fontAlgn="base" hangingPunct="1">
        <a:spcBef>
          <a:spcPts val="18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542925" indent="-2667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200150" indent="-171450" algn="l" rtl="0" eaLnBrk="1" fontAlgn="base" hangingPunct="1">
        <a:spcBef>
          <a:spcPts val="12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542925" indent="-2762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l.grafana.com/oss/release/grafana-rpi_7.5.4_armhf.de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6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562559"/>
            <a:ext cx="8064000" cy="4897117"/>
          </a:xfrm>
        </p:spPr>
        <p:txBody>
          <a:bodyPr/>
          <a:lstStyle/>
          <a:p>
            <a:pPr algn="ctr"/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r>
              <a:rPr lang="de-DE" sz="3000" dirty="0">
                <a:solidFill>
                  <a:srgbClr val="00B1AC"/>
                </a:solidFill>
              </a:rPr>
              <a:t>Bauanleitung für das Smart Meter</a:t>
            </a:r>
            <a:br>
              <a:rPr lang="de-DE" sz="3000" dirty="0">
                <a:solidFill>
                  <a:srgbClr val="00B1AC"/>
                </a:solidFill>
              </a:rPr>
            </a:br>
            <a:br>
              <a:rPr lang="de-DE" sz="1600" dirty="0">
                <a:solidFill>
                  <a:srgbClr val="00B1AC"/>
                </a:solidFill>
              </a:rPr>
            </a:br>
            <a:br>
              <a:rPr lang="de-DE" sz="3000" dirty="0">
                <a:solidFill>
                  <a:srgbClr val="00B1AC"/>
                </a:solidFill>
              </a:rPr>
            </a:br>
            <a:r>
              <a:rPr lang="de-DE" sz="3000" dirty="0">
                <a:solidFill>
                  <a:srgbClr val="00B1AC"/>
                </a:solidFill>
              </a:rPr>
              <a:t> </a:t>
            </a:r>
            <a:endParaRPr lang="de-DE" dirty="0"/>
          </a:p>
        </p:txBody>
      </p:sp>
      <p:sp>
        <p:nvSpPr>
          <p:cNvPr id="7172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38" y="75406"/>
            <a:ext cx="1818422" cy="18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780A5F-7ABF-4D10-A1BA-EA3A0B94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752419"/>
            <a:ext cx="5032663" cy="404338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08D6902-7964-4665-9881-60792CA0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713" y="3100486"/>
            <a:ext cx="4105208" cy="23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7ABD023-7B30-4BA2-85AF-A0E84616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724449"/>
            <a:ext cx="4597537" cy="45555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1BC906-CB8A-4797-A4F8-6CD50C3E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37" y="724449"/>
            <a:ext cx="3662877" cy="382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6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Arduino IDE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Programmcode</a:t>
            </a:r>
            <a:r>
              <a:rPr lang="fr-FR" dirty="0"/>
              <a:t> MQTT_Client_ESP_5_Sec </a:t>
            </a:r>
            <a:r>
              <a:rPr lang="fr-FR" dirty="0" err="1"/>
              <a:t>reinladen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Fehlende</a:t>
            </a:r>
            <a:r>
              <a:rPr lang="fr-FR" dirty="0"/>
              <a:t> </a:t>
            </a:r>
            <a:r>
              <a:rPr lang="de-DE" dirty="0"/>
              <a:t>Bibliotheken</a:t>
            </a:r>
            <a:r>
              <a:rPr lang="fr-FR" dirty="0"/>
              <a:t> </a:t>
            </a:r>
            <a:r>
              <a:rPr lang="de-DE" dirty="0"/>
              <a:t>installieren</a:t>
            </a:r>
            <a:r>
              <a:rPr lang="fr-FR" dirty="0"/>
              <a:t> 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 err="1"/>
              <a:t>PubSubClient</a:t>
            </a:r>
            <a:endParaRPr lang="fr-FR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/>
              <a:t>BME280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/>
              <a:t>DHT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dirty="0" err="1"/>
              <a:t>Abhänigkeiten</a:t>
            </a:r>
            <a:r>
              <a:rPr lang="fr-FR" dirty="0"/>
              <a:t> </a:t>
            </a:r>
          </a:p>
          <a:p>
            <a:pPr lvl="2" indent="0">
              <a:buNone/>
            </a:pPr>
            <a:r>
              <a:rPr lang="fr-FR" dirty="0"/>
              <a:t>mit </a:t>
            </a:r>
            <a:r>
              <a:rPr lang="fr-FR" dirty="0" err="1"/>
              <a:t>installieren</a:t>
            </a:r>
            <a:r>
              <a:rPr lang="fr-FR" dirty="0"/>
              <a:t>)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strike="sngStrike" dirty="0" err="1"/>
              <a:t>Adafruit</a:t>
            </a:r>
            <a:r>
              <a:rPr lang="fr-FR" strike="sngStrike" dirty="0"/>
              <a:t> </a:t>
            </a:r>
            <a:r>
              <a:rPr lang="fr-FR" strike="sngStrike" dirty="0" err="1"/>
              <a:t>Unified</a:t>
            </a:r>
            <a:r>
              <a:rPr lang="fr-FR" strike="sngStrike" dirty="0"/>
              <a:t> </a:t>
            </a:r>
            <a:r>
              <a:rPr lang="fr-FR" strike="sngStrike" dirty="0" err="1"/>
              <a:t>Sensor</a:t>
            </a:r>
            <a:r>
              <a:rPr lang="fr-FR" strike="sngStrike" dirty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Mikrocontroller</a:t>
            </a:r>
            <a:r>
              <a:rPr lang="fr-FR" dirty="0"/>
              <a:t> </a:t>
            </a:r>
            <a:r>
              <a:rPr lang="fr-FR" dirty="0" err="1"/>
              <a:t>flashen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FF3B97-8EEE-4647-9B6A-DD3595BF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64" y="3222003"/>
            <a:ext cx="3554836" cy="205799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5C8280-1441-4C15-920D-A4ACC3EF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164" y="2204253"/>
            <a:ext cx="3094892" cy="9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Arduino IDE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Programmcode</a:t>
            </a:r>
            <a:r>
              <a:rPr lang="fr-FR" dirty="0"/>
              <a:t> MQTT_Client_ESP_5_Sec </a:t>
            </a:r>
            <a:r>
              <a:rPr lang="fr-FR" dirty="0" err="1"/>
              <a:t>reinladen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Fehlende</a:t>
            </a:r>
            <a:r>
              <a:rPr lang="fr-FR" dirty="0"/>
              <a:t> </a:t>
            </a:r>
            <a:r>
              <a:rPr lang="de-DE" dirty="0"/>
              <a:t>Bibliotheken</a:t>
            </a:r>
            <a:r>
              <a:rPr lang="fr-FR" dirty="0"/>
              <a:t> </a:t>
            </a:r>
            <a:r>
              <a:rPr lang="de-DE" dirty="0"/>
              <a:t>installieren</a:t>
            </a:r>
            <a:r>
              <a:rPr lang="fr-FR" dirty="0"/>
              <a:t> 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 err="1"/>
              <a:t>PubSubClient</a:t>
            </a:r>
            <a:endParaRPr lang="fr-FR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fr-FR" dirty="0"/>
              <a:t>BME280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Programm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dem</a:t>
            </a:r>
            <a:r>
              <a:rPr lang="fr-FR" dirty="0"/>
              <a:t> </a:t>
            </a:r>
            <a:r>
              <a:rPr lang="fr-FR" dirty="0" err="1"/>
              <a:t>Mikrocontroller</a:t>
            </a:r>
            <a:r>
              <a:rPr lang="fr-FR" dirty="0"/>
              <a:t> </a:t>
            </a:r>
            <a:r>
              <a:rPr lang="fr-FR" dirty="0" err="1"/>
              <a:t>flashen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B71F83-20DB-4954-ADD8-4BC25DA7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40" y="2175197"/>
            <a:ext cx="4491633" cy="25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3B00EB-FEA2-4772-88ED-5A892C2F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Rapberry</a:t>
            </a:r>
            <a:r>
              <a:rPr lang="de-DE" dirty="0"/>
              <a:t> Pi Installation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FCD4D0E-BB64-443C-9D23-5656065D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Raspberry Pi </a:t>
            </a:r>
            <a:r>
              <a:rPr lang="de-DE" dirty="0" err="1"/>
              <a:t>Imager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Strg+Shift+x</a:t>
            </a:r>
            <a:endParaRPr lang="de-DE" dirty="0"/>
          </a:p>
          <a:p>
            <a:pPr lvl="2" indent="0">
              <a:buNone/>
            </a:pPr>
            <a:endParaRPr lang="de-DE" dirty="0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DF011F5E-586F-49C8-BE47-99145DB8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94359" y="841383"/>
            <a:ext cx="3439862" cy="227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C44B07-9068-4A4A-AB28-E563FF0D8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57" y="3112800"/>
            <a:ext cx="3439863" cy="22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5E4FA9-381A-4093-9CA8-4D75DA71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Putty </a:t>
            </a:r>
            <a:r>
              <a:rPr lang="en-US" dirty="0" err="1"/>
              <a:t>ausführen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Ip des Raspberry Pi </a:t>
            </a:r>
            <a:r>
              <a:rPr lang="en-US" dirty="0" err="1"/>
              <a:t>eingeben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Benutzer:pi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  <a:r>
              <a:rPr lang="en-US" dirty="0">
                <a:sym typeface="Wingdings" panose="05000000000000000000" pitchFamily="2" charset="2"/>
              </a:rPr>
              <a:t>:(</a:t>
            </a:r>
            <a:r>
              <a:rPr lang="en-US" dirty="0" err="1">
                <a:sym typeface="Wingdings" panose="05000000000000000000" pitchFamily="2" charset="2"/>
              </a:rPr>
              <a:t>euer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Passwort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eingeben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MQTT Installation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pip3 install </a:t>
            </a:r>
            <a:r>
              <a:rPr lang="en-US" dirty="0" err="1"/>
              <a:t>paho-mqtt</a:t>
            </a:r>
            <a:r>
              <a:rPr lang="en-US" dirty="0"/>
              <a:t> python-</a:t>
            </a:r>
            <a:r>
              <a:rPr lang="en-US" dirty="0" err="1"/>
              <a:t>etcd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python3 -m 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influxdb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update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upgrade –y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-clients –y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mosquitto_sub</a:t>
            </a:r>
            <a:r>
              <a:rPr lang="en-US" dirty="0"/>
              <a:t> -d -t /home/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DDD791-FBC4-4B94-81F7-5A2D354D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	</a:t>
            </a:r>
          </a:p>
        </p:txBody>
      </p:sp>
    </p:spTree>
    <p:extLst>
      <p:ext uri="{BB962C8B-B14F-4D97-AF65-F5344CB8AC3E}">
        <p14:creationId xmlns:p14="http://schemas.microsoft.com/office/powerpoint/2010/main" val="274326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A760192-BE6C-42B1-B32F-6DD92930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r>
              <a:rPr lang="en-US" dirty="0"/>
              <a:t> -</a:t>
            </a:r>
            <a:r>
              <a:rPr lang="en-US" dirty="0" err="1"/>
              <a:t>qO</a:t>
            </a:r>
            <a:r>
              <a:rPr lang="en-US" dirty="0"/>
              <a:t>- https://repos.influxdata.com/influxdb.key | </a:t>
            </a:r>
            <a:r>
              <a:rPr lang="en-US" dirty="0" err="1"/>
              <a:t>sudo</a:t>
            </a:r>
            <a:r>
              <a:rPr lang="en-US" dirty="0"/>
              <a:t> apt-key add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source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os</a:t>
            </a:r>
            <a:r>
              <a:rPr lang="de-DE" dirty="0"/>
              <a:t>-release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echo "</a:t>
            </a:r>
            <a:r>
              <a:rPr lang="de-DE" dirty="0" err="1"/>
              <a:t>deb</a:t>
            </a:r>
            <a:r>
              <a:rPr lang="de-DE" dirty="0"/>
              <a:t> https://repos.influxdata.com/debian $(</a:t>
            </a:r>
            <a:r>
              <a:rPr lang="de-DE" dirty="0" err="1"/>
              <a:t>lsb_release</a:t>
            </a:r>
            <a:r>
              <a:rPr lang="de-DE" dirty="0"/>
              <a:t> -</a:t>
            </a:r>
            <a:r>
              <a:rPr lang="de-DE" dirty="0" err="1"/>
              <a:t>cs</a:t>
            </a:r>
            <a:r>
              <a:rPr lang="de-DE" dirty="0"/>
              <a:t>) </a:t>
            </a:r>
            <a:r>
              <a:rPr lang="de-DE" dirty="0" err="1"/>
              <a:t>stable</a:t>
            </a:r>
            <a:r>
              <a:rPr lang="de-DE" dirty="0"/>
              <a:t>" |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tee</a:t>
            </a:r>
            <a:r>
              <a:rPr lang="de-DE" dirty="0"/>
              <a:t>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apt</a:t>
            </a:r>
            <a:r>
              <a:rPr lang="de-DE" dirty="0"/>
              <a:t>/</a:t>
            </a:r>
            <a:r>
              <a:rPr lang="de-DE" dirty="0" err="1"/>
              <a:t>sources.list.d</a:t>
            </a:r>
            <a:r>
              <a:rPr lang="de-DE" dirty="0"/>
              <a:t>/</a:t>
            </a:r>
            <a:r>
              <a:rPr lang="de-DE" dirty="0" err="1"/>
              <a:t>influxdb.list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update &amp;&amp;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-y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unmask</a:t>
            </a:r>
            <a:r>
              <a:rPr lang="de-DE" dirty="0"/>
              <a:t> </a:t>
            </a:r>
            <a:r>
              <a:rPr lang="de-DE" dirty="0" err="1"/>
              <a:t>influxdb.service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influxdb.service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E4CA93B-47DB-4C8F-B817-8FBD3296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</a:t>
            </a:r>
          </a:p>
        </p:txBody>
      </p:sp>
    </p:spTree>
    <p:extLst>
      <p:ext uri="{BB962C8B-B14F-4D97-AF65-F5344CB8AC3E}">
        <p14:creationId xmlns:p14="http://schemas.microsoft.com/office/powerpoint/2010/main" val="44760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74FFE9-85E3-4C84-AE87-A1B1E5F4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971294"/>
            <a:ext cx="8064000" cy="42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influx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home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home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create user </a:t>
            </a:r>
            <a:r>
              <a:rPr lang="en-US" dirty="0" err="1"/>
              <a:t>grafana</a:t>
            </a:r>
            <a:r>
              <a:rPr lang="en-US" dirty="0"/>
              <a:t> with password '&lt;123456&gt;' with all privileges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grant all privileges on home to </a:t>
            </a:r>
            <a:r>
              <a:rPr lang="en-US" dirty="0" err="1"/>
              <a:t>grafana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Exit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nano</a:t>
            </a:r>
            <a:r>
              <a:rPr lang="de-DE" dirty="0"/>
              <a:t>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influxdb</a:t>
            </a:r>
            <a:r>
              <a:rPr lang="de-DE" dirty="0"/>
              <a:t>/</a:t>
            </a:r>
            <a:r>
              <a:rPr lang="de-DE" dirty="0" err="1"/>
              <a:t>influxdb.conf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-&gt; unter [http] # </a:t>
            </a:r>
            <a:r>
              <a:rPr lang="de-DE" dirty="0" err="1"/>
              <a:t>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kommentar</a:t>
            </a:r>
            <a:r>
              <a:rPr lang="de-DE" dirty="0"/>
              <a:t> entfernen zu </a:t>
            </a:r>
            <a:r>
              <a:rPr lang="de-DE" dirty="0" err="1"/>
              <a:t>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# bind -</a:t>
            </a:r>
            <a:r>
              <a:rPr lang="de-DE" dirty="0" err="1"/>
              <a:t>address</a:t>
            </a:r>
            <a:r>
              <a:rPr lang="de-DE" dirty="0"/>
              <a:t> = ":8086" Kommentar entfernen zu bind -</a:t>
            </a:r>
            <a:r>
              <a:rPr lang="de-DE" dirty="0" err="1"/>
              <a:t>address</a:t>
            </a:r>
            <a:r>
              <a:rPr lang="de-DE" dirty="0"/>
              <a:t> = ":8086"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F3DD36-E5C8-448B-B92F-12297442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</a:t>
            </a:r>
          </a:p>
        </p:txBody>
      </p:sp>
    </p:spTree>
    <p:extLst>
      <p:ext uri="{BB962C8B-B14F-4D97-AF65-F5344CB8AC3E}">
        <p14:creationId xmlns:p14="http://schemas.microsoft.com/office/powerpoint/2010/main" val="115152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752BFA-D95C-4814-BE35-563F1EFA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r>
              <a:rPr lang="de-DE" dirty="0"/>
              <a:t> für den PI Zero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-y </a:t>
            </a:r>
            <a:r>
              <a:rPr lang="de-DE" dirty="0" err="1"/>
              <a:t>adduser</a:t>
            </a:r>
            <a:r>
              <a:rPr lang="de-DE" dirty="0"/>
              <a:t> libfontconfig1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a-DK" dirty="0"/>
              <a:t>wget </a:t>
            </a:r>
            <a:r>
              <a:rPr lang="da-DK" dirty="0">
                <a:hlinkClick r:id="rId2"/>
              </a:rPr>
              <a:t>https://dl.grafana.com/oss/release/grafana-rpi_7.5.4_armhf.deb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dpkg</a:t>
            </a:r>
            <a:r>
              <a:rPr lang="de-DE" dirty="0"/>
              <a:t> -i grafana-rpi_7.5.4_armhf.deb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daemon-reload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grafana-server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grafana-server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DDC803-DD8B-4C46-807C-E69BAEB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	</a:t>
            </a:r>
          </a:p>
        </p:txBody>
      </p:sp>
    </p:spTree>
    <p:extLst>
      <p:ext uri="{BB962C8B-B14F-4D97-AF65-F5344CB8AC3E}">
        <p14:creationId xmlns:p14="http://schemas.microsoft.com/office/powerpoint/2010/main" val="164500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D7D0E37-2E23-418C-9EAF-E4A391C0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</a:t>
            </a:r>
            <a:r>
              <a:rPr lang="de-DE" dirty="0" err="1"/>
              <a:t>InfluxDB</a:t>
            </a:r>
            <a:r>
              <a:rPr lang="de-DE" dirty="0"/>
              <a:t> für den PI 4B/3B/2B 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r>
              <a:rPr lang="en-US" dirty="0"/>
              <a:t> -q -O - https://packages.grafana.com/gpg.key | </a:t>
            </a:r>
            <a:r>
              <a:rPr lang="en-US" dirty="0" err="1"/>
              <a:t>sudo</a:t>
            </a:r>
            <a:r>
              <a:rPr lang="en-US" dirty="0"/>
              <a:t> apt-key add –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echo "</a:t>
            </a:r>
            <a:r>
              <a:rPr lang="de-DE" dirty="0" err="1"/>
              <a:t>deb</a:t>
            </a:r>
            <a:r>
              <a:rPr lang="de-DE" dirty="0"/>
              <a:t> https://packages.grafana.com/oss/deb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" | </a:t>
            </a: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tee</a:t>
            </a:r>
            <a:r>
              <a:rPr lang="de-DE" dirty="0"/>
              <a:t> -a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apt</a:t>
            </a:r>
            <a:r>
              <a:rPr lang="de-DE" dirty="0"/>
              <a:t>/</a:t>
            </a:r>
            <a:r>
              <a:rPr lang="de-DE" dirty="0" err="1"/>
              <a:t>sources.list.d</a:t>
            </a:r>
            <a:r>
              <a:rPr lang="de-DE" dirty="0"/>
              <a:t>/</a:t>
            </a:r>
            <a:r>
              <a:rPr lang="de-DE" dirty="0" err="1"/>
              <a:t>grafana.list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update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-y </a:t>
            </a:r>
            <a:r>
              <a:rPr lang="de-DE" dirty="0" err="1"/>
              <a:t>grafana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grafana-server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sudo</a:t>
            </a:r>
            <a:r>
              <a:rPr lang="de-DE" dirty="0"/>
              <a:t> /bin/</a:t>
            </a:r>
            <a:r>
              <a:rPr lang="de-DE" dirty="0" err="1"/>
              <a:t>systemctl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grafana-server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058F1CD-9168-4B66-B6A5-36C149CF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28464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C7F1F8F-9644-483F-9493-36CBF2DC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Software			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Putty</a:t>
            </a:r>
            <a:r>
              <a:rPr lang="de-DE" dirty="0"/>
              <a:t>	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 err="1"/>
              <a:t>Filezilla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Arduino DIE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Raspberry Pi </a:t>
            </a:r>
            <a:r>
              <a:rPr lang="de-DE" dirty="0" err="1"/>
              <a:t>Imager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Hardware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Innensechskant Schraubendreher Größe 5.5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8B6124-2FE1-47D3-B9B3-E218E325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Hardware/Software		</a:t>
            </a:r>
          </a:p>
        </p:txBody>
      </p:sp>
    </p:spTree>
    <p:extLst>
      <p:ext uri="{BB962C8B-B14F-4D97-AF65-F5344CB8AC3E}">
        <p14:creationId xmlns:p14="http://schemas.microsoft.com/office/powerpoint/2010/main" val="50374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0644F25-FF01-49BE-A397-8F885167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Data Bridge	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Starten von </a:t>
            </a:r>
            <a:r>
              <a:rPr lang="de-DE" dirty="0" err="1"/>
              <a:t>Filezilla</a:t>
            </a:r>
            <a:endParaRPr lang="de-DE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Upload des Scripts Sensor_software_pi.py in den Ordner 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 dirty="0"/>
              <a:t> Starten des Scrips mit </a:t>
            </a:r>
            <a:r>
              <a:rPr lang="en-US" dirty="0"/>
              <a:t>python3 /home/pi/Sensor_software_pi.py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Script in den Startup </a:t>
            </a:r>
            <a:r>
              <a:rPr lang="en-US" dirty="0" err="1"/>
              <a:t>Einfügen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crontab –e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Den </a:t>
            </a:r>
            <a:r>
              <a:rPr lang="en-US" dirty="0" err="1"/>
              <a:t>ersten</a:t>
            </a:r>
            <a:r>
              <a:rPr lang="en-US" dirty="0"/>
              <a:t> Reiter </a:t>
            </a:r>
            <a:r>
              <a:rPr lang="en-US" dirty="0" err="1"/>
              <a:t>auswählen</a:t>
            </a:r>
            <a:endParaRPr lang="en-US" dirty="0"/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In die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/>
              <a:t> </a:t>
            </a:r>
          </a:p>
          <a:p>
            <a:pPr lvl="2" indent="0">
              <a:buNone/>
            </a:pPr>
            <a:r>
              <a:rPr lang="en-US"/>
              <a:t>@</a:t>
            </a:r>
            <a:r>
              <a:rPr lang="en-US" dirty="0"/>
              <a:t>reboot python3 /home/pi/Sensor_software_pi.py 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8D6EA6-1DCE-4EEC-8C89-492F7BF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Raspberry Pi</a:t>
            </a:r>
          </a:p>
        </p:txBody>
      </p:sp>
    </p:spTree>
    <p:extLst>
      <p:ext uri="{BB962C8B-B14F-4D97-AF65-F5344CB8AC3E}">
        <p14:creationId xmlns:p14="http://schemas.microsoft.com/office/powerpoint/2010/main" val="370070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D61E8E-DDBD-45AE-A15A-0A8D2336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Browser die IP eures Raspberry Pi eingeben und :3000/</a:t>
            </a:r>
            <a:r>
              <a:rPr lang="de-DE" dirty="0" err="1"/>
              <a:t>login</a:t>
            </a:r>
            <a:r>
              <a:rPr lang="de-DE" dirty="0"/>
              <a:t> anhängen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Benutzernamen und Passwort </a:t>
            </a:r>
            <a:r>
              <a:rPr lang="de-DE" u="sng" dirty="0" err="1"/>
              <a:t>admin</a:t>
            </a:r>
            <a:r>
              <a:rPr lang="de-DE" dirty="0"/>
              <a:t> eingeben und neues Passwort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</a:t>
            </a:r>
            <a:r>
              <a:rPr lang="de-DE" dirty="0" err="1"/>
              <a:t>configuration</a:t>
            </a:r>
            <a:r>
              <a:rPr lang="de-DE" dirty="0"/>
              <a:t> auf Data </a:t>
            </a:r>
            <a:r>
              <a:rPr lang="de-DE" dirty="0" err="1"/>
              <a:t>sources</a:t>
            </a:r>
            <a:r>
              <a:rPr lang="de-DE" dirty="0"/>
              <a:t> 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Data source und Influx DB auswählen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URL: </a:t>
            </a:r>
            <a:r>
              <a:rPr lang="de-DE" dirty="0">
                <a:hlinkClick r:id="rId3"/>
              </a:rPr>
              <a:t>http://localhost:8086</a:t>
            </a:r>
            <a:r>
              <a:rPr lang="de-DE" dirty="0"/>
              <a:t> eingeben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bzw. localhost:8086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Database:home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User:grafana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Password:123456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1C8BF67-751F-4E32-855A-17EC5319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einstellen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54C601-41AA-46B1-B2A8-4BF640293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423" y="1894452"/>
            <a:ext cx="3389941" cy="25710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FF5737-2033-4E10-A596-C1ABA80B0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656" y="3222188"/>
            <a:ext cx="5550344" cy="21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63F79C-6BC3-47EC-ACDB-DB00688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neues </a:t>
            </a:r>
            <a:r>
              <a:rPr lang="de-DE" dirty="0" err="1"/>
              <a:t>Dashbord</a:t>
            </a:r>
            <a:r>
              <a:rPr lang="de-DE" dirty="0"/>
              <a:t>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0641BE-FC04-4F94-86EF-33778D81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 + Dashboard 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an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 anklicken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385A52-FA14-4832-9372-FDB37185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965" y="1202148"/>
            <a:ext cx="3662927" cy="17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DCCF19-F545-4A6B-922C-AFD78CE2A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41" y="1002767"/>
            <a:ext cx="6821074" cy="420052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A344BD-12FC-4432-AEDC-8F09511D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neues </a:t>
            </a:r>
            <a:r>
              <a:rPr lang="de-DE" dirty="0" err="1"/>
              <a:t>Dashbord</a:t>
            </a:r>
            <a:r>
              <a:rPr lang="de-DE" dirty="0"/>
              <a:t> hinzufügen</a:t>
            </a:r>
          </a:p>
        </p:txBody>
      </p:sp>
    </p:spTree>
    <p:extLst>
      <p:ext uri="{BB962C8B-B14F-4D97-AF65-F5344CB8AC3E}">
        <p14:creationId xmlns:p14="http://schemas.microsoft.com/office/powerpoint/2010/main" val="421517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616AE-9C1D-4CDB-B36F-D114C3E7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sudo nano /etc/grafana/grafana.ini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de-DE"/>
              <a:t>Strg</a:t>
            </a:r>
            <a:r>
              <a:rPr lang="de-DE" dirty="0" err="1"/>
              <a:t>+w</a:t>
            </a:r>
            <a:endParaRPr lang="de-DE" dirty="0"/>
          </a:p>
          <a:p>
            <a:pPr marL="2171700" lvl="5" indent="-285750"/>
            <a:r>
              <a:rPr lang="de-DE" dirty="0" err="1"/>
              <a:t>auth.anonymous</a:t>
            </a:r>
            <a:endParaRPr lang="de-DE" dirty="0"/>
          </a:p>
          <a:p>
            <a:pPr marL="2171700" lvl="5" indent="-285750"/>
            <a:r>
              <a:rPr lang="de-DE" dirty="0" err="1"/>
              <a:t>enable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2171700" lvl="5" indent="-285750"/>
            <a:r>
              <a:rPr lang="de-DE" dirty="0" err="1"/>
              <a:t>Strg+x</a:t>
            </a:r>
            <a:endParaRPr lang="de-DE" dirty="0"/>
          </a:p>
          <a:p>
            <a:pPr marL="2171700" lvl="5" indent="-285750"/>
            <a:r>
              <a:rPr lang="de-DE" dirty="0"/>
              <a:t>y</a:t>
            </a:r>
          </a:p>
          <a:p>
            <a:pPr marL="2171700" lvl="5" indent="-285750"/>
            <a:r>
              <a:rPr lang="de-DE" dirty="0" err="1"/>
              <a:t>Sudo</a:t>
            </a:r>
            <a:r>
              <a:rPr lang="de-DE" dirty="0"/>
              <a:t> reboot </a:t>
            </a:r>
            <a:r>
              <a:rPr lang="de-DE" dirty="0" err="1"/>
              <a:t>now</a:t>
            </a:r>
            <a:endParaRPr lang="de-DE" dirty="0"/>
          </a:p>
          <a:p>
            <a:pPr marL="2171700" lvl="5" indent="-285750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F67A2B-1192-463A-AB0D-BE2A553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</a:t>
            </a:r>
            <a:r>
              <a:rPr lang="de-DE" dirty="0" err="1"/>
              <a:t>Dashbord</a:t>
            </a:r>
            <a:r>
              <a:rPr lang="de-DE" dirty="0"/>
              <a:t> zugriff für alle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4B0794-32C5-431A-A1BC-8ED9A27BB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3" y="794328"/>
            <a:ext cx="3819213" cy="24568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6B355B3-ED32-4262-9574-C5A978DE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991" y="3021546"/>
            <a:ext cx="3730052" cy="23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987D5AC-8D51-46B0-8E40-C4004CF7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Löten und  Verkabeln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2E33AF-3A0B-44E0-90D8-D52CA50A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97" y="987400"/>
            <a:ext cx="8064000" cy="42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Kunststoffkappen von den Kabeln entfernen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Schrumpfschlauch zuschneiden und Überziehen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Kabel an die Pins anlöten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Pin 1 kommt die Spannungsversorgung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Pin 2 kommt das Signal Kabel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Pin 3 wird ausgelassen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Pin 4 kommt 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358997-F7A9-4D41-B65C-22BA415B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107995" y="2293992"/>
            <a:ext cx="3824166" cy="15839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CA8B05-2AF1-4816-B5EA-076B56BF6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044957" y="2882074"/>
            <a:ext cx="2891882" cy="134004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334BD3C-0941-4ADA-BF29-F9CFB3C50CC6}"/>
              </a:ext>
            </a:extLst>
          </p:cNvPr>
          <p:cNvSpPr txBox="1"/>
          <p:nvPr/>
        </p:nvSpPr>
        <p:spPr>
          <a:xfrm>
            <a:off x="6718458" y="2683669"/>
            <a:ext cx="921385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1234</a:t>
            </a:r>
          </a:p>
        </p:txBody>
      </p:sp>
    </p:spTree>
    <p:extLst>
      <p:ext uri="{BB962C8B-B14F-4D97-AF65-F5344CB8AC3E}">
        <p14:creationId xmlns:p14="http://schemas.microsoft.com/office/powerpoint/2010/main" val="45565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B3AE1-E216-407A-86D3-A6082259E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527833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987D5AC-8D51-46B0-8E40-C4004CF7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0C654ED-E72D-49C8-99BA-18BD4C376128}"/>
              </a:ext>
            </a:extLst>
          </p:cNvPr>
          <p:cNvSpPr txBox="1"/>
          <p:nvPr/>
        </p:nvSpPr>
        <p:spPr>
          <a:xfrm>
            <a:off x="191832" y="1342825"/>
            <a:ext cx="4200524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Pin 1 des DHT wird mit dem Pin </a:t>
            </a:r>
            <a:br>
              <a:rPr lang="de-DE" dirty="0"/>
            </a:br>
            <a:r>
              <a:rPr lang="de-DE" dirty="0"/>
              <a:t>Vin des Mikrocontrollers verbunden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Pin 2 des DHT wird mit dem Pin </a:t>
            </a:r>
            <a:br>
              <a:rPr lang="de-DE" dirty="0"/>
            </a:br>
            <a:r>
              <a:rPr lang="de-DE" dirty="0"/>
              <a:t>D2 des Mikrocontrollers verbunden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Pin 4 des DHT wird mit dem Pin </a:t>
            </a:r>
            <a:br>
              <a:rPr lang="de-DE" dirty="0"/>
            </a:br>
            <a:r>
              <a:rPr lang="de-DE" dirty="0"/>
              <a:t>GND des Mikrocontrollers verbunden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Den verkabelten Mikrocontroller richtig platzieren und verschrauben</a:t>
            </a:r>
          </a:p>
        </p:txBody>
      </p:sp>
    </p:spTree>
    <p:extLst>
      <p:ext uri="{BB962C8B-B14F-4D97-AF65-F5344CB8AC3E}">
        <p14:creationId xmlns:p14="http://schemas.microsoft.com/office/powerpoint/2010/main" val="166437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3613E1-8885-44A0-B74D-ED6D57DC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610960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9730378-5C3F-4F0E-8BEA-8C04DCF0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C86BD3-3056-45D9-A3B2-D378DFEFADE8}"/>
              </a:ext>
            </a:extLst>
          </p:cNvPr>
          <p:cNvSpPr txBox="1"/>
          <p:nvPr/>
        </p:nvSpPr>
        <p:spPr>
          <a:xfrm>
            <a:off x="288000" y="1310853"/>
            <a:ext cx="3465516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Den DHT22 in das Seitenteil mit der passenden Aussparung platzieren und verschrauben</a:t>
            </a:r>
          </a:p>
        </p:txBody>
      </p:sp>
    </p:spTree>
    <p:extLst>
      <p:ext uri="{BB962C8B-B14F-4D97-AF65-F5344CB8AC3E}">
        <p14:creationId xmlns:p14="http://schemas.microsoft.com/office/powerpoint/2010/main" val="194562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4019B9-BBEB-4E73-B18E-0B0D49BEA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610960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050C706-21E4-4D42-9083-8E394E69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</p:spTree>
    <p:extLst>
      <p:ext uri="{BB962C8B-B14F-4D97-AF65-F5344CB8AC3E}">
        <p14:creationId xmlns:p14="http://schemas.microsoft.com/office/powerpoint/2010/main" val="129617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E5DCE4-41B2-40B3-828F-157D792E8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5" y="1598172"/>
            <a:ext cx="4200525" cy="315039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E5E37D-54A8-4374-86F6-65DA5094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BC88B1-0887-4479-9E0B-4EFEB7DD419B}"/>
              </a:ext>
            </a:extLst>
          </p:cNvPr>
          <p:cNvSpPr txBox="1"/>
          <p:nvPr/>
        </p:nvSpPr>
        <p:spPr>
          <a:xfrm>
            <a:off x="288000" y="1598172"/>
            <a:ext cx="3714898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gegenüberliegende Seitenteil verschrauben </a:t>
            </a:r>
          </a:p>
        </p:txBody>
      </p:sp>
    </p:spTree>
    <p:extLst>
      <p:ext uri="{BB962C8B-B14F-4D97-AF65-F5344CB8AC3E}">
        <p14:creationId xmlns:p14="http://schemas.microsoft.com/office/powerpoint/2010/main" val="20553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F1052F-4B9D-4A51-BEE3-BBCABB249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21" y="1662546"/>
            <a:ext cx="3825779" cy="2869334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9038967-AC02-4770-A5A5-2A1443E8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Bauanleitung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53684F-F1B1-4D6C-8E7C-D9D4B80C622E}"/>
              </a:ext>
            </a:extLst>
          </p:cNvPr>
          <p:cNvSpPr txBox="1"/>
          <p:nvPr/>
        </p:nvSpPr>
        <p:spPr>
          <a:xfrm>
            <a:off x="211015" y="1592207"/>
            <a:ext cx="3638417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restlichen Seiten montieren und verschrauben</a:t>
            </a:r>
          </a:p>
        </p:txBody>
      </p:sp>
    </p:spTree>
    <p:extLst>
      <p:ext uri="{BB962C8B-B14F-4D97-AF65-F5344CB8AC3E}">
        <p14:creationId xmlns:p14="http://schemas.microsoft.com/office/powerpoint/2010/main" val="263483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2D539-2D39-4E9E-A49F-B44991AF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00" y="1079999"/>
            <a:ext cx="8390640" cy="420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Arduino IDE Starten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ESP8266 Bibliothek installieren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http://arduino.esp8266.com/stable/package_esp8266com_index.json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79258E-5FB1-4FBC-ADA6-AC627B2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Installation ESP8266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21766A-8C0D-4ABC-8D3D-741841AC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0" y="1917205"/>
            <a:ext cx="2381582" cy="33627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ED5D820-EB8E-4E7F-9B57-E5CB81A00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942" y="1917205"/>
            <a:ext cx="5245087" cy="31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56767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2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Bildschirmpräsentation (16:10)</PresentationFormat>
  <Paragraphs>165</Paragraphs>
  <Slides>24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Verdana</vt:lpstr>
      <vt:lpstr>FHAAC_PPT_Vorlage_Office2007_w_n2</vt:lpstr>
      <vt:lpstr>    Bauanleitung für das Smart Meter    </vt:lpstr>
      <vt:lpstr>Benötigte Hardware/Software  </vt:lpstr>
      <vt:lpstr>Löten und  Verkabeln</vt:lpstr>
      <vt:lpstr>Bauanleitung</vt:lpstr>
      <vt:lpstr>Bauanleitung</vt:lpstr>
      <vt:lpstr>Bauanleitung</vt:lpstr>
      <vt:lpstr>Bauanleitung</vt:lpstr>
      <vt:lpstr>Bauanleitung</vt:lpstr>
      <vt:lpstr>Software Installation ESP8266</vt:lpstr>
      <vt:lpstr>Software Installation ESP8266</vt:lpstr>
      <vt:lpstr>Software Installation ESP8266</vt:lpstr>
      <vt:lpstr>Software Installation ESP8266</vt:lpstr>
      <vt:lpstr>Software Installation ESP8266</vt:lpstr>
      <vt:lpstr>Rapberry Pi Installation</vt:lpstr>
      <vt:lpstr>Software Installation Raspberry Pi  </vt:lpstr>
      <vt:lpstr>Software Installation Raspberry Pi </vt:lpstr>
      <vt:lpstr>Software Installation Raspberry Pi </vt:lpstr>
      <vt:lpstr>Software Installation Raspberry Pi </vt:lpstr>
      <vt:lpstr>Software Installation Raspberry Pi</vt:lpstr>
      <vt:lpstr>Software Installation Raspberry Pi</vt:lpstr>
      <vt:lpstr>Grafana einstellen</vt:lpstr>
      <vt:lpstr>Grafana neues Dashbord hinzufügen</vt:lpstr>
      <vt:lpstr>Grafana neues Dashbord hinzufügen</vt:lpstr>
      <vt:lpstr>Grafana Dashbord zugriff für alle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Informatik und  höhere Programmiersprache (51104 GIP-INF, 51189 GIP-MCD , 51251 GIP-WI)</dc:title>
  <dc:creator>Dey, Thomas</dc:creator>
  <cp:lastModifiedBy>Dennis Kroll</cp:lastModifiedBy>
  <cp:revision>492</cp:revision>
  <dcterms:created xsi:type="dcterms:W3CDTF">2019-09-09T19:22:25Z</dcterms:created>
  <dcterms:modified xsi:type="dcterms:W3CDTF">2021-10-13T07:02:30Z</dcterms:modified>
</cp:coreProperties>
</file>