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4" r:id="rId4"/>
    <p:sldId id="265" r:id="rId5"/>
    <p:sldId id="259" r:id="rId6"/>
    <p:sldId id="261" r:id="rId7"/>
    <p:sldId id="262" r:id="rId8"/>
    <p:sldId id="258" r:id="rId9"/>
  </p:sldIdLst>
  <p:sldSz cx="12193588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6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2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5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152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78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41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044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tte Schmahl" initials="AS" lastIdx="5" clrIdx="0">
    <p:extLst>
      <p:ext uri="{19B8F6BF-5375-455C-9EA6-DF929625EA0E}">
        <p15:presenceInfo xmlns:p15="http://schemas.microsoft.com/office/powerpoint/2012/main" userId="Annette Schmah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1AC"/>
    <a:srgbClr val="BFBFBF"/>
    <a:srgbClr val="00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96362" autoAdjust="0"/>
  </p:normalViewPr>
  <p:slideViewPr>
    <p:cSldViewPr>
      <p:cViewPr>
        <p:scale>
          <a:sx n="75" d="100"/>
          <a:sy n="75" d="100"/>
        </p:scale>
        <p:origin x="1090" y="102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7B559D-D481-435F-80B0-236248FBCB31}" type="datetimeFigureOut">
              <a:rPr lang="de-DE"/>
              <a:pPr>
                <a:defRPr/>
              </a:pPr>
              <a:t>19.10.2021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225895-9554-4F59-AC0B-8FC2C549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3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887423-67CC-486C-9A51-B115A92A6210}" type="datetimeFigureOut">
              <a:rPr lang="de-DE"/>
              <a:pPr>
                <a:defRPr/>
              </a:pPr>
              <a:t>19.10.2021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9081F7-73F8-4C31-BE0D-995B745127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28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Zur Zeit im Aufbau Laufzeit 2 Jahre, Start im Sommer 2020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Im Folgenden Beispielprojekte</a:t>
            </a:r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66332" indent="-294743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78972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50559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22150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93736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65327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53691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00850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C9BE96E-F005-4B8A-A549-F03C44F0BB44}" type="slidenum">
              <a:rPr lang="de-DE" smtClean="0"/>
              <a:pPr eaLnBrk="1" hangingPunct="1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5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Zur Zeit im Aufbau Laufzeit 2 Jahre, Start im Sommer 2020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Im Folgenden Beispielprojekte</a:t>
            </a:r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66332" indent="-294743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78972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50559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22150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93736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65327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53691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00850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C9BE96E-F005-4B8A-A549-F03C44F0BB44}" type="slidenum">
              <a:rPr lang="de-DE" smtClean="0"/>
              <a:pPr eaLnBrk="1" hangingPunct="1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5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Zur Zeit im Aufbau Laufzeit 2 Jahre, Start im Sommer 2020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Im Folgenden Beispielprojekte</a:t>
            </a:r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66332" indent="-294743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78972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50559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122150" indent="-235795" defTabSz="946452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93736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3065327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53691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4008505" indent="-235795" defTabSz="9464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C9BE96E-F005-4B8A-A549-F03C44F0BB44}" type="slidenum">
              <a:rPr lang="de-DE" smtClean="0"/>
              <a:pPr eaLnBrk="1" hangingPunct="1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06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C402DA-7992-4E32-B302-645E96D10D7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845104"/>
            <a:ext cx="10753400" cy="2520000"/>
          </a:xfrm>
        </p:spPr>
        <p:txBody>
          <a:bodyPr/>
          <a:lstStyle>
            <a:lvl1pPr algn="l">
              <a:defRPr sz="6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50" y="4608000"/>
            <a:ext cx="10753400" cy="14400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F0A492-E2A4-4D72-9E53-BD3B56AB6D3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83166" y="6551614"/>
            <a:ext cx="8953987" cy="12223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737963" cy="1912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400" y="1296000"/>
            <a:ext cx="10609200" cy="4824000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  <p:pic>
        <p:nvPicPr>
          <p:cNvPr id="15" name="Grafik 14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2298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382588" y="1196752"/>
            <a:ext cx="10753200" cy="50420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14060" y="1343134"/>
            <a:ext cx="10505540" cy="4776866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6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83166" y="6551614"/>
            <a:ext cx="8809971" cy="122237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54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75" y="1556544"/>
            <a:ext cx="8351838" cy="3744912"/>
          </a:xfrm>
        </p:spPr>
        <p:txBody>
          <a:bodyPr anchor="ctr" anchorCtr="0"/>
          <a:lstStyle>
            <a:lvl1pPr algn="ctr">
              <a:lnSpc>
                <a:spcPct val="150000"/>
              </a:lnSpc>
              <a:defRPr sz="2400"/>
            </a:lvl1pPr>
          </a:lstStyle>
          <a:p>
            <a:pPr lvl="0"/>
            <a:r>
              <a:rPr lang="de-DE" dirty="0"/>
              <a:t>Zitat</a:t>
            </a:r>
          </a:p>
        </p:txBody>
      </p:sp>
    </p:spTree>
    <p:extLst>
      <p:ext uri="{BB962C8B-B14F-4D97-AF65-F5344CB8AC3E}">
        <p14:creationId xmlns:p14="http://schemas.microsoft.com/office/powerpoint/2010/main" val="1572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988840"/>
            <a:ext cx="10753400" cy="2547160"/>
          </a:xfrm>
        </p:spPr>
        <p:txBody>
          <a:bodyPr/>
          <a:lstStyle>
            <a:lvl1pPr algn="l">
              <a:defRPr sz="2133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28EA71-C0F4-4F7F-BBB9-D30E0B2065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3063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90"/>
            <a:ext cx="1075406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83168" y="6551615"/>
            <a:ext cx="11041971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de-DE" sz="800" b="1" dirty="0"/>
              <a:t>© FH AACHEN </a:t>
            </a:r>
            <a:r>
              <a:rPr lang="de-DE" sz="800" dirty="0"/>
              <a:t>UNIVERSITY OF APPLIED SCIENCES  </a:t>
            </a:r>
            <a:r>
              <a:rPr lang="de-DE" sz="800" baseline="0" dirty="0" smtClean="0"/>
              <a:t>                                                                  </a:t>
            </a:r>
            <a:r>
              <a:rPr lang="de-DE" sz="800" dirty="0" smtClean="0"/>
              <a:t>Tag</a:t>
            </a:r>
            <a:r>
              <a:rPr lang="de-DE" sz="800" baseline="0" dirty="0" smtClean="0"/>
              <a:t> der Lehre 2021</a:t>
            </a:r>
            <a:r>
              <a:rPr lang="de-DE" sz="800" dirty="0"/>
              <a:t>		</a:t>
            </a:r>
            <a:r>
              <a:rPr lang="de-DE" sz="800" dirty="0" smtClean="0"/>
              <a:t>	</a:t>
            </a:r>
            <a:r>
              <a:rPr lang="de-DE" sz="800" baseline="0" dirty="0" smtClean="0"/>
              <a:t>              </a:t>
            </a:r>
            <a:r>
              <a:rPr lang="de-DE" sz="800" dirty="0" smtClean="0"/>
              <a:t>          </a:t>
            </a:r>
            <a:r>
              <a:rPr lang="de-DE" sz="800" baseline="0" dirty="0" smtClean="0"/>
              <a:t> </a:t>
            </a:r>
            <a:r>
              <a:rPr lang="de-DE" sz="800" dirty="0" smtClean="0"/>
              <a:t>|  </a:t>
            </a:r>
            <a:r>
              <a:rPr lang="de-DE" sz="800" baseline="0" dirty="0" smtClean="0"/>
              <a:t>Folie </a:t>
            </a:r>
            <a:r>
              <a:rPr lang="de-DE" sz="800" dirty="0" smtClean="0"/>
              <a:t> </a:t>
            </a:r>
            <a:fld id="{2EF58374-A2BC-4AB8-B3F7-F6E5242FB0D5}" type="slidenum">
              <a:rPr lang="de-DE" sz="800" smtClean="0"/>
              <a:pPr eaLnBrk="1" hangingPunct="1">
                <a:defRPr/>
              </a:pPr>
              <a:t>‹Nr.›</a:t>
            </a:fld>
            <a:endParaRPr lang="de-DE" sz="800" dirty="0"/>
          </a:p>
        </p:txBody>
      </p: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06" y="287340"/>
            <a:ext cx="772684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378934" y="1150938"/>
            <a:ext cx="10754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50" y="288000"/>
            <a:ext cx="107534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50" y="1295999"/>
            <a:ext cx="107534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598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90"/>
            <a:ext cx="1075406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83168" y="6551615"/>
            <a:ext cx="11041971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de-DE" sz="800" b="1" dirty="0"/>
              <a:t>© FH AACHEN </a:t>
            </a:r>
            <a:r>
              <a:rPr lang="de-DE" sz="800" dirty="0"/>
              <a:t>UNIVERSITY OF APPLIED SCIENCES  </a:t>
            </a:r>
            <a:r>
              <a:rPr lang="de-DE" sz="800" baseline="0" dirty="0" smtClean="0"/>
              <a:t>                                                                  </a:t>
            </a:r>
            <a:r>
              <a:rPr lang="de-DE" sz="800" dirty="0" smtClean="0"/>
              <a:t>Tag</a:t>
            </a:r>
            <a:r>
              <a:rPr lang="de-DE" sz="800" baseline="0" dirty="0" smtClean="0"/>
              <a:t> der Lehre 2021</a:t>
            </a:r>
            <a:r>
              <a:rPr lang="de-DE" sz="800" dirty="0"/>
              <a:t>		</a:t>
            </a:r>
            <a:r>
              <a:rPr lang="de-DE" sz="800" dirty="0" smtClean="0"/>
              <a:t>	</a:t>
            </a:r>
            <a:r>
              <a:rPr lang="de-DE" sz="800" baseline="0" dirty="0" smtClean="0"/>
              <a:t>              </a:t>
            </a:r>
            <a:r>
              <a:rPr lang="de-DE" sz="800" dirty="0" smtClean="0"/>
              <a:t>          </a:t>
            </a:r>
            <a:r>
              <a:rPr lang="de-DE" sz="800" baseline="0" dirty="0" smtClean="0"/>
              <a:t> </a:t>
            </a:r>
            <a:r>
              <a:rPr lang="de-DE" sz="800" dirty="0" smtClean="0"/>
              <a:t>|  </a:t>
            </a:r>
            <a:r>
              <a:rPr lang="de-DE" sz="800" baseline="0" dirty="0" smtClean="0"/>
              <a:t>Folie </a:t>
            </a:r>
            <a:r>
              <a:rPr lang="de-DE" sz="800" dirty="0" smtClean="0"/>
              <a:t> </a:t>
            </a:r>
            <a:fld id="{2EF58374-A2BC-4AB8-B3F7-F6E5242FB0D5}" type="slidenum">
              <a:rPr lang="de-DE" sz="800" smtClean="0"/>
              <a:pPr eaLnBrk="1" hangingPunct="1">
                <a:defRPr/>
              </a:pPr>
              <a:t>‹Nr.›</a:t>
            </a:fld>
            <a:endParaRPr lang="de-DE" sz="800" dirty="0"/>
          </a:p>
        </p:txBody>
      </p: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06" y="287340"/>
            <a:ext cx="772684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378934" y="1150938"/>
            <a:ext cx="10754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50" y="288000"/>
            <a:ext cx="107534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50" y="1295999"/>
            <a:ext cx="107534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28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90"/>
            <a:ext cx="1075406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83168" y="6551615"/>
            <a:ext cx="11041971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de-DE" sz="800" b="1" dirty="0"/>
              <a:t>© FH AACHEN </a:t>
            </a:r>
            <a:r>
              <a:rPr lang="de-DE" sz="800" dirty="0"/>
              <a:t>UNIVERSITY OF APPLIED SCIENCES  </a:t>
            </a:r>
            <a:r>
              <a:rPr lang="de-DE" sz="800" baseline="0" dirty="0" smtClean="0"/>
              <a:t>                                                                  </a:t>
            </a:r>
            <a:r>
              <a:rPr lang="de-DE" sz="800" dirty="0" smtClean="0"/>
              <a:t>Tag</a:t>
            </a:r>
            <a:r>
              <a:rPr lang="de-DE" sz="800" baseline="0" dirty="0" smtClean="0"/>
              <a:t> der Lehre 2021</a:t>
            </a:r>
            <a:r>
              <a:rPr lang="de-DE" sz="800" dirty="0"/>
              <a:t>		</a:t>
            </a:r>
            <a:r>
              <a:rPr lang="de-DE" sz="800" dirty="0" smtClean="0"/>
              <a:t>	</a:t>
            </a:r>
            <a:r>
              <a:rPr lang="de-DE" sz="800" baseline="0" dirty="0" smtClean="0"/>
              <a:t>              </a:t>
            </a:r>
            <a:r>
              <a:rPr lang="de-DE" sz="800" dirty="0" smtClean="0"/>
              <a:t>          </a:t>
            </a:r>
            <a:r>
              <a:rPr lang="de-DE" sz="800" baseline="0" dirty="0" smtClean="0"/>
              <a:t> </a:t>
            </a:r>
            <a:r>
              <a:rPr lang="de-DE" sz="800" dirty="0" smtClean="0"/>
              <a:t>|  </a:t>
            </a:r>
            <a:r>
              <a:rPr lang="de-DE" sz="800" baseline="0" dirty="0" smtClean="0"/>
              <a:t>Folie </a:t>
            </a:r>
            <a:r>
              <a:rPr lang="de-DE" sz="800" dirty="0" smtClean="0"/>
              <a:t> </a:t>
            </a:r>
            <a:fld id="{2EF58374-A2BC-4AB8-B3F7-F6E5242FB0D5}" type="slidenum">
              <a:rPr lang="de-DE" sz="800" smtClean="0"/>
              <a:pPr eaLnBrk="1" hangingPunct="1">
                <a:defRPr/>
              </a:pPr>
              <a:t>‹Nr.›</a:t>
            </a:fld>
            <a:endParaRPr lang="de-DE" sz="800" dirty="0"/>
          </a:p>
        </p:txBody>
      </p: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06" y="287340"/>
            <a:ext cx="772684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378934" y="1150938"/>
            <a:ext cx="10754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50" y="288000"/>
            <a:ext cx="107534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50" y="1295999"/>
            <a:ext cx="107534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77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83167" y="619126"/>
            <a:ext cx="1075406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83167" y="1557339"/>
            <a:ext cx="10754067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3166" y="6551614"/>
            <a:ext cx="9314027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28664" y="6551614"/>
            <a:ext cx="397985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01" r:id="rId3"/>
    <p:sldLayoutId id="2147484000" r:id="rId4"/>
    <p:sldLayoutId id="2147484002" r:id="rId5"/>
    <p:sldLayoutId id="2147483999" r:id="rId6"/>
    <p:sldLayoutId id="2147484003" r:id="rId7"/>
    <p:sldLayoutId id="2147484004" r:id="rId8"/>
    <p:sldLayoutId id="2147484005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1" fontAlgn="base" hangingPunct="1">
        <a:spcBef>
          <a:spcPts val="32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29713" indent="-474121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1" fontAlgn="base" hangingPunct="1">
        <a:spcBef>
          <a:spcPts val="2133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1182" indent="-3555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ili.fh-aachen.de/goto_elearning_crs_81500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kerspace.fh-aachen.de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383911" y="1844675"/>
            <a:ext cx="10752667" cy="2520951"/>
          </a:xfrm>
        </p:spPr>
        <p:txBody>
          <a:bodyPr/>
          <a:lstStyle/>
          <a:p>
            <a:pPr eaLnBrk="1" hangingPunct="1"/>
            <a:r>
              <a:rPr lang="de-DE" sz="5400" dirty="0" err="1">
                <a:solidFill>
                  <a:srgbClr val="00B1AC"/>
                </a:solidFill>
              </a:rPr>
              <a:t>MakerSpace</a:t>
            </a:r>
            <a:r>
              <a:rPr lang="de-DE" sz="5400" dirty="0">
                <a:solidFill>
                  <a:srgbClr val="00B1AC"/>
                </a:solidFill>
              </a:rPr>
              <a:t/>
            </a:r>
            <a:br>
              <a:rPr lang="de-DE" sz="5400" dirty="0">
                <a:solidFill>
                  <a:srgbClr val="00B1AC"/>
                </a:solidFill>
              </a:rPr>
            </a:br>
            <a:r>
              <a:rPr lang="de-DE" sz="5400" dirty="0"/>
              <a:t>Smart Meter</a:t>
            </a:r>
            <a:br>
              <a:rPr lang="de-DE" sz="5400" dirty="0"/>
            </a:br>
            <a:r>
              <a:rPr lang="de-DE" sz="2800" dirty="0"/>
              <a:t>Vernetzte Aufnahme und Darstellung von Umweltdaten</a:t>
            </a:r>
            <a:r>
              <a:rPr lang="de-DE" sz="5400" dirty="0">
                <a:solidFill>
                  <a:srgbClr val="00B1AC"/>
                </a:solidFill>
              </a:rPr>
              <a:t/>
            </a:r>
            <a:br>
              <a:rPr lang="de-DE" sz="5400" dirty="0">
                <a:solidFill>
                  <a:srgbClr val="00B1AC"/>
                </a:solidFill>
              </a:rPr>
            </a:br>
            <a:endParaRPr lang="de-DE" sz="4800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383911" y="4608514"/>
            <a:ext cx="10752667" cy="1439863"/>
          </a:xfrm>
        </p:spPr>
        <p:txBody>
          <a:bodyPr/>
          <a:lstStyle/>
          <a:p>
            <a:pPr eaLnBrk="1" hangingPunct="1"/>
            <a:endParaRPr lang="de-DE" sz="2400" dirty="0"/>
          </a:p>
          <a:p>
            <a:pPr eaLnBrk="1" hangingPunct="1"/>
            <a:endParaRPr lang="de-DE" sz="2000" dirty="0"/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3910" y="6551615"/>
            <a:ext cx="11113483" cy="117746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9D644-C58E-42D8-AD5F-7D38BAF6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82" y="277202"/>
            <a:ext cx="2128469" cy="21284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71" y="1373398"/>
            <a:ext cx="10585177" cy="50403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0170" y="260648"/>
            <a:ext cx="10441160" cy="720000"/>
          </a:xfrm>
        </p:spPr>
        <p:txBody>
          <a:bodyPr/>
          <a:lstStyle/>
          <a:p>
            <a:pPr marL="457189" indent="-457189">
              <a:spcBef>
                <a:spcPct val="20000"/>
              </a:spcBef>
            </a:pPr>
            <a:r>
              <a:rPr lang="de-DE" sz="2900" dirty="0" err="1">
                <a:ea typeface="+mn-ea"/>
                <a:cs typeface="+mn-cs"/>
              </a:rPr>
              <a:t>Makerspace</a:t>
            </a:r>
            <a:r>
              <a:rPr lang="de-DE" sz="2900" dirty="0">
                <a:ea typeface="+mn-ea"/>
                <a:cs typeface="+mn-cs"/>
              </a:rPr>
              <a:t> </a:t>
            </a:r>
            <a:r>
              <a:rPr lang="de-DE" sz="2900" dirty="0">
                <a:ea typeface="+mn-ea"/>
                <a:cs typeface="+mn-cs"/>
              </a:rPr>
              <a:t>als offenes </a:t>
            </a:r>
            <a:r>
              <a:rPr lang="de-DE" sz="2900" dirty="0" smtClean="0">
                <a:ea typeface="+mn-ea"/>
                <a:cs typeface="+mn-cs"/>
              </a:rPr>
              <a:t>Labor für Eure Projekte </a:t>
            </a:r>
            <a:r>
              <a:rPr lang="de-DE" sz="2900" dirty="0">
                <a:ea typeface="+mn-ea"/>
                <a:cs typeface="+mn-cs"/>
              </a:rPr>
              <a:t/>
            </a:r>
            <a:br>
              <a:rPr lang="de-DE" sz="2900" dirty="0">
                <a:ea typeface="+mn-ea"/>
                <a:cs typeface="+mn-cs"/>
              </a:rPr>
            </a:br>
            <a:endParaRPr lang="de-DE" sz="2900" dirty="0">
              <a:ea typeface="+mn-ea"/>
              <a:cs typeface="+mn-cs"/>
            </a:endParaRP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 txBox="1">
            <a:spLocks/>
          </p:cNvSpPr>
          <p:nvPr/>
        </p:nvSpPr>
        <p:spPr bwMode="auto">
          <a:xfrm>
            <a:off x="632571" y="1373398"/>
            <a:ext cx="1058517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0" fontAlgn="base" hangingPunct="0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r>
              <a:rPr lang="de-DE" sz="2000" dirty="0" smtClean="0"/>
              <a:t>Er </a:t>
            </a:r>
            <a:r>
              <a:rPr lang="de-DE" sz="2000" dirty="0"/>
              <a:t>befindet sich zur Zeit im Aufbau und bietet: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/>
              <a:t>Ausstattung wie Werkzeuge, Geräte, …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pic>
        <p:nvPicPr>
          <p:cNvPr id="8" name="Picture 2" descr="https://cdn.shop.prusa3d.com/568-thickbox_default/original-prusa-i3-mk25s-mk3s-multi-material-2s-upgrade-kit-mmu2s.jpg#_ga=2.159327098.1364823216.1621329696-1917279528.1617974011&amp;_gac=1.87050602.1621329697.CjwKCAjwy42FBhB2EiwAJY0yQpkynO7TIjUiopoDUu8D-OEKytl3xiLlsUFKv89FhOoKw-Z0Flu6ExoC5rIQAvD_Bw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10633" r="10600" b="1114"/>
          <a:stretch/>
        </p:blipFill>
        <p:spPr bwMode="auto">
          <a:xfrm>
            <a:off x="7969002" y="2820544"/>
            <a:ext cx="2016224" cy="22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1" b="83055" l="34861" r="63230">
                        <a14:foregroundMark x1="60284" y1="10400" x2="59902" y2="16509"/>
                        <a14:foregroundMark x1="42608" y1="13236" x2="40644" y2="27055"/>
                        <a14:foregroundMark x1="40698" y1="28436" x2="41462" y2="30036"/>
                        <a14:foregroundMark x1="38625" y1="55927" x2="54828" y2="75200"/>
                        <a14:foregroundMark x1="38298" y1="64000" x2="37643" y2="73600"/>
                        <a14:foregroundMark x1="39771" y1="74691" x2="47900" y2="73964"/>
                        <a14:foregroundMark x1="42499" y1="55418" x2="45990" y2="54327"/>
                        <a14:foregroundMark x1="49700" y1="54182" x2="54173" y2="59418"/>
                        <a14:foregroundMark x1="44408" y1="56073" x2="46208" y2="56873"/>
                        <a14:foregroundMark x1="35952" y1="74618" x2="36279" y2="78691"/>
                        <a14:foregroundMark x1="37643" y1="79782" x2="54828" y2="79345"/>
                        <a14:foregroundMark x1="53082" y1="81818" x2="56574" y2="81382"/>
                        <a14:foregroundMark x1="34915" y1="79127" x2="35134" y2="80873"/>
                        <a14:foregroundMark x1="35897" y1="81891" x2="38843" y2="81964"/>
                        <a14:foregroundMark x1="39389" y1="82036" x2="40753" y2="80582"/>
                        <a14:foregroundMark x1="47845" y1="52291" x2="47463" y2="35055"/>
                        <a14:foregroundMark x1="44626" y1="17745" x2="44299" y2="38764"/>
                        <a14:foregroundMark x1="49482" y1="18909" x2="49536" y2="32218"/>
                        <a14:foregroundMark x1="52100" y1="21964" x2="51773" y2="39273"/>
                        <a14:foregroundMark x1="51446" y1="46400" x2="50082" y2="49818"/>
                        <a14:foregroundMark x1="59411" y1="8727" x2="58265" y2="25018"/>
                        <a14:foregroundMark x1="48773" y1="63418" x2="52209" y2="60655"/>
                        <a14:backgroundMark x1="51609" y1="8655" x2="54883" y2="14691"/>
                        <a14:backgroundMark x1="55155" y1="18836" x2="55155" y2="22400"/>
                        <a14:backgroundMark x1="54555" y1="26400" x2="52864" y2="27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0" t="-1600" r="33400" b="17599"/>
          <a:stretch/>
        </p:blipFill>
        <p:spPr>
          <a:xfrm>
            <a:off x="10379175" y="2521340"/>
            <a:ext cx="1372344" cy="25885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3" b="86490" l="14347" r="78409">
                        <a14:foregroundMark x1="20099" y1="12879" x2="25639" y2="80303"/>
                        <a14:foregroundMark x1="18679" y1="12500" x2="36293" y2="11995"/>
                        <a14:foregroundMark x1="17969" y1="12247" x2="23722" y2="10732"/>
                        <a14:foregroundMark x1="36932" y1="10732" x2="34375" y2="64141"/>
                        <a14:foregroundMark x1="18466" y1="20328" x2="20170" y2="41162"/>
                        <a14:foregroundMark x1="18253" y1="22727" x2="18963" y2="31692"/>
                        <a14:foregroundMark x1="75142" y1="22475" x2="74148" y2="49495"/>
                        <a14:foregroundMark x1="32528" y1="10227" x2="39418" y2="11742"/>
                        <a14:foregroundMark x1="60795" y1="8081" x2="72656" y2="17677"/>
                        <a14:foregroundMark x1="69886" y1="13889" x2="75781" y2="17677"/>
                        <a14:foregroundMark x1="46804" y1="33207" x2="50639" y2="65278"/>
                        <a14:foregroundMark x1="43608" y1="69066" x2="43679" y2="72475"/>
                        <a14:foregroundMark x1="40767" y1="69949" x2="40909" y2="73990"/>
                        <a14:foregroundMark x1="73153" y1="54167" x2="71875" y2="59470"/>
                        <a14:foregroundMark x1="43963" y1="71591" x2="44744" y2="72601"/>
                        <a14:foregroundMark x1="40412" y1="72096" x2="39915" y2="73611"/>
                        <a14:foregroundMark x1="41264" y1="73232" x2="41406" y2="74242"/>
                        <a14:foregroundMark x1="23793" y1="78914" x2="24219" y2="81187"/>
                        <a14:foregroundMark x1="64276" y1="17172" x2="66548" y2="17551"/>
                        <a14:foregroundMark x1="58168" y1="31061" x2="64205" y2="30429"/>
                        <a14:foregroundMark x1="76420" y1="17172" x2="65696" y2="11742"/>
                        <a14:backgroundMark x1="19083" y1="48158" x2="21450" y2="72632"/>
                        <a14:backgroundMark x1="28402" y1="78947" x2="36982" y2="75789"/>
                        <a14:backgroundMark x1="48669" y1="70789" x2="69379" y2="60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4" t="982" r="20023" b="15685"/>
          <a:stretch/>
        </p:blipFill>
        <p:spPr>
          <a:xfrm>
            <a:off x="4721282" y="2996952"/>
            <a:ext cx="2887681" cy="21129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3" y="2719725"/>
            <a:ext cx="3345967" cy="25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71" y="1373398"/>
            <a:ext cx="10585177" cy="50403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 txBox="1">
            <a:spLocks/>
          </p:cNvSpPr>
          <p:nvPr/>
        </p:nvSpPr>
        <p:spPr bwMode="auto">
          <a:xfrm>
            <a:off x="632571" y="1373398"/>
            <a:ext cx="1058517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0" fontAlgn="base" hangingPunct="0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tabLst>
                <a:tab pos="282575" algn="l"/>
              </a:tabLst>
            </a:pPr>
            <a:r>
              <a:rPr lang="de-DE" sz="2000" dirty="0" err="1"/>
              <a:t>Makerspace</a:t>
            </a:r>
            <a:r>
              <a:rPr lang="de-DE" sz="2000" dirty="0"/>
              <a:t> ist ein interdisziplinäres </a:t>
            </a:r>
            <a:r>
              <a:rPr lang="de-DE" sz="2000" dirty="0"/>
              <a:t>Lehrprojekt </a:t>
            </a:r>
            <a:r>
              <a:rPr lang="de-DE" sz="2000" dirty="0"/>
              <a:t>(ILP) des Fachbereichs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r>
              <a:rPr lang="de-DE" sz="2000" dirty="0"/>
              <a:t>Er befindet sich zur Zeit im Aufbau und bietet: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/>
              <a:t>Ausstattung wie Werkzeuge, Geräte, …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 smtClean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Betreuung, Unterstützung und Austausch </a:t>
            </a: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pic>
        <p:nvPicPr>
          <p:cNvPr id="8" name="Picture 2" descr="https://cdn.shop.prusa3d.com/568-thickbox_default/original-prusa-i3-mk25s-mk3s-multi-material-2s-upgrade-kit-mmu2s.jpg#_ga=2.159327098.1364823216.1621329696-1917279528.1617974011&amp;_gac=1.87050602.1621329697.CjwKCAjwy42FBhB2EiwAJY0yQpkynO7TIjUiopoDUu8D-OEKytl3xiLlsUFKv89FhOoKw-Z0Flu6ExoC5rIQAvD_Bw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10633" r="10600" b="1114"/>
          <a:stretch/>
        </p:blipFill>
        <p:spPr bwMode="auto">
          <a:xfrm>
            <a:off x="9391190" y="2409855"/>
            <a:ext cx="1330607" cy="14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1" b="83055" l="34861" r="63230">
                        <a14:foregroundMark x1="60284" y1="10400" x2="59902" y2="16509"/>
                        <a14:foregroundMark x1="42608" y1="13236" x2="40644" y2="27055"/>
                        <a14:foregroundMark x1="40698" y1="28436" x2="41462" y2="30036"/>
                        <a14:foregroundMark x1="38625" y1="55927" x2="54828" y2="75200"/>
                        <a14:foregroundMark x1="38298" y1="64000" x2="37643" y2="73600"/>
                        <a14:foregroundMark x1="39771" y1="74691" x2="47900" y2="73964"/>
                        <a14:foregroundMark x1="42499" y1="55418" x2="45990" y2="54327"/>
                        <a14:foregroundMark x1="49700" y1="54182" x2="54173" y2="59418"/>
                        <a14:foregroundMark x1="44408" y1="56073" x2="46208" y2="56873"/>
                        <a14:foregroundMark x1="35952" y1="74618" x2="36279" y2="78691"/>
                        <a14:foregroundMark x1="37643" y1="79782" x2="54828" y2="79345"/>
                        <a14:foregroundMark x1="53082" y1="81818" x2="56574" y2="81382"/>
                        <a14:foregroundMark x1="34915" y1="79127" x2="35134" y2="80873"/>
                        <a14:foregroundMark x1="35897" y1="81891" x2="38843" y2="81964"/>
                        <a14:foregroundMark x1="39389" y1="82036" x2="40753" y2="80582"/>
                        <a14:foregroundMark x1="47845" y1="52291" x2="47463" y2="35055"/>
                        <a14:foregroundMark x1="44626" y1="17745" x2="44299" y2="38764"/>
                        <a14:foregroundMark x1="49482" y1="18909" x2="49536" y2="32218"/>
                        <a14:foregroundMark x1="52100" y1="21964" x2="51773" y2="39273"/>
                        <a14:foregroundMark x1="51446" y1="46400" x2="50082" y2="49818"/>
                        <a14:foregroundMark x1="59411" y1="8727" x2="58265" y2="25018"/>
                        <a14:foregroundMark x1="48773" y1="63418" x2="52209" y2="60655"/>
                        <a14:backgroundMark x1="51609" y1="8655" x2="54883" y2="14691"/>
                        <a14:backgroundMark x1="55155" y1="18836" x2="55155" y2="22400"/>
                        <a14:backgroundMark x1="54555" y1="26400" x2="52864" y2="27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0" t="-1600" r="33400" b="17599"/>
          <a:stretch/>
        </p:blipFill>
        <p:spPr>
          <a:xfrm>
            <a:off x="11065347" y="2186865"/>
            <a:ext cx="919614" cy="1734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3" b="86490" l="14347" r="78409">
                        <a14:foregroundMark x1="20099" y1="12879" x2="25639" y2="80303"/>
                        <a14:foregroundMark x1="18679" y1="12500" x2="36293" y2="11995"/>
                        <a14:foregroundMark x1="17969" y1="12247" x2="23722" y2="10732"/>
                        <a14:foregroundMark x1="36932" y1="10732" x2="34375" y2="64141"/>
                        <a14:foregroundMark x1="18466" y1="20328" x2="20170" y2="41162"/>
                        <a14:foregroundMark x1="18253" y1="22727" x2="18963" y2="31692"/>
                        <a14:foregroundMark x1="75142" y1="22475" x2="74148" y2="49495"/>
                        <a14:foregroundMark x1="32528" y1="10227" x2="39418" y2="11742"/>
                        <a14:foregroundMark x1="60795" y1="8081" x2="72656" y2="17677"/>
                        <a14:foregroundMark x1="69886" y1="13889" x2="75781" y2="17677"/>
                        <a14:foregroundMark x1="46804" y1="33207" x2="50639" y2="65278"/>
                        <a14:foregroundMark x1="43608" y1="69066" x2="43679" y2="72475"/>
                        <a14:foregroundMark x1="40767" y1="69949" x2="40909" y2="73990"/>
                        <a14:foregroundMark x1="73153" y1="54167" x2="71875" y2="59470"/>
                        <a14:foregroundMark x1="43963" y1="71591" x2="44744" y2="72601"/>
                        <a14:foregroundMark x1="40412" y1="72096" x2="39915" y2="73611"/>
                        <a14:foregroundMark x1="41264" y1="73232" x2="41406" y2="74242"/>
                        <a14:foregroundMark x1="23793" y1="78914" x2="24219" y2="81187"/>
                        <a14:foregroundMark x1="64276" y1="17172" x2="66548" y2="17551"/>
                        <a14:foregroundMark x1="58168" y1="31061" x2="64205" y2="30429"/>
                        <a14:foregroundMark x1="76420" y1="17172" x2="65696" y2="11742"/>
                        <a14:backgroundMark x1="19083" y1="48158" x2="21450" y2="72632"/>
                        <a14:backgroundMark x1="28402" y1="78947" x2="36982" y2="75789"/>
                        <a14:backgroundMark x1="48669" y1="70789" x2="69379" y2="60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4" t="982" r="20023" b="15685"/>
          <a:stretch/>
        </p:blipFill>
        <p:spPr>
          <a:xfrm>
            <a:off x="7470510" y="2564905"/>
            <a:ext cx="1751297" cy="12814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47" y="2564905"/>
            <a:ext cx="1713521" cy="1285141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80170" y="260648"/>
            <a:ext cx="10441160" cy="720000"/>
          </a:xfrm>
        </p:spPr>
        <p:txBody>
          <a:bodyPr/>
          <a:lstStyle/>
          <a:p>
            <a:pPr marL="457189" indent="-457189">
              <a:spcBef>
                <a:spcPct val="20000"/>
              </a:spcBef>
            </a:pPr>
            <a:r>
              <a:rPr lang="de-DE" sz="2900" dirty="0" err="1">
                <a:ea typeface="+mn-ea"/>
                <a:cs typeface="+mn-cs"/>
              </a:rPr>
              <a:t>Makerspace</a:t>
            </a:r>
            <a:r>
              <a:rPr lang="de-DE" sz="2900" dirty="0">
                <a:ea typeface="+mn-ea"/>
                <a:cs typeface="+mn-cs"/>
              </a:rPr>
              <a:t> </a:t>
            </a:r>
            <a:r>
              <a:rPr lang="de-DE" sz="2900" dirty="0">
                <a:ea typeface="+mn-ea"/>
                <a:cs typeface="+mn-cs"/>
              </a:rPr>
              <a:t>als offenes </a:t>
            </a:r>
            <a:r>
              <a:rPr lang="de-DE" sz="2900" dirty="0" smtClean="0">
                <a:ea typeface="+mn-ea"/>
                <a:cs typeface="+mn-cs"/>
              </a:rPr>
              <a:t>Labor für Eure Projekte </a:t>
            </a:r>
            <a:r>
              <a:rPr lang="de-DE" sz="2900" dirty="0">
                <a:ea typeface="+mn-ea"/>
                <a:cs typeface="+mn-cs"/>
              </a:rPr>
              <a:t/>
            </a:r>
            <a:br>
              <a:rPr lang="de-DE" sz="2900" dirty="0">
                <a:ea typeface="+mn-ea"/>
                <a:cs typeface="+mn-cs"/>
              </a:rPr>
            </a:br>
            <a:endParaRPr lang="de-DE" sz="29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71" y="1373398"/>
            <a:ext cx="10585177" cy="50403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2CFFE287-77DB-436E-8C48-6687ECC96B07}"/>
              </a:ext>
            </a:extLst>
          </p:cNvPr>
          <p:cNvSpPr txBox="1">
            <a:spLocks/>
          </p:cNvSpPr>
          <p:nvPr/>
        </p:nvSpPr>
        <p:spPr bwMode="auto">
          <a:xfrm>
            <a:off x="632571" y="1373398"/>
            <a:ext cx="1058517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0" fontAlgn="base" hangingPunct="0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tabLst>
                <a:tab pos="282575" algn="l"/>
              </a:tabLst>
            </a:pPr>
            <a:r>
              <a:rPr lang="de-DE" sz="2000" dirty="0" err="1"/>
              <a:t>Makerspace</a:t>
            </a:r>
            <a:r>
              <a:rPr lang="de-DE" sz="2000" dirty="0"/>
              <a:t> ist ein interdisziplinäres </a:t>
            </a:r>
            <a:r>
              <a:rPr lang="de-DE" sz="2000" dirty="0"/>
              <a:t>Lehrprojekt </a:t>
            </a:r>
            <a:r>
              <a:rPr lang="de-DE" sz="2000" dirty="0"/>
              <a:t>(ILP) des Fachbereichs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r>
              <a:rPr lang="de-DE" sz="2000" dirty="0"/>
              <a:t>Er befindet sich zur Zeit im Aufbau und bietet: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/>
              <a:t>Ausstattung wie Werkzeuge, Geräte, …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 smtClean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Betreuung, Unterstützung und Austausch </a:t>
            </a: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de-DE" sz="2000" dirty="0" smtClean="0"/>
              <a:t>Projekte für Erstsemester  </a:t>
            </a: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tabLst>
                <a:tab pos="282575" algn="l"/>
              </a:tabLst>
            </a:pPr>
            <a:endParaRPr lang="de-DE" sz="2000" dirty="0"/>
          </a:p>
          <a:p>
            <a:pPr marL="342900" lvl="1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 typeface="Arial" panose="020B0604020202020204" pitchFamily="34" charset="0"/>
              <a:buChar char="•"/>
              <a:tabLst>
                <a:tab pos="282575" algn="l"/>
              </a:tabLst>
            </a:pPr>
            <a:endParaRPr lang="de-DE" sz="2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•"/>
              <a:tabLst>
                <a:tab pos="282575" algn="l"/>
              </a:tabLst>
            </a:pPr>
            <a:endParaRPr lang="de-DE" sz="2000" dirty="0"/>
          </a:p>
        </p:txBody>
      </p:sp>
      <p:pic>
        <p:nvPicPr>
          <p:cNvPr id="8" name="Picture 2" descr="https://cdn.shop.prusa3d.com/568-thickbox_default/original-prusa-i3-mk25s-mk3s-multi-material-2s-upgrade-kit-mmu2s.jpg#_ga=2.159327098.1364823216.1621329696-1917279528.1617974011&amp;_gac=1.87050602.1621329697.CjwKCAjwy42FBhB2EiwAJY0yQpkynO7TIjUiopoDUu8D-OEKytl3xiLlsUFKv89FhOoKw-Z0Flu6ExoC5rIQAvD_Bw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10633" r="10600" b="1114"/>
          <a:stretch/>
        </p:blipFill>
        <p:spPr bwMode="auto">
          <a:xfrm>
            <a:off x="9391190" y="2409855"/>
            <a:ext cx="1330607" cy="14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1" b="83055" l="34861" r="63230">
                        <a14:foregroundMark x1="60284" y1="10400" x2="59902" y2="16509"/>
                        <a14:foregroundMark x1="42608" y1="13236" x2="40644" y2="27055"/>
                        <a14:foregroundMark x1="40698" y1="28436" x2="41462" y2="30036"/>
                        <a14:foregroundMark x1="38625" y1="55927" x2="54828" y2="75200"/>
                        <a14:foregroundMark x1="38298" y1="64000" x2="37643" y2="73600"/>
                        <a14:foregroundMark x1="39771" y1="74691" x2="47900" y2="73964"/>
                        <a14:foregroundMark x1="42499" y1="55418" x2="45990" y2="54327"/>
                        <a14:foregroundMark x1="49700" y1="54182" x2="54173" y2="59418"/>
                        <a14:foregroundMark x1="44408" y1="56073" x2="46208" y2="56873"/>
                        <a14:foregroundMark x1="35952" y1="74618" x2="36279" y2="78691"/>
                        <a14:foregroundMark x1="37643" y1="79782" x2="54828" y2="79345"/>
                        <a14:foregroundMark x1="53082" y1="81818" x2="56574" y2="81382"/>
                        <a14:foregroundMark x1="34915" y1="79127" x2="35134" y2="80873"/>
                        <a14:foregroundMark x1="35897" y1="81891" x2="38843" y2="81964"/>
                        <a14:foregroundMark x1="39389" y1="82036" x2="40753" y2="80582"/>
                        <a14:foregroundMark x1="47845" y1="52291" x2="47463" y2="35055"/>
                        <a14:foregroundMark x1="44626" y1="17745" x2="44299" y2="38764"/>
                        <a14:foregroundMark x1="49482" y1="18909" x2="49536" y2="32218"/>
                        <a14:foregroundMark x1="52100" y1="21964" x2="51773" y2="39273"/>
                        <a14:foregroundMark x1="51446" y1="46400" x2="50082" y2="49818"/>
                        <a14:foregroundMark x1="59411" y1="8727" x2="58265" y2="25018"/>
                        <a14:foregroundMark x1="48773" y1="63418" x2="52209" y2="60655"/>
                        <a14:backgroundMark x1="51609" y1="8655" x2="54883" y2="14691"/>
                        <a14:backgroundMark x1="55155" y1="18836" x2="55155" y2="22400"/>
                        <a14:backgroundMark x1="54555" y1="26400" x2="52864" y2="27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0" t="-1600" r="33400" b="17599"/>
          <a:stretch/>
        </p:blipFill>
        <p:spPr>
          <a:xfrm>
            <a:off x="11065347" y="2186865"/>
            <a:ext cx="919614" cy="1734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3" b="86490" l="14347" r="78409">
                        <a14:foregroundMark x1="20099" y1="12879" x2="25639" y2="80303"/>
                        <a14:foregroundMark x1="18679" y1="12500" x2="36293" y2="11995"/>
                        <a14:foregroundMark x1="17969" y1="12247" x2="23722" y2="10732"/>
                        <a14:foregroundMark x1="36932" y1="10732" x2="34375" y2="64141"/>
                        <a14:foregroundMark x1="18466" y1="20328" x2="20170" y2="41162"/>
                        <a14:foregroundMark x1="18253" y1="22727" x2="18963" y2="31692"/>
                        <a14:foregroundMark x1="75142" y1="22475" x2="74148" y2="49495"/>
                        <a14:foregroundMark x1="32528" y1="10227" x2="39418" y2="11742"/>
                        <a14:foregroundMark x1="60795" y1="8081" x2="72656" y2="17677"/>
                        <a14:foregroundMark x1="69886" y1="13889" x2="75781" y2="17677"/>
                        <a14:foregroundMark x1="46804" y1="33207" x2="50639" y2="65278"/>
                        <a14:foregroundMark x1="43608" y1="69066" x2="43679" y2="72475"/>
                        <a14:foregroundMark x1="40767" y1="69949" x2="40909" y2="73990"/>
                        <a14:foregroundMark x1="73153" y1="54167" x2="71875" y2="59470"/>
                        <a14:foregroundMark x1="43963" y1="71591" x2="44744" y2="72601"/>
                        <a14:foregroundMark x1="40412" y1="72096" x2="39915" y2="73611"/>
                        <a14:foregroundMark x1="41264" y1="73232" x2="41406" y2="74242"/>
                        <a14:foregroundMark x1="23793" y1="78914" x2="24219" y2="81187"/>
                        <a14:foregroundMark x1="64276" y1="17172" x2="66548" y2="17551"/>
                        <a14:foregroundMark x1="58168" y1="31061" x2="64205" y2="30429"/>
                        <a14:foregroundMark x1="76420" y1="17172" x2="65696" y2="11742"/>
                        <a14:backgroundMark x1="19083" y1="48158" x2="21450" y2="72632"/>
                        <a14:backgroundMark x1="28402" y1="78947" x2="36982" y2="75789"/>
                        <a14:backgroundMark x1="48669" y1="70789" x2="69379" y2="60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4" t="982" r="20023" b="15685"/>
          <a:stretch/>
        </p:blipFill>
        <p:spPr>
          <a:xfrm>
            <a:off x="7470510" y="2564905"/>
            <a:ext cx="1751297" cy="12814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47" y="2564905"/>
            <a:ext cx="1713521" cy="1285141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D527F23-2A98-4199-A82C-FD3C73869B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03" b="98742" l="4106" r="99120">
                        <a14:foregroundMark x1="15103" y1="27830" x2="22727" y2="78774"/>
                        <a14:foregroundMark x1="29179" y1="89623" x2="25513" y2="8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86" y="4437113"/>
            <a:ext cx="2027906" cy="18911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80170" y="260648"/>
            <a:ext cx="10441160" cy="720000"/>
          </a:xfrm>
        </p:spPr>
        <p:txBody>
          <a:bodyPr/>
          <a:lstStyle/>
          <a:p>
            <a:pPr marL="457189" indent="-457189">
              <a:spcBef>
                <a:spcPct val="20000"/>
              </a:spcBef>
            </a:pPr>
            <a:r>
              <a:rPr lang="de-DE" sz="2900" dirty="0" err="1">
                <a:ea typeface="+mn-ea"/>
                <a:cs typeface="+mn-cs"/>
              </a:rPr>
              <a:t>Makerspace</a:t>
            </a:r>
            <a:r>
              <a:rPr lang="de-DE" sz="2900" dirty="0">
                <a:ea typeface="+mn-ea"/>
                <a:cs typeface="+mn-cs"/>
              </a:rPr>
              <a:t> </a:t>
            </a:r>
            <a:r>
              <a:rPr lang="de-DE" sz="2900" dirty="0">
                <a:ea typeface="+mn-ea"/>
                <a:cs typeface="+mn-cs"/>
              </a:rPr>
              <a:t>als offenes </a:t>
            </a:r>
            <a:r>
              <a:rPr lang="de-DE" sz="2900" dirty="0" smtClean="0">
                <a:ea typeface="+mn-ea"/>
                <a:cs typeface="+mn-cs"/>
              </a:rPr>
              <a:t>Labor für Eure Projekte </a:t>
            </a:r>
            <a:r>
              <a:rPr lang="de-DE" sz="2900" dirty="0">
                <a:ea typeface="+mn-ea"/>
                <a:cs typeface="+mn-cs"/>
              </a:rPr>
              <a:t/>
            </a:r>
            <a:br>
              <a:rPr lang="de-DE" sz="2900" dirty="0">
                <a:ea typeface="+mn-ea"/>
                <a:cs typeface="+mn-cs"/>
              </a:rPr>
            </a:br>
            <a:endParaRPr lang="de-DE" sz="29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6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10609200" cy="482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Verlosung von 50 Bausätzen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Woraus besteht ein Bausatz </a:t>
            </a:r>
          </a:p>
          <a:p>
            <a:pPr lvl="1"/>
            <a:r>
              <a:rPr lang="de-DE" dirty="0"/>
              <a:t>ESP8266</a:t>
            </a:r>
          </a:p>
          <a:p>
            <a:pPr lvl="1"/>
            <a:r>
              <a:rPr lang="de-DE" dirty="0"/>
              <a:t>Gehäuse + Schrauben + Kabel</a:t>
            </a:r>
          </a:p>
          <a:p>
            <a:pPr lvl="1"/>
            <a:r>
              <a:rPr lang="de-DE" dirty="0"/>
              <a:t>Temperatur und Luftfeuchtigkeitssensor DHT22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Was macht das Gerät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Luftfeuchtigkeit </a:t>
            </a:r>
          </a:p>
          <a:p>
            <a:pPr lvl="1"/>
            <a:r>
              <a:rPr lang="de-DE" dirty="0"/>
              <a:t>Daten versenden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Erstsemester Projekt Smart Meter</a:t>
            </a:r>
          </a:p>
        </p:txBody>
      </p:sp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D527F23-2A98-4199-A82C-FD3C73869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47" y="1286670"/>
            <a:ext cx="3490594" cy="32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7216242" cy="482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Einsatz als Umweltsensor in Kombination mit einem </a:t>
            </a:r>
            <a:r>
              <a:rPr lang="de-DE" dirty="0" err="1">
                <a:solidFill>
                  <a:schemeClr val="bg1"/>
                </a:solidFill>
              </a:rPr>
              <a:t>fd</a:t>
            </a:r>
            <a:r>
              <a:rPr lang="de-DE" dirty="0"/>
              <a:t> </a:t>
            </a:r>
            <a:r>
              <a:rPr lang="de-DE" dirty="0" err="1"/>
              <a:t>Rasperry</a:t>
            </a:r>
            <a:r>
              <a:rPr lang="de-DE" dirty="0"/>
              <a:t> Pi und einem Router</a:t>
            </a:r>
          </a:p>
          <a:p>
            <a:pPr lvl="1"/>
            <a:r>
              <a:rPr lang="de-DE" dirty="0"/>
              <a:t>Aufnahme der Sensordaten und  Weiterleiten der Daten per WLAN an einen Raspberry PI</a:t>
            </a:r>
          </a:p>
          <a:p>
            <a:pPr lvl="1"/>
            <a:r>
              <a:rPr lang="de-DE" dirty="0"/>
              <a:t>Router wird als Verbindungsglied benutzt</a:t>
            </a:r>
          </a:p>
          <a:p>
            <a:pPr lvl="1"/>
            <a:r>
              <a:rPr lang="de-DE" dirty="0"/>
              <a:t>Der Raspberry Pi wird als Server benutzt</a:t>
            </a:r>
          </a:p>
          <a:p>
            <a:pPr lvl="1"/>
            <a:r>
              <a:rPr lang="de-DE" dirty="0"/>
              <a:t>Speichern der Daten in einer Datenbank</a:t>
            </a:r>
          </a:p>
          <a:p>
            <a:pPr lvl="1"/>
            <a:r>
              <a:rPr lang="de-DE" dirty="0"/>
              <a:t>Darstellung der Daten über einen Webbrowser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Erstsemester Projekt Smart Meter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6803242" y="3193782"/>
            <a:ext cx="4784727" cy="3534717"/>
            <a:chOff x="6803242" y="3193782"/>
            <a:chExt cx="4784727" cy="3534717"/>
          </a:xfrm>
        </p:grpSpPr>
        <p:pic>
          <p:nvPicPr>
            <p:cNvPr id="9" name="Grafik 8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2A02E023-8AC4-4C43-9779-F427AFEE7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6803242" y="3193782"/>
              <a:ext cx="4784727" cy="3534717"/>
            </a:xfrm>
            <a:prstGeom prst="rect">
              <a:avLst/>
            </a:prstGeom>
          </p:spPr>
        </p:pic>
        <p:pic>
          <p:nvPicPr>
            <p:cNvPr id="10" name="Grafik 9" descr="Ein Bild, das Text, Wand, drinnen enthält.&#10;&#10;Automatisch generierte Beschreibung">
              <a:extLst>
                <a:ext uri="{FF2B5EF4-FFF2-40B4-BE49-F238E27FC236}">
                  <a16:creationId xmlns:a16="http://schemas.microsoft.com/office/drawing/2014/main" id="{91AA9361-DAEE-4E00-8C5C-EF75D9747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10630277" y="3319529"/>
              <a:ext cx="288999" cy="2423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Grafik 10" descr="Ein Bild, das Text, Wand, drinnen enthält.&#10;&#10;Automatisch generierte Beschreibung">
              <a:extLst>
                <a:ext uri="{FF2B5EF4-FFF2-40B4-BE49-F238E27FC236}">
                  <a16:creationId xmlns:a16="http://schemas.microsoft.com/office/drawing/2014/main" id="{93A8B72E-F037-4482-AD1D-51F169AD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8504647" y="4295197"/>
              <a:ext cx="360040" cy="3019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Grafik 11" descr="Ein Bild, das Text, Wand, drinnen enthält.&#10;&#10;Automatisch generierte Beschreibung">
              <a:extLst>
                <a:ext uri="{FF2B5EF4-FFF2-40B4-BE49-F238E27FC236}">
                  <a16:creationId xmlns:a16="http://schemas.microsoft.com/office/drawing/2014/main" id="{1EDCA8C1-FD40-4046-BB39-DD9C0851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8749346" y="3549772"/>
              <a:ext cx="288999" cy="2423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A1A6F7-E7DA-4A71-A9A2-38A6553F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9303004" y="3867705"/>
              <a:ext cx="930567" cy="52421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4599574-7B42-4164-AC4C-112748A9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20836">
              <a:off x="9034596" y="3734229"/>
              <a:ext cx="282909" cy="193616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DDF0A89-D7A0-4F2D-910E-E58243982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36911">
              <a:off x="8853606" y="4244143"/>
              <a:ext cx="282909" cy="193616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34C86AFE-A012-4812-936B-9B7F435C6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22254">
              <a:off x="10384988" y="3467881"/>
              <a:ext cx="282909" cy="193616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0F08A18F-DEA7-4A3B-9391-6956650A7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5" b="95520" l="10000" r="92917">
                          <a14:foregroundMark x1="84375" y1="62806" x2="84375" y2="62806"/>
                          <a14:foregroundMark x1="84375" y1="62468" x2="74792" y2="48859"/>
                          <a14:foregroundMark x1="74792" y1="48859" x2="68125" y2="56467"/>
                          <a14:foregroundMark x1="68125" y1="56467" x2="71198" y2="75232"/>
                          <a14:foregroundMark x1="71198" y1="75232" x2="85260" y2="83347"/>
                          <a14:foregroundMark x1="85260" y1="83347" x2="92432" y2="80898"/>
                          <a14:foregroundMark x1="92188" y1="80981" x2="94948" y2="19949"/>
                          <a14:foregroundMark x1="94948" y1="19949" x2="86198" y2="12764"/>
                          <a14:foregroundMark x1="86198" y1="12764" x2="79323" y2="15638"/>
                          <a14:foregroundMark x1="79323" y1="15638" x2="78385" y2="25021"/>
                          <a14:foregroundMark x1="78385" y1="25021" x2="70417" y2="22232"/>
                          <a14:foregroundMark x1="70417" y1="22232" x2="67083" y2="13948"/>
                          <a14:foregroundMark x1="67083" y1="13948" x2="27187" y2="3381"/>
                          <a14:foregroundMark x1="27187" y1="3381" x2="22083" y2="9637"/>
                          <a14:foregroundMark x1="22083" y1="9637" x2="4427" y2="48267"/>
                          <a14:foregroundMark x1="4427" y1="48267" x2="2344" y2="58664"/>
                          <a14:foregroundMark x1="2344" y1="58664" x2="58831" y2="83922"/>
                          <a14:foregroundMark x1="70781" y1="89265" x2="78312" y2="91755"/>
                          <a14:foregroundMark x1="89144" y1="91602" x2="91615" y2="86221"/>
                          <a14:foregroundMark x1="91549" y1="85449" x2="91447" y2="84247"/>
                          <a14:foregroundMark x1="55104" y1="82925" x2="55592" y2="83139"/>
                          <a14:foregroundMark x1="92291" y1="81361" x2="92917" y2="80304"/>
                          <a14:foregroundMark x1="86213" y1="91625" x2="91948" y2="81940"/>
                          <a14:backgroundMark x1="55260" y1="83855" x2="77865" y2="92899"/>
                          <a14:backgroundMark x1="77865" y1="92899" x2="88854" y2="92815"/>
                          <a14:backgroundMark x1="88854" y1="92815" x2="92760" y2="79459"/>
                          <a14:backgroundMark x1="72083" y1="88673" x2="72083" y2="88673"/>
                          <a14:backgroundMark x1="82292" y1="95097" x2="82292" y2="95097"/>
                          <a14:backgroundMark x1="81354" y1="93998" x2="81354" y2="93998"/>
                          <a14:backgroundMark x1="84583" y1="94252" x2="84583" y2="94252"/>
                          <a14:backgroundMark x1="88021" y1="94675" x2="80104" y2="94675"/>
                          <a14:backgroundMark x1="90156" y1="90025" x2="93177" y2="80981"/>
                          <a14:backgroundMark x1="77552" y1="17244" x2="69948" y2="17413"/>
                          <a14:backgroundMark x1="72917" y1="18090" x2="69948" y2="209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68059">
              <a:off x="10315288" y="4460346"/>
              <a:ext cx="720080" cy="443674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52CCB4F4-A8BC-4578-B4E4-2D8AE8EFE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81688">
              <a:off x="10058177" y="4249395"/>
              <a:ext cx="282909" cy="193616"/>
            </a:xfrm>
            <a:prstGeom prst="rect">
              <a:avLst/>
            </a:prstGeom>
          </p:spPr>
        </p:pic>
      </p:grpSp>
      <p:pic>
        <p:nvPicPr>
          <p:cNvPr id="19" name="Grafik 18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E1BD7AE1-69E2-4863-AEBA-CDAF4468D7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98" y="1082025"/>
            <a:ext cx="2204112" cy="205552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26ACF3B-9620-4B0A-A721-893745028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5573" y="4270633"/>
            <a:ext cx="4182088" cy="19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11159002" cy="48240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 smtClean="0"/>
              <a:t>Was könnt ihr dort lernen? </a:t>
            </a:r>
            <a:endParaRPr lang="de-DE" dirty="0"/>
          </a:p>
          <a:p>
            <a:pPr lvl="1"/>
            <a:r>
              <a:rPr lang="de-DE" dirty="0"/>
              <a:t>Python programmieren</a:t>
            </a:r>
          </a:p>
          <a:p>
            <a:pPr lvl="1"/>
            <a:r>
              <a:rPr lang="de-DE" dirty="0"/>
              <a:t>Programmieren mit der Arduino IDE</a:t>
            </a:r>
          </a:p>
          <a:p>
            <a:pPr lvl="1"/>
            <a:r>
              <a:rPr lang="de-DE" dirty="0"/>
              <a:t>Löten</a:t>
            </a:r>
          </a:p>
          <a:p>
            <a:pPr lvl="1"/>
            <a:r>
              <a:rPr lang="de-DE" dirty="0"/>
              <a:t>Speichern und Darstellen von Messwerten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Vorkenntnisse sind nicht nötig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Voraussetzungen für die Teilnahme</a:t>
            </a:r>
          </a:p>
          <a:p>
            <a:pPr lvl="1"/>
            <a:r>
              <a:rPr lang="de-DE" dirty="0" smtClean="0"/>
              <a:t>Netzteil</a:t>
            </a:r>
            <a:endParaRPr lang="de-DE" dirty="0"/>
          </a:p>
          <a:p>
            <a:pPr lvl="1"/>
            <a:r>
              <a:rPr lang="de-DE" dirty="0"/>
              <a:t>µUSB </a:t>
            </a:r>
            <a:r>
              <a:rPr lang="de-DE" dirty="0" smtClean="0"/>
              <a:t>Kabel</a:t>
            </a:r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Verlosung über den Ilias Kurs </a:t>
            </a:r>
            <a:r>
              <a:rPr lang="de-DE" dirty="0" err="1" smtClean="0"/>
              <a:t>Makerspace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www.ili.fh-aachen.de/goto_elearning_crs_815006.html</a:t>
            </a:r>
            <a:r>
              <a:rPr lang="de-DE" dirty="0" smtClean="0"/>
              <a:t> </a:t>
            </a:r>
            <a:endParaRPr lang="de-D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Aufbau und Installation in kleinen Gruppen</a:t>
            </a:r>
          </a:p>
          <a:p>
            <a:pPr indent="0">
              <a:spcBef>
                <a:spcPts val="0"/>
              </a:spcBef>
              <a:buNone/>
            </a:pPr>
            <a:r>
              <a:rPr lang="de-DE" dirty="0"/>
              <a:t>    mit Unterstützung der </a:t>
            </a:r>
            <a:r>
              <a:rPr lang="de-DE" dirty="0" err="1"/>
              <a:t>MakerSpace</a:t>
            </a:r>
            <a:r>
              <a:rPr lang="de-DE" dirty="0"/>
              <a:t> Mitarbeiter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indent="-380990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Erstsemester Projekt Smart Meter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08" y="2924944"/>
            <a:ext cx="2265041" cy="22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64146" y="306385"/>
            <a:ext cx="10752667" cy="3960903"/>
          </a:xfrm>
        </p:spPr>
        <p:txBody>
          <a:bodyPr/>
          <a:lstStyle/>
          <a:p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3200" dirty="0" smtClean="0"/>
              <a:t>Kommt vorbei und macht mit bei der </a:t>
            </a:r>
            <a:br>
              <a:rPr lang="de-DE" sz="3200" dirty="0" smtClean="0"/>
            </a:br>
            <a:r>
              <a:rPr lang="de-DE" sz="3200" dirty="0" smtClean="0"/>
              <a:t>Smart Meter Verlosung!</a:t>
            </a: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 smtClean="0"/>
              <a:t/>
            </a:r>
            <a:br>
              <a:rPr lang="de-DE" sz="1867" dirty="0" smtClean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/>
              <a:t/>
            </a:r>
            <a:br>
              <a:rPr lang="de-DE" sz="1867" dirty="0"/>
            </a:br>
            <a:r>
              <a:rPr lang="de-DE" sz="1867" dirty="0"/>
              <a:t>T +49 241 6009 54437</a:t>
            </a:r>
            <a:br>
              <a:rPr lang="de-DE" sz="1867" dirty="0"/>
            </a:br>
            <a:r>
              <a:rPr lang="de-DE" sz="1867" dirty="0"/>
              <a:t>makerspace@fh-aachen.de</a:t>
            </a:r>
            <a:br>
              <a:rPr lang="de-DE" sz="1867" dirty="0"/>
            </a:br>
            <a:r>
              <a:rPr lang="de-DE" sz="1867" dirty="0"/>
              <a:t>https://makerspace.fh-aachen.de/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xfrm>
            <a:off x="10728061" y="6551614"/>
            <a:ext cx="397933" cy="122237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4A9DE8-A56E-4622-B7C1-EF9DA0830EFA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/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xfrm>
            <a:off x="383910" y="6551614"/>
            <a:ext cx="9097259" cy="45719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16" y="3747130"/>
            <a:ext cx="2376264" cy="2376264"/>
          </a:xfrm>
          <a:prstGeom prst="rect">
            <a:avLst/>
          </a:prstGeom>
        </p:spPr>
      </p:pic>
      <p:pic>
        <p:nvPicPr>
          <p:cNvPr id="1026" name="Picture 2" descr="Campusplan_Makerspa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4" y="1556527"/>
            <a:ext cx="5617418" cy="374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54" y="424006"/>
            <a:ext cx="2265041" cy="226504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742268" y="2562009"/>
            <a:ext cx="2620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Ilias-Kurs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Verlosung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473058" y="5968172"/>
            <a:ext cx="361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makerspace.fh-aachen.de</a:t>
            </a:r>
            <a:endParaRPr lang="en-US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FHAAC_PPT_Vorlage_Stud_w_201105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HAAC Farben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AC"/>
    </a:accent1>
    <a:accent2>
      <a:srgbClr val="13A39A"/>
    </a:accent2>
    <a:accent3>
      <a:srgbClr val="0C9088"/>
    </a:accent3>
    <a:accent4>
      <a:srgbClr val="006D68"/>
    </a:accent4>
    <a:accent5>
      <a:srgbClr val="004744"/>
    </a:accent5>
    <a:accent6>
      <a:srgbClr val="0000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Benutzerdefiniert</PresentationFormat>
  <Paragraphs>92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FHAAC_PPT_Vorlage_Stud_w_201105</vt:lpstr>
      <vt:lpstr>MakerSpace Smart Meter Vernetzte Aufnahme und Darstellung von Umweltdaten </vt:lpstr>
      <vt:lpstr>Makerspace als offenes Labor für Eure Projekte  </vt:lpstr>
      <vt:lpstr>Makerspace als offenes Labor für Eure Projekte  </vt:lpstr>
      <vt:lpstr>Makerspace als offenes Labor für Eure Projekte  </vt:lpstr>
      <vt:lpstr>PowerPoint-Präsentation</vt:lpstr>
      <vt:lpstr>PowerPoint-Präsentation</vt:lpstr>
      <vt:lpstr>PowerPoint-Präsentation</vt:lpstr>
      <vt:lpstr> Kommt vorbei und macht mit bei der  Smart Meter Verlosung!               T +49 241 6009 54437 makerspace@fh-aachen.de https://makerspace.fh-aachen.de/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SHK Motullo</dc:creator>
  <cp:lastModifiedBy>Thomas Dey</cp:lastModifiedBy>
  <cp:revision>162</cp:revision>
  <dcterms:created xsi:type="dcterms:W3CDTF">2011-11-14T08:35:57Z</dcterms:created>
  <dcterms:modified xsi:type="dcterms:W3CDTF">2021-10-19T13:37:50Z</dcterms:modified>
</cp:coreProperties>
</file>