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3588" cy="6858000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6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2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8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5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152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783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413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044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tte Schmahl" initials="AS" lastIdx="5" clrIdx="0">
    <p:extLst>
      <p:ext uri="{19B8F6BF-5375-455C-9EA6-DF929625EA0E}">
        <p15:presenceInfo xmlns:p15="http://schemas.microsoft.com/office/powerpoint/2012/main" userId="Annette Schmah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1AC"/>
    <a:srgbClr val="BFBFBF"/>
    <a:srgbClr val="00B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6362" autoAdjust="0"/>
  </p:normalViewPr>
  <p:slideViewPr>
    <p:cSldViewPr>
      <p:cViewPr varScale="1">
        <p:scale>
          <a:sx n="72" d="100"/>
          <a:sy n="72" d="100"/>
        </p:scale>
        <p:origin x="780" y="6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7B559D-D481-435F-80B0-236248FBCB31}" type="datetimeFigureOut">
              <a:rPr lang="de-DE"/>
              <a:pPr>
                <a:defRPr/>
              </a:pPr>
              <a:t>27.05.2021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225895-9554-4F59-AC0B-8FC2C549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3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887423-67CC-486C-9A51-B115A92A6210}" type="datetimeFigureOut">
              <a:rPr lang="de-DE"/>
              <a:pPr>
                <a:defRPr/>
              </a:pPr>
              <a:t>27.05.2021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9081F7-73F8-4C31-BE0D-995B745127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28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C402DA-7992-4E32-B302-645E96D10D7B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50" y="1845104"/>
            <a:ext cx="10753400" cy="2520000"/>
          </a:xfrm>
        </p:spPr>
        <p:txBody>
          <a:bodyPr/>
          <a:lstStyle>
            <a:lvl1pPr algn="l">
              <a:defRPr sz="6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4050" y="4608000"/>
            <a:ext cx="10753400" cy="14400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F0A492-E2A4-4D72-9E53-BD3B56AB6D3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83166" y="6551614"/>
            <a:ext cx="8953987" cy="122237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9" name="Grafik 8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9DBF-C63D-4C9A-92D5-7110FE0BCCE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737963" cy="1912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cxnSp>
        <p:nvCxnSpPr>
          <p:cNvPr id="12" name="Gerade Verbindung 3"/>
          <p:cNvCxnSpPr/>
          <p:nvPr userDrawn="1"/>
        </p:nvCxnSpPr>
        <p:spPr>
          <a:xfrm>
            <a:off x="383167" y="1028733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167074"/>
            <a:ext cx="10754646" cy="23759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410400" y="6238800"/>
            <a:ext cx="10755312" cy="264815"/>
          </a:xfrm>
        </p:spPr>
        <p:txBody>
          <a:bodyPr/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Quelle(n):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400" y="1296000"/>
            <a:ext cx="10609200" cy="4824000"/>
          </a:xfrm>
        </p:spPr>
        <p:txBody>
          <a:bodyPr/>
          <a:lstStyle>
            <a:lvl1pPr marL="0" indent="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524000" indent="-35877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76325" algn="l"/>
                <a:tab pos="1524000" algn="l"/>
              </a:tabLs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/>
            </a:lvl4pPr>
            <a:lvl5pPr marL="711182" indent="-355591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</a:t>
            </a:r>
          </a:p>
          <a:p>
            <a:pPr lvl="0"/>
            <a:r>
              <a:rPr lang="de-DE" dirty="0"/>
              <a:t>EBENE 1 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  <a:p>
            <a:pPr lvl="0"/>
            <a:r>
              <a:rPr lang="de-DE" dirty="0"/>
              <a:t>EBENE 1</a:t>
            </a:r>
          </a:p>
          <a:p>
            <a:pPr lvl="0"/>
            <a:endParaRPr lang="de-DE" dirty="0"/>
          </a:p>
        </p:txBody>
      </p:sp>
      <p:pic>
        <p:nvPicPr>
          <p:cNvPr id="15" name="Grafik 14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2588" y="431228"/>
            <a:ext cx="10755312" cy="477492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de-DE" dirty="0"/>
              <a:t>Folienüberschrift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9DBF-C63D-4C9A-92D5-7110FE0BCCE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953987" cy="2298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cxnSp>
        <p:nvCxnSpPr>
          <p:cNvPr id="12" name="Gerade Verbindung 3"/>
          <p:cNvCxnSpPr/>
          <p:nvPr userDrawn="1"/>
        </p:nvCxnSpPr>
        <p:spPr>
          <a:xfrm>
            <a:off x="383167" y="1028733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2588" y="431228"/>
            <a:ext cx="10755312" cy="477492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167074"/>
            <a:ext cx="10754646" cy="23759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410400" y="6238800"/>
            <a:ext cx="10755312" cy="264815"/>
          </a:xfrm>
        </p:spPr>
        <p:txBody>
          <a:bodyPr/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Quelle(n):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382588" y="1196752"/>
            <a:ext cx="10753200" cy="50420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14060" y="1343134"/>
            <a:ext cx="10505540" cy="4776866"/>
          </a:xfrm>
        </p:spPr>
        <p:txBody>
          <a:bodyPr/>
          <a:lstStyle>
            <a:lvl1pPr marL="0" indent="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524000" indent="-35877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76325" algn="l"/>
                <a:tab pos="1524000" algn="l"/>
              </a:tabLs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/>
            </a:lvl4pPr>
            <a:lvl5pPr marL="711182" indent="-355591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</a:t>
            </a:r>
          </a:p>
          <a:p>
            <a:pPr lvl="0"/>
            <a:r>
              <a:rPr lang="de-DE" dirty="0"/>
              <a:t>EBENE 1 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  <a:p>
            <a:pPr lvl="0"/>
            <a:r>
              <a:rPr lang="de-DE" dirty="0"/>
              <a:t>EBENE 1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65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83166" y="6551614"/>
            <a:ext cx="8809971" cy="122237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1BA7C5-4083-4437-89A3-CDF87964241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54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75" y="1556544"/>
            <a:ext cx="8351838" cy="3744912"/>
          </a:xfrm>
        </p:spPr>
        <p:txBody>
          <a:bodyPr anchor="ctr" anchorCtr="0"/>
          <a:lstStyle>
            <a:lvl1pPr algn="ctr">
              <a:lnSpc>
                <a:spcPct val="150000"/>
              </a:lnSpc>
              <a:defRPr sz="2400"/>
            </a:lvl1pPr>
          </a:lstStyle>
          <a:p>
            <a:pPr lvl="0"/>
            <a:r>
              <a:rPr lang="de-DE" dirty="0"/>
              <a:t>Zitat</a:t>
            </a:r>
          </a:p>
        </p:txBody>
      </p:sp>
    </p:spTree>
    <p:extLst>
      <p:ext uri="{BB962C8B-B14F-4D97-AF65-F5344CB8AC3E}">
        <p14:creationId xmlns:p14="http://schemas.microsoft.com/office/powerpoint/2010/main" val="1572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50" y="1988840"/>
            <a:ext cx="10753400" cy="2547160"/>
          </a:xfrm>
        </p:spPr>
        <p:txBody>
          <a:bodyPr/>
          <a:lstStyle>
            <a:lvl1pPr algn="l">
              <a:defRPr sz="2133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28EA71-C0F4-4F7F-BBB9-D30E0B2065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953987" cy="3063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9" name="Grafik 8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83167" y="619126"/>
            <a:ext cx="1075406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83167" y="1557339"/>
            <a:ext cx="10754067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3166" y="6551614"/>
            <a:ext cx="9314027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28664" y="6551614"/>
            <a:ext cx="397985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1BA7C5-4083-4437-89A3-CDF87964241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01" r:id="rId3"/>
    <p:sldLayoutId id="2147484000" r:id="rId4"/>
    <p:sldLayoutId id="2147484002" r:id="rId5"/>
    <p:sldLayoutId id="2147483999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1" fontAlgn="base" hangingPunct="1">
        <a:spcBef>
          <a:spcPts val="3200"/>
        </a:spcBef>
        <a:spcAft>
          <a:spcPct val="0"/>
        </a:spcAft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29713" indent="-474121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1" fontAlgn="base" hangingPunct="1">
        <a:spcBef>
          <a:spcPts val="2133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1182" indent="-3555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ebp"/><Relationship Id="rId5" Type="http://schemas.openxmlformats.org/officeDocument/2006/relationships/image" Target="../media/image8.webp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383911" y="1844675"/>
            <a:ext cx="10752667" cy="2520951"/>
          </a:xfrm>
        </p:spPr>
        <p:txBody>
          <a:bodyPr/>
          <a:lstStyle/>
          <a:p>
            <a:pPr eaLnBrk="1" hangingPunct="1"/>
            <a:r>
              <a:rPr lang="de-DE" sz="5400" dirty="0" err="1">
                <a:solidFill>
                  <a:srgbClr val="00B1AC"/>
                </a:solidFill>
              </a:rPr>
              <a:t>MakerSpace</a:t>
            </a:r>
            <a:br>
              <a:rPr lang="de-DE" sz="5400" dirty="0">
                <a:solidFill>
                  <a:srgbClr val="00B1AC"/>
                </a:solidFill>
              </a:rPr>
            </a:br>
            <a:r>
              <a:rPr lang="de-DE" sz="5400" dirty="0"/>
              <a:t>Smart Metering</a:t>
            </a:r>
            <a:br>
              <a:rPr lang="de-DE" sz="5400" dirty="0"/>
            </a:br>
            <a:r>
              <a:rPr lang="de-DE" sz="2800" dirty="0"/>
              <a:t>Vernetzte Aufnahme und Darstellung von Umweltdaten</a:t>
            </a:r>
            <a:br>
              <a:rPr lang="de-DE" sz="5400" dirty="0">
                <a:solidFill>
                  <a:srgbClr val="00B1AC"/>
                </a:solidFill>
              </a:rPr>
            </a:br>
            <a:endParaRPr lang="de-DE" sz="4800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383911" y="4608514"/>
            <a:ext cx="10752667" cy="1439863"/>
          </a:xfrm>
        </p:spPr>
        <p:txBody>
          <a:bodyPr/>
          <a:lstStyle/>
          <a:p>
            <a:pPr eaLnBrk="1" hangingPunct="1"/>
            <a:endParaRPr lang="de-DE" sz="2400" dirty="0"/>
          </a:p>
          <a:p>
            <a:pPr eaLnBrk="1" hangingPunct="1"/>
            <a:endParaRPr lang="de-DE" sz="2000" dirty="0"/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3910" y="6551615"/>
            <a:ext cx="11113483" cy="117746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9D644-C58E-42D8-AD5F-7D38BAF66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82" y="277202"/>
            <a:ext cx="2128469" cy="212846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10400" y="1296000"/>
            <a:ext cx="10609200" cy="4824000"/>
          </a:xfrm>
        </p:spPr>
        <p:txBody>
          <a:bodyPr/>
          <a:lstStyle/>
          <a:p>
            <a:r>
              <a:rPr lang="de-DE" dirty="0"/>
              <a:t>Aufnahme von Umweltdaten 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Luftdruck</a:t>
            </a:r>
          </a:p>
          <a:p>
            <a:pPr lvl="1"/>
            <a:r>
              <a:rPr lang="de-DE" dirty="0"/>
              <a:t>Luftfeuchtigkeit</a:t>
            </a:r>
          </a:p>
          <a:p>
            <a:r>
              <a:rPr lang="de-DE" dirty="0"/>
              <a:t>Speichern der Daten in einer Datenbank</a:t>
            </a:r>
          </a:p>
          <a:p>
            <a:r>
              <a:rPr lang="de-DE" dirty="0"/>
              <a:t>Darstellung der Daten in einem Webbrowser 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macht das Gerät?</a:t>
            </a:r>
          </a:p>
        </p:txBody>
      </p:sp>
      <p:pic>
        <p:nvPicPr>
          <p:cNvPr id="29" name="Grafik 28" descr="Ein Bild, das Text, Wand, drinnen enthält.&#10;&#10;Automatisch generierte Beschreibung">
            <a:extLst>
              <a:ext uri="{FF2B5EF4-FFF2-40B4-BE49-F238E27FC236}">
                <a16:creationId xmlns:a16="http://schemas.microsoft.com/office/drawing/2014/main" id="{53F85AFB-3889-4817-B478-445DA4191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10" y="1067375"/>
            <a:ext cx="2808312" cy="235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BA33EC-9DD0-4916-B11D-C99987B0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44" y="3774615"/>
            <a:ext cx="2730853" cy="26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10400" y="1296000"/>
            <a:ext cx="5764907" cy="4824000"/>
          </a:xfrm>
        </p:spPr>
        <p:txBody>
          <a:bodyPr/>
          <a:lstStyle/>
          <a:p>
            <a:r>
              <a:rPr lang="de-DE" dirty="0"/>
              <a:t>Aufnahme der Sensordaten und  Weiterleiten der Daten per WLAN an einen Raspberry PI</a:t>
            </a:r>
          </a:p>
          <a:p>
            <a:r>
              <a:rPr lang="de-DE" dirty="0"/>
              <a:t>Router wird als Verbindungsglied benutzt</a:t>
            </a:r>
          </a:p>
          <a:p>
            <a:r>
              <a:rPr lang="de-DE" dirty="0"/>
              <a:t>Der Raspberry Pi wird als Server benutzt</a:t>
            </a:r>
          </a:p>
          <a:p>
            <a:r>
              <a:rPr lang="de-DE" dirty="0"/>
              <a:t>Speichern der Daten in einer Datenbank</a:t>
            </a:r>
          </a:p>
          <a:p>
            <a:r>
              <a:rPr lang="de-DE" dirty="0"/>
              <a:t>Darstellung der Daten über einen Webbrowser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Wie Funktioniert das?</a:t>
            </a:r>
          </a:p>
        </p:txBody>
      </p:sp>
      <p:pic>
        <p:nvPicPr>
          <p:cNvPr id="9" name="Grafik 8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2A02E023-8AC4-4C43-9779-F427AFEE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8059">
            <a:off x="6803241" y="1101327"/>
            <a:ext cx="4784727" cy="3534717"/>
          </a:xfrm>
          <a:prstGeom prst="rect">
            <a:avLst/>
          </a:prstGeom>
        </p:spPr>
      </p:pic>
      <p:pic>
        <p:nvPicPr>
          <p:cNvPr id="10" name="Grafik 9" descr="Ein Bild, das Text, Wand, drinnen enthält.&#10;&#10;Automatisch generierte Beschreibung">
            <a:extLst>
              <a:ext uri="{FF2B5EF4-FFF2-40B4-BE49-F238E27FC236}">
                <a16:creationId xmlns:a16="http://schemas.microsoft.com/office/drawing/2014/main" id="{91AA9361-DAEE-4E00-8C5C-EF75D9747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8059">
            <a:off x="10630276" y="1227074"/>
            <a:ext cx="288999" cy="242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Grafik 10" descr="Ein Bild, das Text, Wand, drinnen enthält.&#10;&#10;Automatisch generierte Beschreibung">
            <a:extLst>
              <a:ext uri="{FF2B5EF4-FFF2-40B4-BE49-F238E27FC236}">
                <a16:creationId xmlns:a16="http://schemas.microsoft.com/office/drawing/2014/main" id="{93A8B72E-F037-4482-AD1D-51F169AD1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8059">
            <a:off x="8504646" y="2202742"/>
            <a:ext cx="360040" cy="301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rafik 11" descr="Ein Bild, das Text, Wand, drinnen enthält.&#10;&#10;Automatisch generierte Beschreibung">
            <a:extLst>
              <a:ext uri="{FF2B5EF4-FFF2-40B4-BE49-F238E27FC236}">
                <a16:creationId xmlns:a16="http://schemas.microsoft.com/office/drawing/2014/main" id="{1EDCA8C1-FD40-4046-BB39-DD9C08510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8059">
            <a:off x="8749345" y="1457317"/>
            <a:ext cx="288999" cy="242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A1A6F7-E7DA-4A71-A9A2-38A6553F55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8059">
            <a:off x="9303003" y="1775250"/>
            <a:ext cx="930567" cy="52421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4599574-7B42-4164-AC4C-112748A99F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836">
            <a:off x="9034595" y="1641774"/>
            <a:ext cx="282909" cy="19361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DDF0A89-D7A0-4F2D-910E-E58243982B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36911">
            <a:off x="8853605" y="2151688"/>
            <a:ext cx="282909" cy="19361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4C86AFE-A012-4812-936B-9B7F435C6D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22254">
            <a:off x="10384987" y="1375426"/>
            <a:ext cx="282909" cy="19361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F08A18F-DEA7-4A3B-9391-6956650A79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75" b="95520" l="10000" r="92917">
                        <a14:foregroundMark x1="84375" y1="62806" x2="84375" y2="62806"/>
                        <a14:foregroundMark x1="84375" y1="62468" x2="74792" y2="48859"/>
                        <a14:foregroundMark x1="74792" y1="48859" x2="68125" y2="56467"/>
                        <a14:foregroundMark x1="68125" y1="56467" x2="71198" y2="75232"/>
                        <a14:foregroundMark x1="71198" y1="75232" x2="85260" y2="83347"/>
                        <a14:foregroundMark x1="85260" y1="83347" x2="92432" y2="80898"/>
                        <a14:foregroundMark x1="92188" y1="80981" x2="94948" y2="19949"/>
                        <a14:foregroundMark x1="94948" y1="19949" x2="86198" y2="12764"/>
                        <a14:foregroundMark x1="86198" y1="12764" x2="79323" y2="15638"/>
                        <a14:foregroundMark x1="79323" y1="15638" x2="78385" y2="25021"/>
                        <a14:foregroundMark x1="78385" y1="25021" x2="70417" y2="22232"/>
                        <a14:foregroundMark x1="70417" y1="22232" x2="67083" y2="13948"/>
                        <a14:foregroundMark x1="67083" y1="13948" x2="27187" y2="3381"/>
                        <a14:foregroundMark x1="27187" y1="3381" x2="22083" y2="9637"/>
                        <a14:foregroundMark x1="22083" y1="9637" x2="4427" y2="48267"/>
                        <a14:foregroundMark x1="4427" y1="48267" x2="2344" y2="58664"/>
                        <a14:foregroundMark x1="2344" y1="58664" x2="58831" y2="83922"/>
                        <a14:foregroundMark x1="70781" y1="89265" x2="78312" y2="91755"/>
                        <a14:foregroundMark x1="89144" y1="91602" x2="91615" y2="86221"/>
                        <a14:foregroundMark x1="91549" y1="85449" x2="91447" y2="84247"/>
                        <a14:foregroundMark x1="55104" y1="82925" x2="55592" y2="83139"/>
                        <a14:foregroundMark x1="92291" y1="81361" x2="92917" y2="80304"/>
                        <a14:foregroundMark x1="86213" y1="91625" x2="91948" y2="81940"/>
                        <a14:backgroundMark x1="55260" y1="83855" x2="77865" y2="92899"/>
                        <a14:backgroundMark x1="77865" y1="92899" x2="88854" y2="92815"/>
                        <a14:backgroundMark x1="88854" y1="92815" x2="92760" y2="79459"/>
                        <a14:backgroundMark x1="72083" y1="88673" x2="72083" y2="88673"/>
                        <a14:backgroundMark x1="82292" y1="95097" x2="82292" y2="95097"/>
                        <a14:backgroundMark x1="81354" y1="93998" x2="81354" y2="93998"/>
                        <a14:backgroundMark x1="84583" y1="94252" x2="84583" y2="94252"/>
                        <a14:backgroundMark x1="88021" y1="94675" x2="80104" y2="94675"/>
                        <a14:backgroundMark x1="90156" y1="90025" x2="93177" y2="80981"/>
                        <a14:backgroundMark x1="77552" y1="17244" x2="69948" y2="17413"/>
                        <a14:backgroundMark x1="72917" y1="18090" x2="69948" y2="2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8059">
            <a:off x="10315287" y="2367891"/>
            <a:ext cx="720080" cy="44367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2CCB4F4-A8BC-4578-B4E4-2D8AE8EFE3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1688">
            <a:off x="10058176" y="2156940"/>
            <a:ext cx="282909" cy="19361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F8319BE-2B67-44B7-A36F-139D93D74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6707" y="3869416"/>
            <a:ext cx="2437368" cy="23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12A7D32-9367-4A35-91F8-141B24426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83E160-B5D4-45C1-8D18-3260C7DE09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3E004E-7FBD-4BCA-BD93-1E1885E0C0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870FA-970A-4D6C-A0AD-03361E900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8808024-0758-4925-BB18-AB815936EB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ESP8266</a:t>
            </a:r>
          </a:p>
          <a:p>
            <a:r>
              <a:rPr lang="de-DE" dirty="0"/>
              <a:t>BME/BMP 280</a:t>
            </a:r>
          </a:p>
          <a:p>
            <a:r>
              <a:rPr lang="de-DE" dirty="0"/>
              <a:t>Raspberry Pi</a:t>
            </a:r>
          </a:p>
          <a:p>
            <a:r>
              <a:rPr lang="de-DE" dirty="0"/>
              <a:t>Gehäuse</a:t>
            </a:r>
          </a:p>
          <a:p>
            <a:r>
              <a:rPr lang="de-DE" dirty="0"/>
              <a:t>USB-Netzteil</a:t>
            </a:r>
          </a:p>
          <a:p>
            <a:r>
              <a:rPr lang="de-DE" dirty="0"/>
              <a:t>5 Kabel</a:t>
            </a:r>
          </a:p>
          <a:p>
            <a:r>
              <a:rPr lang="de-DE" dirty="0"/>
              <a:t>Router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0526B-5AF3-4F9E-A37E-DC752153B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E46B82A-3624-4B7F-9C5C-FE02B10969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1" b="95914" l="2311" r="94958">
                        <a14:foregroundMark x1="95168" y1="8172" x2="33613" y2="1935"/>
                        <a14:foregroundMark x1="33613" y1="1935" x2="3782" y2="8387"/>
                        <a14:foregroundMark x1="3782" y1="8387" x2="7143" y2="48172"/>
                        <a14:foregroundMark x1="7143" y1="48172" x2="4232" y2="84228"/>
                        <a14:foregroundMark x1="4145" y1="82640" x2="5252" y2="49677"/>
                        <a14:foregroundMark x1="5252" y1="49677" x2="16597" y2="64086"/>
                        <a14:foregroundMark x1="16597" y1="64086" x2="48529" y2="65161"/>
                        <a14:foregroundMark x1="48529" y1="65161" x2="66807" y2="79677"/>
                        <a14:foregroundMark x1="66807" y1="79677" x2="92857" y2="89785"/>
                        <a14:foregroundMark x1="92857" y1="89785" x2="62815" y2="95161"/>
                        <a14:foregroundMark x1="62815" y1="95161" x2="4507" y2="89254"/>
                        <a14:foregroundMark x1="95168" y1="5806" x2="94748" y2="36129"/>
                        <a14:foregroundMark x1="95014" y1="49677" x2="95113" y2="54724"/>
                        <a14:foregroundMark x1="94839" y1="40753" x2="95014" y2="49677"/>
                        <a14:foregroundMark x1="94748" y1="36129" x2="94839" y2="40753"/>
                        <a14:foregroundMark x1="93684" y1="68159" x2="90546" y2="90645"/>
                        <a14:foregroundMark x1="80672" y1="5269" x2="78782" y2="14946"/>
                        <a14:foregroundMark x1="79622" y1="4624" x2="43277" y2="11935"/>
                        <a14:foregroundMark x1="43277" y1="11935" x2="44748" y2="29892"/>
                        <a14:foregroundMark x1="44748" y1="29892" x2="47269" y2="33333"/>
                        <a14:foregroundMark x1="63235" y1="56667" x2="63235" y2="56667"/>
                        <a14:foregroundMark x1="45378" y1="95269" x2="45378" y2="95269"/>
                        <a14:foregroundMark x1="45798" y1="95161" x2="45798" y2="95161"/>
                        <a14:foregroundMark x1="45798" y1="95161" x2="45798" y2="95161"/>
                        <a14:foregroundMark x1="59874" y1="95484" x2="43067" y2="95914"/>
                        <a14:foregroundMark x1="68487" y1="57312" x2="68487" y2="57312"/>
                        <a14:foregroundMark x1="68487" y1="57312" x2="68487" y2="57312"/>
                        <a14:foregroundMark x1="21639" y1="56129" x2="21639" y2="56129"/>
                        <a14:foregroundMark x1="21639" y1="56129" x2="21639" y2="56129"/>
                        <a14:foregroundMark x1="23319" y1="58065" x2="23319" y2="58065"/>
                        <a14:foregroundMark x1="23319" y1="58065" x2="23319" y2="58065"/>
                        <a14:foregroundMark x1="16807" y1="3441" x2="6092" y2="7527"/>
                        <a14:foregroundMark x1="53992" y1="91183" x2="53992" y2="91183"/>
                        <a14:foregroundMark x1="53992" y1="91183" x2="53992" y2="91183"/>
                        <a14:foregroundMark x1="90966" y1="6022" x2="82353" y2="4839"/>
                        <a14:foregroundMark x1="85294" y1="4839" x2="94118" y2="6237"/>
                        <a14:backgroundMark x1="97463" y1="66747" x2="97479" y2="67097"/>
                        <a14:backgroundMark x1="92313" y1="91706" x2="92017" y2="93118"/>
                        <a14:backgroundMark x1="97479" y1="67097" x2="97287" y2="68014"/>
                        <a14:backgroundMark x1="43894" y1="96558" x2="7773" y2="99140"/>
                        <a14:backgroundMark x1="92017" y1="93118" x2="79369" y2="94022"/>
                        <a14:backgroundMark x1="1225" y1="8444" x2="840" y2="3118"/>
                        <a14:backgroundMark x1="6976" y1="88092" x2="6916" y2="87266"/>
                        <a14:backgroundMark x1="7773" y1="99140" x2="7181" y2="90939"/>
                        <a14:backgroundMark x1="48193" y1="2000" x2="82773" y2="1183"/>
                        <a14:backgroundMark x1="15406" y1="2774" x2="21668" y2="2626"/>
                        <a14:backgroundMark x1="840" y1="3118" x2="12493" y2="2843"/>
                        <a14:backgroundMark x1="98630" y1="13831" x2="98950" y2="14086"/>
                        <a14:backgroundMark x1="82773" y1="1183" x2="86321" y2="4013"/>
                        <a14:backgroundMark x1="98950" y1="14086" x2="98534" y2="20746"/>
                        <a14:backgroundMark x1="97899" y1="40753" x2="97899" y2="40753"/>
                        <a14:backgroundMark x1="97059" y1="49677" x2="97059" y2="49677"/>
                        <a14:backgroundMark x1="97059" y1="49677" x2="97059" y2="49677"/>
                        <a14:backgroundMark x1="97059" y1="54731" x2="96849" y2="68172"/>
                        <a14:backgroundMark x1="98319" y1="56667" x2="97059" y2="30430"/>
                        <a14:backgroundMark x1="420" y1="11505" x2="1050" y2="33871"/>
                        <a14:backgroundMark x1="1050" y1="33871" x2="420" y2="79892"/>
                        <a14:backgroundMark x1="420" y1="79892" x2="1050" y2="9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0130" y="463131"/>
            <a:ext cx="1611042" cy="31476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BF53C3-FD61-4DEA-A0C8-6C42AEF89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2" b="91101" l="3551" r="92336">
                        <a14:foregroundMark x1="8411" y1="9602" x2="12710" y2="54333"/>
                        <a14:foregroundMark x1="12710" y1="54333" x2="7290" y2="86885"/>
                        <a14:foregroundMark x1="7290" y1="86885" x2="85981" y2="97892"/>
                        <a14:foregroundMark x1="85981" y1="97892" x2="94019" y2="65105"/>
                        <a14:foregroundMark x1="94019" y1="65105" x2="92897" y2="11710"/>
                        <a14:foregroundMark x1="92897" y1="11710" x2="13645" y2="8197"/>
                        <a14:foregroundMark x1="13645" y1="8197" x2="6250" y2="37680"/>
                        <a14:foregroundMark x1="20000" y1="74707" x2="20000" y2="74707"/>
                        <a14:foregroundMark x1="20000" y1="74707" x2="20000" y2="74707"/>
                        <a14:foregroundMark x1="13832" y1="72834" x2="35327" y2="70960"/>
                        <a14:foregroundMark x1="74206" y1="75644" x2="76262" y2="83841"/>
                        <a14:foregroundMark x1="85047" y1="83372" x2="85981" y2="90867"/>
                        <a14:foregroundMark x1="75888" y1="75176" x2="87477" y2="87119"/>
                        <a14:foregroundMark x1="89346" y1="16862" x2="89533" y2="12412"/>
                        <a14:foregroundMark x1="89346" y1="20843" x2="90654" y2="27166"/>
                        <a14:foregroundMark x1="89533" y1="24122" x2="89346" y2="21077"/>
                        <a14:foregroundMark x1="74019" y1="20141" x2="74019" y2="20141"/>
                        <a14:foregroundMark x1="74953" y1="17096" x2="69159" y2="22717"/>
                        <a14:foregroundMark x1="54766" y1="18501" x2="61682" y2="18735"/>
                        <a14:foregroundMark x1="24486" y1="18970" x2="42430" y2="18735"/>
                        <a14:foregroundMark x1="22243" y1="33958" x2="78131" y2="37002"/>
                        <a14:foregroundMark x1="78131" y1="37002" x2="81682" y2="37237"/>
                        <a14:foregroundMark x1="24673" y1="38407" x2="84299" y2="43326"/>
                        <a14:foregroundMark x1="22056" y1="44965" x2="44860" y2="46370"/>
                        <a14:foregroundMark x1="44860" y1="46370" x2="78879" y2="47541"/>
                        <a14:foregroundMark x1="78879" y1="47541" x2="82991" y2="48244"/>
                        <a14:foregroundMark x1="37383" y1="58782" x2="64486" y2="63232"/>
                        <a14:foregroundMark x1="40000" y1="65574" x2="67290" y2="66042"/>
                        <a14:foregroundMark x1="61121" y1="32553" x2="68785" y2="58080"/>
                        <a14:foregroundMark x1="92336" y1="70258" x2="89720" y2="91101"/>
                        <a14:backgroundMark x1="3178" y1="34192" x2="1308" y2="93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24513">
            <a:off x="8867115" y="2841536"/>
            <a:ext cx="2404277" cy="1918928"/>
          </a:xfrm>
          <a:prstGeom prst="rect">
            <a:avLst/>
          </a:prstGeom>
        </p:spPr>
      </p:pic>
      <p:pic>
        <p:nvPicPr>
          <p:cNvPr id="18" name="Grafik 17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BFEEA42B-E45F-42D7-9517-5BFBEDC660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24" y="1177572"/>
            <a:ext cx="4045951" cy="249289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B536DF3-C004-4EC8-A1F5-7A510D5CC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579" y="3938002"/>
            <a:ext cx="2134512" cy="179859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CCE0C0B-8B0B-4AA9-A931-AA70D5B6F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6954" y="4687386"/>
            <a:ext cx="282889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3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FC393-BA23-408B-95CF-72FECC048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B1271B-C68F-48D1-8278-0A1674E0DB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DC85AA-91E1-4607-BE8E-C743B6AF41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6EBF80-7C73-4304-A564-0256D14100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644FF8-FD27-40B4-B14F-06E3093AD5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Softwarepakete</a:t>
            </a:r>
          </a:p>
          <a:p>
            <a:pPr lvl="1"/>
            <a:r>
              <a:rPr lang="de-DE" dirty="0" err="1"/>
              <a:t>InfluxDB</a:t>
            </a:r>
            <a:endParaRPr lang="de-DE" dirty="0"/>
          </a:p>
          <a:p>
            <a:pPr lvl="1"/>
            <a:r>
              <a:rPr lang="de-DE" dirty="0" err="1"/>
              <a:t>Grafana</a:t>
            </a:r>
            <a:endParaRPr lang="de-DE" dirty="0"/>
          </a:p>
          <a:p>
            <a:pPr lvl="1"/>
            <a:r>
              <a:rPr lang="de-DE" dirty="0" err="1"/>
              <a:t>paho-mqtt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Python</a:t>
            </a:r>
          </a:p>
          <a:p>
            <a:r>
              <a:rPr lang="de-DE" dirty="0"/>
              <a:t>Software</a:t>
            </a:r>
          </a:p>
          <a:p>
            <a:pPr lvl="1"/>
            <a:r>
              <a:rPr lang="de-DE" dirty="0"/>
              <a:t>ESP8266 C-Programm entwickelt mit der Arduino IDE</a:t>
            </a:r>
          </a:p>
          <a:p>
            <a:pPr lvl="1"/>
            <a:r>
              <a:rPr lang="de-DE" dirty="0"/>
              <a:t>MQTT zu </a:t>
            </a:r>
            <a:r>
              <a:rPr lang="de-DE" dirty="0" err="1"/>
              <a:t>InfluxDB</a:t>
            </a:r>
            <a:r>
              <a:rPr lang="de-DE" dirty="0"/>
              <a:t> entwickelt mit Python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2F452CA-C014-42EF-A82F-20F549096C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80849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FC393-BA23-408B-95CF-72FECC048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B1271B-C68F-48D1-8278-0A1674E0DB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DC85AA-91E1-4607-BE8E-C743B6AF41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6EBF80-7C73-4304-A564-0256D14100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644FF8-FD27-40B4-B14F-06E3093AD5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Skalierbar um n-Sensoren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Erweiterung der Python Software</a:t>
            </a:r>
          </a:p>
          <a:p>
            <a:r>
              <a:rPr lang="de-DE" dirty="0"/>
              <a:t>Hausautomatisierung</a:t>
            </a:r>
          </a:p>
          <a:p>
            <a:pPr lvl="1"/>
            <a:r>
              <a:rPr lang="de-DE" dirty="0"/>
              <a:t>Heizungsregelung/Steuerung</a:t>
            </a:r>
          </a:p>
          <a:p>
            <a:r>
              <a:rPr lang="de-DE" dirty="0"/>
              <a:t>Erweiterbar um Halterungen</a:t>
            </a:r>
          </a:p>
          <a:p>
            <a:pPr lvl="1"/>
            <a:r>
              <a:rPr lang="de-DE" dirty="0"/>
              <a:t>3D Druck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2F452CA-C014-42EF-A82F-20F549096C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90946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383911" y="1989138"/>
            <a:ext cx="10752667" cy="2546351"/>
          </a:xfrm>
        </p:spPr>
        <p:txBody>
          <a:bodyPr/>
          <a:lstStyle/>
          <a:p>
            <a:r>
              <a:rPr lang="de-DE" sz="1867" dirty="0"/>
              <a:t>FH Aachen | Fachbereich 05 – Elektrotechnik und Informationstechnik </a:t>
            </a:r>
            <a:br>
              <a:rPr lang="de-DE" sz="1867" dirty="0"/>
            </a:br>
            <a:r>
              <a:rPr lang="de-DE" sz="1867" dirty="0" err="1"/>
              <a:t>MakerSpace</a:t>
            </a:r>
            <a:br>
              <a:rPr lang="de-DE" sz="1867" dirty="0"/>
            </a:br>
            <a:r>
              <a:rPr lang="de-DE" sz="1867" dirty="0"/>
              <a:t>Eupener Str. 70, Raum B005 </a:t>
            </a:r>
            <a:br>
              <a:rPr lang="de-DE" sz="1867" dirty="0"/>
            </a:br>
            <a:r>
              <a:rPr lang="de-DE" sz="1867" dirty="0"/>
              <a:t>52066 Aachen</a:t>
            </a:r>
            <a:br>
              <a:rPr lang="de-DE" sz="1867" dirty="0"/>
            </a:br>
            <a:br>
              <a:rPr lang="de-DE" sz="1867" dirty="0"/>
            </a:br>
            <a:r>
              <a:rPr lang="de-DE" sz="1867" dirty="0"/>
              <a:t>T +49. 241. 6009 54437</a:t>
            </a:r>
            <a:br>
              <a:rPr lang="de-DE" sz="1867" dirty="0"/>
            </a:br>
            <a:r>
              <a:rPr lang="de-DE" sz="1867" dirty="0"/>
              <a:t>makerspace@fh-aachen.de</a:t>
            </a:r>
            <a:br>
              <a:rPr lang="de-DE" sz="1867" dirty="0"/>
            </a:br>
            <a:r>
              <a:rPr lang="de-DE" sz="1867" dirty="0"/>
              <a:t>https://makerspace.fh-aachen.de/</a:t>
            </a:r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xfrm>
            <a:off x="10728061" y="6551614"/>
            <a:ext cx="397933" cy="122237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4A9DE8-A56E-4622-B7C1-EF9DA0830EFA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/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xfrm>
            <a:off x="383910" y="6551614"/>
            <a:ext cx="9097259" cy="45719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Stud_w_201105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HAAC Farben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B1AC"/>
    </a:accent1>
    <a:accent2>
      <a:srgbClr val="13A39A"/>
    </a:accent2>
    <a:accent3>
      <a:srgbClr val="0C9088"/>
    </a:accent3>
    <a:accent4>
      <a:srgbClr val="006D68"/>
    </a:accent4>
    <a:accent5>
      <a:srgbClr val="004744"/>
    </a:accent5>
    <a:accent6>
      <a:srgbClr val="0000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Benutzerdefiniert</PresentationFormat>
  <Paragraphs>54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FHAAC_PPT_Vorlage_Stud_w_201105</vt:lpstr>
      <vt:lpstr>MakerSpace Smart Metering Vernetzte Aufnahme und Darstellung von Umweltdaten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FH Aachen | Fachbereich 05 – Elektrotechnik und Informationstechnik  MakerSpace Eupener Str. 70, Raum B005  52066 Aachen  T +49. 241. 6009 54437 makerspace@fh-aachen.de https://makerspace.fh-aachen.de/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SHK Motullo</dc:creator>
  <cp:lastModifiedBy>Dennis Kroll</cp:lastModifiedBy>
  <cp:revision>125</cp:revision>
  <dcterms:created xsi:type="dcterms:W3CDTF">2011-11-14T08:35:57Z</dcterms:created>
  <dcterms:modified xsi:type="dcterms:W3CDTF">2021-05-27T14:36:36Z</dcterms:modified>
</cp:coreProperties>
</file>