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256" r:id="rId2"/>
    <p:sldId id="258" r:id="rId3"/>
    <p:sldId id="281" r:id="rId4"/>
    <p:sldId id="273" r:id="rId5"/>
    <p:sldId id="282" r:id="rId6"/>
    <p:sldId id="272" r:id="rId7"/>
    <p:sldId id="274" r:id="rId8"/>
    <p:sldId id="271" r:id="rId9"/>
    <p:sldId id="283" r:id="rId10"/>
    <p:sldId id="269" r:id="rId11"/>
    <p:sldId id="284" r:id="rId12"/>
    <p:sldId id="285" r:id="rId13"/>
    <p:sldId id="276" r:id="rId14"/>
    <p:sldId id="270" r:id="rId15"/>
    <p:sldId id="260" r:id="rId16"/>
    <p:sldId id="286" r:id="rId17"/>
    <p:sldId id="277" r:id="rId18"/>
    <p:sldId id="287" r:id="rId19"/>
    <p:sldId id="288" r:id="rId20"/>
    <p:sldId id="280" r:id="rId21"/>
    <p:sldId id="299" r:id="rId22"/>
    <p:sldId id="290" r:id="rId23"/>
    <p:sldId id="291" r:id="rId24"/>
    <p:sldId id="305" r:id="rId25"/>
    <p:sldId id="289" r:id="rId26"/>
    <p:sldId id="293" r:id="rId27"/>
    <p:sldId id="298" r:id="rId28"/>
    <p:sldId id="294" r:id="rId29"/>
    <p:sldId id="303" r:id="rId30"/>
    <p:sldId id="295" r:id="rId31"/>
    <p:sldId id="296" r:id="rId32"/>
    <p:sldId id="304" r:id="rId33"/>
    <p:sldId id="297" r:id="rId34"/>
    <p:sldId id="265" r:id="rId35"/>
    <p:sldId id="301" r:id="rId36"/>
    <p:sldId id="302" r:id="rId37"/>
    <p:sldId id="275" r:id="rId38"/>
    <p:sldId id="306" r:id="rId39"/>
    <p:sldId id="267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803"/>
    <a:srgbClr val="FF66FF"/>
    <a:srgbClr val="138F28"/>
    <a:srgbClr val="E95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>
        <p:scale>
          <a:sx n="66" d="100"/>
          <a:sy n="66" d="100"/>
        </p:scale>
        <p:origin x="-156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8C4F-6BD1-466C-AAFD-08BBE63FEC76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756D-20AF-4225-ADD2-C985F25C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7756D-20AF-4225-ADD2-C985F25CE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F934-4600-475C-A2B6-2C3644C26F52}" type="datetime1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2E6-31AE-4689-B798-A9B8817AEBC4}" type="datetime1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EA0B-B3D8-4BB1-817F-8DDE2956C8A5}" type="datetime1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6A17-C10F-49AE-85BE-B51BD223AF84}" type="datetime1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F6DE-DAFF-4DA4-9A53-2B7BF31DB9AC}" type="datetime1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8BD1-C1C0-4E5D-A981-A979DE7AA7F9}" type="datetime1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D415-A3C4-4074-806E-26FF47753EB0}" type="datetime1">
              <a:rPr lang="en-US" smtClean="0"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78A-4052-4EDB-A31E-465371C4FECD}" type="datetime1">
              <a:rPr lang="en-US" smtClean="0"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335-6574-4667-9F32-18040FC69CE6}" type="datetime1">
              <a:rPr lang="en-US" smtClean="0"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4E-C72E-4634-B459-8A3843C9145C}" type="datetime1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6BC-8FE2-4EAA-83A4-35531A15DB2F}" type="datetime1">
              <a:rPr lang="en-US" smtClean="0"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9D26-158C-4A04-BC94-4C95B74A7C4A}" type="datetime1">
              <a:rPr lang="en-US" smtClean="0"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-sigma.com/muphoria/" TargetMode="External"/><Relationship Id="rId2" Type="http://schemas.openxmlformats.org/officeDocument/2006/relationships/hyperlink" Target="http://en.wikipedia.org/wiki/Genetic_algorith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2160" y="4571999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itchFamily="34" charset="0"/>
              </a:rPr>
              <a:t>BY ----</a:t>
            </a:r>
          </a:p>
          <a:p>
            <a:r>
              <a:rPr lang="en-US" sz="2800" dirty="0" err="1" smtClean="0">
                <a:latin typeface="Agency FB" pitchFamily="34" charset="0"/>
              </a:rPr>
              <a:t>Kriti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Ahluwalia</a:t>
            </a:r>
            <a:endParaRPr lang="en-US" sz="2800" dirty="0" smtClean="0">
              <a:latin typeface="Agency FB" pitchFamily="34" charset="0"/>
            </a:endParaRPr>
          </a:p>
          <a:p>
            <a:r>
              <a:rPr lang="en-US" sz="2800" dirty="0" err="1" smtClean="0">
                <a:latin typeface="Agency FB" pitchFamily="34" charset="0"/>
              </a:rPr>
              <a:t>Parul</a:t>
            </a:r>
            <a:r>
              <a:rPr lang="en-US" sz="2800" dirty="0" smtClean="0">
                <a:latin typeface="Agency FB" pitchFamily="34" charset="0"/>
              </a:rPr>
              <a:t> Joshi</a:t>
            </a:r>
          </a:p>
          <a:p>
            <a:r>
              <a:rPr lang="en-US" sz="2800" dirty="0" err="1" smtClean="0">
                <a:latin typeface="Agency FB" pitchFamily="34" charset="0"/>
              </a:rPr>
              <a:t>Piyush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Chauhan</a:t>
            </a:r>
            <a:endParaRPr lang="en-US" sz="2800" dirty="0" smtClean="0">
              <a:latin typeface="Agency FB" pitchFamily="34" charset="0"/>
            </a:endParaRPr>
          </a:p>
          <a:p>
            <a:r>
              <a:rPr lang="en-US" sz="2800" dirty="0" err="1" smtClean="0">
                <a:latin typeface="Agency FB" pitchFamily="34" charset="0"/>
              </a:rPr>
              <a:t>Samicheen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khariwal</a:t>
            </a:r>
            <a:endParaRPr lang="en-IN" sz="2800" dirty="0">
              <a:latin typeface="Agency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365104"/>
            <a:ext cx="19006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61722" y="692696"/>
            <a:ext cx="842057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Transportation service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grocery kart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Grocery kart is responsible for supplying fresh vegetables to all the retail stores in Delhi.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 A fleet of old matador vans are used to haul the goods from the central warehouse in Rajouri Garden.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There are about 600 stores in their network.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Constraints on each van :</a:t>
            </a:r>
          </a:p>
          <a:p>
            <a:pPr marL="0" indent="0">
              <a:buNone/>
            </a:pP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500042"/>
            <a:ext cx="7358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Problem statement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All the deliveries are to be made between 5AM to 8AM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Maximum number of stops  are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Travelling distance not more than 65 km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Maximum load capacity is 1000 kg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At the end of the trip, each truck returns back to the central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Each stop at the store takes 5 min to download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Every km travelled takes 90 sec on an average</a:t>
            </a:r>
          </a:p>
          <a:p>
            <a:pPr>
              <a:buNone/>
            </a:pP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A new fleet of Mahindra vans are bought replacing the old matador vans in an effort to reduce costs and minimize green house emissions.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Maintaining each van costs Rs. 20000/month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The variable cost/km  of travel is around Rs.30 for the first 3 years.</a:t>
            </a:r>
          </a:p>
          <a:p>
            <a:pPr>
              <a:buNone/>
            </a:pP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9154" y="978370"/>
            <a:ext cx="34728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                   </a:t>
            </a:r>
            <a:r>
              <a:rPr lang="en-US" sz="2400" dirty="0" smtClean="0"/>
              <a:t>Store locations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</a:t>
            </a:r>
            <a:r>
              <a:rPr lang="en-US" sz="2400" dirty="0" smtClean="0"/>
              <a:t>Central Warehouse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4290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932222">
            <a:off x="3903854" y="2975290"/>
            <a:ext cx="1981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TOS</a:t>
            </a:r>
          </a:p>
          <a:p>
            <a:pPr algn="ctr"/>
            <a:r>
              <a:rPr lang="en-US" dirty="0" smtClean="0"/>
              <a:t>Using GA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9154" y="1549870"/>
            <a:ext cx="990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18254" y="1295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83" y="5791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400" dirty="0" smtClean="0"/>
              <a:t> OPTIMUM ROUTES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454" y="59758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933056"/>
            <a:ext cx="2933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4040188" cy="395128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The distance between each store and the warehouse.</a:t>
            </a:r>
          </a:p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Daily demand for each store.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14876" y="1412776"/>
            <a:ext cx="4041775" cy="496855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The number of trucks needed.</a:t>
            </a:r>
          </a:p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Routing of each truck.</a:t>
            </a:r>
          </a:p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Total miles travelled each day.     </a:t>
            </a:r>
          </a:p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Total cost incurred.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008" y="428604"/>
            <a:ext cx="4248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OUTPUT MODULE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839" y="428604"/>
            <a:ext cx="47245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MODULE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1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Processing input data.</a:t>
            </a:r>
          </a:p>
          <a:p>
            <a:r>
              <a:rPr lang="en-US" sz="4400" dirty="0">
                <a:latin typeface="AngsanaUPC" pitchFamily="18" charset="-34"/>
                <a:cs typeface="AngsanaUPC" pitchFamily="18" charset="-34"/>
              </a:rPr>
              <a:t>C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ompute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the routing map on the basis of various factors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given in the problem statement.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Profit, Cost and Efficiency analysis .</a:t>
            </a:r>
            <a:endParaRPr lang="en-IN" sz="4400" dirty="0" smtClean="0">
              <a:latin typeface="AngsanaUPC" pitchFamily="18" charset="-34"/>
              <a:cs typeface="AngsanaUPC" pitchFamily="18" charset="-34"/>
            </a:endParaRPr>
          </a:p>
          <a:p>
            <a:endParaRPr lang="en-IN" sz="4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538" y="428604"/>
            <a:ext cx="6643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Overall goals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731837"/>
            <a:ext cx="8229600" cy="5361459"/>
          </a:xfrm>
        </p:spPr>
        <p:txBody>
          <a:bodyPr>
            <a:noAutofit/>
          </a:bodyPr>
          <a:lstStyle/>
          <a:p>
            <a:pPr lvl="0"/>
            <a:r>
              <a:rPr lang="en-US" sz="4800" dirty="0" smtClean="0">
                <a:latin typeface="AngsanaUPC" pitchFamily="18" charset="-34"/>
                <a:cs typeface="AngsanaUPC" pitchFamily="18" charset="-34"/>
              </a:rPr>
              <a:t>Generation of reports through comparative study of various cities and user data.</a:t>
            </a:r>
          </a:p>
          <a:p>
            <a:pPr lvl="0"/>
            <a:r>
              <a:rPr lang="en-US" sz="4800" dirty="0" smtClean="0">
                <a:latin typeface="AngsanaUPC" pitchFamily="18" charset="-34"/>
                <a:cs typeface="AngsanaUPC" pitchFamily="18" charset="-34"/>
              </a:rPr>
              <a:t>Comparative study of best solutions from evolved generations.</a:t>
            </a:r>
          </a:p>
          <a:p>
            <a:pPr>
              <a:buNone/>
            </a:pPr>
            <a:endParaRPr lang="en-IN" sz="4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Population</a:t>
            </a: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There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are two methods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generatePopulation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()-diversity is generated by this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greedyGeneratePopulation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euclidRadius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)-optimum solutions are generated by this method.</a:t>
            </a:r>
          </a:p>
          <a:p>
            <a:pPr marL="0" indent="0">
              <a:buNone/>
            </a:pP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188640"/>
            <a:ext cx="5317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Functionalities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Selection</a:t>
            </a:r>
          </a:p>
          <a:p>
            <a:pPr marL="0" indent="0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We have used Tournament Selection. There are two methods 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tournamentSelection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TournamentRankSelection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() is used only when </a:t>
            </a: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paretoRanking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procedure is used.</a:t>
            </a:r>
          </a:p>
          <a:p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Fitness Evaluation</a:t>
            </a:r>
          </a:p>
          <a:p>
            <a:pPr marL="0" indent="0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We have used two methods here:-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Weighted sum approach-we have used this method </a:t>
            </a: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initially,but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as this method is quiet biased towards one criteria.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Pareto ranking- To get the alternative solutions of same nature we have used </a:t>
            </a: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pareto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ranking.</a:t>
            </a:r>
          </a:p>
          <a:p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Transportation is a major problem domain in logistics, and so it represents a substantial task in the activities of many companies.</a:t>
            </a:r>
          </a:p>
          <a:p>
            <a:pPr marL="0" indent="0">
              <a:spcBef>
                <a:spcPts val="0"/>
              </a:spcBef>
              <a:buNone/>
            </a:pPr>
            <a:endParaRPr lang="en-IN" sz="4400" dirty="0" smtClean="0">
              <a:latin typeface="AngsanaUPC" pitchFamily="18" charset="-34"/>
              <a:cs typeface="AngsanaUPC" pitchFamily="18" charset="-34"/>
            </a:endParaRPr>
          </a:p>
          <a:p>
            <a:pPr>
              <a:spcBef>
                <a:spcPts val="0"/>
              </a:spcBef>
            </a:pPr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In some market sectors, transportation means a high percentage of the value added to goods. </a:t>
            </a:r>
          </a:p>
          <a:p>
            <a:pPr>
              <a:buNone/>
            </a:pPr>
            <a:endParaRPr lang="en-IN" sz="4400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sz="4400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en-IN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IN" dirty="0" smtClean="0">
                <a:latin typeface="AngsanaUPC" pitchFamily="18" charset="-34"/>
                <a:cs typeface="AngsanaUPC" pitchFamily="18" charset="-34"/>
              </a:rPr>
              <a:t>      </a:t>
            </a:r>
            <a:endParaRPr lang="en-IN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1179" y="116632"/>
            <a:ext cx="677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Motivation of topic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363272" cy="55774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Crossover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The crossover is really the great deal to come up. </a:t>
            </a: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Two methods used -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1)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The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BCRC(Best Cost Route Crossover) we used not only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to maintain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the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candidates’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good nature but improves it too to drive the force of obtaining a better solutions by manipulating existing good candidates.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Best explained in PPT image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.</a:t>
            </a:r>
          </a:p>
          <a:p>
            <a:pPr marL="0" indent="0" algn="just">
              <a:buNone/>
            </a:pP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1" y="723996"/>
            <a:ext cx="7838520" cy="5905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8850" y="16110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just"/>
            <a:r>
              <a:rPr lang="en-US" sz="4400" b="1" dirty="0" smtClean="0">
                <a:solidFill>
                  <a:prstClr val="black"/>
                </a:solidFill>
              </a:rPr>
              <a:t>Crossover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26469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   </a:t>
            </a:r>
            <a:r>
              <a:rPr lang="en-US" sz="4000" b="1" dirty="0" smtClean="0">
                <a:latin typeface="AngsanaUPC" pitchFamily="18" charset="-34"/>
                <a:cs typeface="AngsanaUPC" pitchFamily="18" charset="-34"/>
              </a:rPr>
              <a:t>2)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Partially mapped crossover (PMX) </a:t>
            </a:r>
          </a:p>
          <a:p>
            <a:pPr algn="just"/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It aims at keeping as many positions from the parents as possible.</a:t>
            </a:r>
          </a:p>
          <a:p>
            <a:pPr algn="just"/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To achieve this goal, a sub string is swapped like in two point crossover &amp; the values are kept in all other non conflicting positions. </a:t>
            </a:r>
          </a:p>
          <a:p>
            <a:pPr algn="just"/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The conflicting positions are replaced by the values which were swapped to the other </a:t>
            </a:r>
            <a:r>
              <a:rPr lang="en-US" sz="4400" dirty="0" err="1" smtClean="0">
                <a:latin typeface="AngsanaUPC" pitchFamily="18" charset="-34"/>
                <a:cs typeface="AngsanaUPC" pitchFamily="18" charset="-34"/>
              </a:rPr>
              <a:t>offstring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.  </a:t>
            </a:r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latin typeface="AngsanaUPC" pitchFamily="18" charset="-34"/>
                <a:cs typeface="AngsanaUPC" pitchFamily="18" charset="-34"/>
              </a:rPr>
              <a:t>An Example :--</a:t>
            </a:r>
          </a:p>
          <a:p>
            <a:pPr marL="0" indent="0" algn="just">
              <a:buNone/>
            </a:pPr>
            <a:r>
              <a:rPr lang="en-IN" sz="3600" dirty="0">
                <a:latin typeface="AngsanaUPC" pitchFamily="18" charset="-34"/>
                <a:cs typeface="AngsanaUPC" pitchFamily="18" charset="-34"/>
              </a:rPr>
              <a:t>                     </a:t>
            </a:r>
            <a:r>
              <a:rPr lang="en-IN" sz="3600" dirty="0" smtClean="0">
                <a:latin typeface="AngsanaUPC" pitchFamily="18" charset="-34"/>
                <a:cs typeface="AngsanaUPC" pitchFamily="18" charset="-34"/>
              </a:rPr>
              <a:t>		p1</a:t>
            </a:r>
            <a:r>
              <a:rPr lang="en-IN" sz="3600" dirty="0">
                <a:latin typeface="AngsanaUPC" pitchFamily="18" charset="-34"/>
                <a:cs typeface="AngsanaUPC" pitchFamily="18" charset="-34"/>
              </a:rPr>
              <a:t>= (1 2 3 4 5 6 7 8 9)</a:t>
            </a:r>
          </a:p>
          <a:p>
            <a:pPr marL="0" indent="0" algn="just">
              <a:buNone/>
            </a:pPr>
            <a:r>
              <a:rPr lang="en-IN" sz="3600" dirty="0">
                <a:latin typeface="AngsanaUPC" pitchFamily="18" charset="-34"/>
                <a:cs typeface="AngsanaUPC" pitchFamily="18" charset="-34"/>
              </a:rPr>
              <a:t>                     </a:t>
            </a:r>
            <a:r>
              <a:rPr lang="en-IN" sz="3600" dirty="0" smtClean="0">
                <a:latin typeface="AngsanaUPC" pitchFamily="18" charset="-34"/>
                <a:cs typeface="AngsanaUPC" pitchFamily="18" charset="-34"/>
              </a:rPr>
              <a:t>		p2</a:t>
            </a:r>
            <a:r>
              <a:rPr lang="en-IN" sz="3600" dirty="0">
                <a:latin typeface="AngsanaUPC" pitchFamily="18" charset="-34"/>
                <a:cs typeface="AngsanaUPC" pitchFamily="18" charset="-34"/>
              </a:rPr>
              <a:t>= (4 5 2 1 8 7 6 9 3</a:t>
            </a:r>
            <a:r>
              <a:rPr lang="en-IN" sz="3600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    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Assume the position 4-7 are selected for swapping. 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  Then the two offspring are given as follows if we omit the conflicting positions.</a:t>
            </a:r>
          </a:p>
          <a:p>
            <a:pPr marL="0" indent="0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        		o1</a:t>
            </a:r>
            <a:r>
              <a:rPr lang="pt-BR" sz="4400" dirty="0">
                <a:latin typeface="AngsanaUPC" pitchFamily="18" charset="-34"/>
                <a:cs typeface="AngsanaUPC" pitchFamily="18" charset="-34"/>
              </a:rPr>
              <a:t>= (* 2 3|1 8 7 6|* 9)</a:t>
            </a:r>
          </a:p>
          <a:p>
            <a:pPr marL="0" indent="0">
              <a:buNone/>
            </a:pPr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                              o2</a:t>
            </a:r>
            <a:r>
              <a:rPr lang="pt-BR" sz="4400" dirty="0">
                <a:latin typeface="AngsanaUPC" pitchFamily="18" charset="-34"/>
                <a:cs typeface="AngsanaUPC" pitchFamily="18" charset="-34"/>
              </a:rPr>
              <a:t>= (* * 2|4 5 6 7|9 3</a:t>
            </a:r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AngsanaUPC" pitchFamily="18" charset="-34"/>
                <a:cs typeface="AngsanaUPC" pitchFamily="18" charset="-34"/>
              </a:rPr>
              <a:t> Now we take the conflicting positions &amp; in what was swapped to the other offspring.</a:t>
            </a:r>
          </a:p>
          <a:p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For </a:t>
            </a:r>
            <a:r>
              <a:rPr lang="pt-BR" sz="4400" dirty="0">
                <a:latin typeface="AngsanaUPC" pitchFamily="18" charset="-34"/>
                <a:cs typeface="AngsanaUPC" pitchFamily="18" charset="-34"/>
              </a:rPr>
              <a:t>eg 1 and 4 were swapped. Therefore we have to replace the 1 in first position o1 by 4 &amp; so on. </a:t>
            </a:r>
            <a:endParaRPr lang="pt-BR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r>
              <a:rPr lang="pt-BR" sz="44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		 o1</a:t>
            </a:r>
            <a:r>
              <a:rPr lang="pt-BR" sz="4400" dirty="0">
                <a:latin typeface="AngsanaUPC" pitchFamily="18" charset="-34"/>
                <a:cs typeface="AngsanaUPC" pitchFamily="18" charset="-34"/>
              </a:rPr>
              <a:t>= (4 2 3 1 8 7 6 5 9)</a:t>
            </a:r>
          </a:p>
          <a:p>
            <a:pPr marL="0" indent="0">
              <a:buNone/>
            </a:pPr>
            <a:r>
              <a:rPr lang="pt-BR" sz="4400" dirty="0">
                <a:latin typeface="AngsanaUPC" pitchFamily="18" charset="-34"/>
                <a:cs typeface="AngsanaUPC" pitchFamily="18" charset="-34"/>
              </a:rPr>
              <a:t>                    </a:t>
            </a:r>
            <a:r>
              <a:rPr lang="pt-BR" sz="4400" dirty="0" smtClean="0">
                <a:latin typeface="AngsanaUPC" pitchFamily="18" charset="-34"/>
                <a:cs typeface="AngsanaUPC" pitchFamily="18" charset="-34"/>
              </a:rPr>
              <a:t>          </a:t>
            </a:r>
            <a:r>
              <a:rPr lang="pt-BR" sz="4400" dirty="0">
                <a:latin typeface="AngsanaUPC" pitchFamily="18" charset="-34"/>
                <a:cs typeface="AngsanaUPC" pitchFamily="18" charset="-34"/>
              </a:rPr>
              <a:t>o2= (1 8 2 4 5 6 7 9 3)</a:t>
            </a:r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b="1" dirty="0" smtClean="0">
                <a:latin typeface="AngsanaUPC" pitchFamily="18" charset="-34"/>
                <a:cs typeface="AngsanaUPC" pitchFamily="18" charset="-34"/>
              </a:rPr>
              <a:t>Mutation</a:t>
            </a:r>
          </a:p>
          <a:p>
            <a:pPr marL="0" indent="0" algn="just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We have used inversion operator to mutate a candidate. The length of inversion is fixed to 2 or 3 which get randomly selected and assigned to get flipped.</a:t>
            </a:r>
          </a:p>
          <a:p>
            <a:pPr marL="0" indent="0" algn="just">
              <a:buNone/>
            </a:pP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algn="just"/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p\Desktop\College Final Year Project\docs\final docs\testcases\authenticate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21" y="1628800"/>
            <a:ext cx="5544616" cy="463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1721" y="188640"/>
            <a:ext cx="5333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AUTHENTICATION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snapshot\inp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22378"/>
            <a:ext cx="5366234" cy="463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1977" y="188640"/>
            <a:ext cx="721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GROCERYKART OPTIONS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snapshot\inpu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56" y="1111970"/>
            <a:ext cx="5511824" cy="55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86279" y="188640"/>
            <a:ext cx="598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ROUTE EVALUATION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380" y="404664"/>
            <a:ext cx="7907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BEST AVAILABLE ROUTES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2" y="1476100"/>
            <a:ext cx="7164857" cy="528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IN" sz="4400" dirty="0">
                <a:latin typeface="AngsanaUPC" pitchFamily="18" charset="-34"/>
                <a:cs typeface="AngsanaUPC" pitchFamily="18" charset="-34"/>
              </a:rPr>
              <a:t>Therefore, the utilization of computerized methods for transportation often results in significant savings ranging from 5% to 20% in the total costs. </a:t>
            </a:r>
            <a:endParaRPr lang="en-IN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endParaRPr lang="en-IN" sz="280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We are interested in providing optimum solutions to the above problem using GENETIC ALGORITHM.</a:t>
            </a: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snapshot\outpu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88840"/>
            <a:ext cx="8784976" cy="433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5036" y="188640"/>
            <a:ext cx="4526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path ANALYSIS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snapshot\outpu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85384"/>
            <a:ext cx="5616624" cy="52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66551" y="188640"/>
            <a:ext cx="54236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 ANALYSIS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006" y="404664"/>
            <a:ext cx="72792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REPORT GENERATION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536" y="1700808"/>
            <a:ext cx="8201025" cy="4697314"/>
            <a:chOff x="611560" y="1556792"/>
            <a:chExt cx="8201025" cy="46973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556792"/>
              <a:ext cx="820102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020528"/>
              <a:ext cx="8201025" cy="323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54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IN" sz="5400" dirty="0" smtClean="0">
                <a:latin typeface="Times New Roman"/>
                <a:ea typeface="Calibri"/>
                <a:cs typeface="Times New Roman"/>
              </a:rPr>
              <a:t>     </a:t>
            </a:r>
            <a:r>
              <a:rPr lang="en-IN" sz="4400" dirty="0" smtClean="0">
                <a:latin typeface="Times New Roman"/>
                <a:ea typeface="Calibri"/>
                <a:cs typeface="Times New Roman"/>
              </a:rPr>
              <a:t>PMX</a:t>
            </a:r>
            <a:r>
              <a:rPr lang="en-IN" sz="4400" dirty="0">
                <a:latin typeface="Times New Roman"/>
                <a:ea typeface="Calibri"/>
                <a:cs typeface="Times New Roman"/>
              </a:rPr>
              <a:t>			</a:t>
            </a:r>
            <a:r>
              <a:rPr lang="en-IN" sz="4400" dirty="0" smtClean="0">
                <a:latin typeface="Times New Roman"/>
                <a:ea typeface="Calibri"/>
                <a:cs typeface="Times New Roman"/>
              </a:rPr>
              <a:t>     BCRC</a:t>
            </a:r>
            <a:endParaRPr lang="en-IN" sz="2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>
                <a:latin typeface="Times New Roman"/>
                <a:ea typeface="Calibri"/>
                <a:cs typeface="Times New Roman"/>
              </a:rPr>
              <a:t>Distance 	</a:t>
            </a:r>
            <a:r>
              <a:rPr lang="en-IN" sz="2400" dirty="0" smtClean="0">
                <a:latin typeface="Times New Roman"/>
                <a:ea typeface="Calibri"/>
                <a:cs typeface="Times New Roman"/>
              </a:rPr>
              <a:t>   Time </a:t>
            </a:r>
            <a:r>
              <a:rPr lang="en-IN" sz="2400" dirty="0">
                <a:latin typeface="Times New Roman"/>
                <a:ea typeface="Calibri"/>
                <a:cs typeface="Times New Roman"/>
              </a:rPr>
              <a:t>Taken	</a:t>
            </a:r>
            <a:r>
              <a:rPr lang="en-IN" sz="2400" dirty="0" smtClean="0">
                <a:latin typeface="Times New Roman"/>
                <a:ea typeface="Calibri"/>
                <a:cs typeface="Times New Roman"/>
              </a:rPr>
              <a:t>	Distance      Time </a:t>
            </a:r>
            <a:r>
              <a:rPr lang="en-IN" sz="2400" dirty="0">
                <a:latin typeface="Times New Roman"/>
                <a:ea typeface="Calibri"/>
                <a:cs typeface="Times New Roman"/>
              </a:rPr>
              <a:t>Taken</a:t>
            </a:r>
            <a:endParaRPr lang="en-IN" sz="2400" dirty="0"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  818.1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ea typeface="Calibri"/>
                <a:cs typeface="Times New Roman"/>
              </a:rPr>
              <a:t>                   1 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min	</a:t>
            </a:r>
            <a:r>
              <a:rPr lang="en-US" sz="2400" dirty="0" smtClean="0">
                <a:latin typeface="Times New Roman"/>
                <a:ea typeface="Calibri"/>
                <a:cs typeface="Times New Roman"/>
              </a:rPr>
              <a:t>	799.8               20 min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smtClean="0">
                <a:ea typeface="Calibri"/>
                <a:cs typeface="Times New Roman"/>
              </a:rPr>
              <a:t>819.4</a:t>
            </a:r>
            <a:r>
              <a:rPr lang="en-US" sz="2400" dirty="0">
                <a:ea typeface="Calibri"/>
                <a:cs typeface="Times New Roman"/>
              </a:rPr>
              <a:t>	</a:t>
            </a:r>
            <a:r>
              <a:rPr lang="en-US" sz="2400" dirty="0" smtClean="0">
                <a:ea typeface="Calibri"/>
                <a:cs typeface="Times New Roman"/>
              </a:rPr>
              <a:t>                     40 </a:t>
            </a:r>
            <a:r>
              <a:rPr lang="en-US" sz="2400" dirty="0">
                <a:ea typeface="Calibri"/>
                <a:cs typeface="Times New Roman"/>
              </a:rPr>
              <a:t>sec	</a:t>
            </a:r>
            <a:r>
              <a:rPr lang="en-US" sz="2400" dirty="0" smtClean="0">
                <a:ea typeface="Calibri"/>
                <a:cs typeface="Times New Roman"/>
              </a:rPr>
              <a:t>              807.8</a:t>
            </a:r>
            <a:r>
              <a:rPr lang="en-US" sz="2400" dirty="0">
                <a:ea typeface="Calibri"/>
                <a:cs typeface="Times New Roman"/>
              </a:rPr>
              <a:t>	</a:t>
            </a:r>
            <a:r>
              <a:rPr lang="en-US" sz="2400" dirty="0" smtClean="0">
                <a:ea typeface="Calibri"/>
                <a:cs typeface="Times New Roman"/>
              </a:rPr>
              <a:t>             12 </a:t>
            </a:r>
            <a:r>
              <a:rPr lang="en-US" sz="2400" dirty="0">
                <a:ea typeface="Calibri"/>
                <a:cs typeface="Times New Roman"/>
              </a:rPr>
              <a:t>min</a:t>
            </a:r>
            <a:endParaRPr lang="en-IN" sz="2000" dirty="0"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 smtClean="0">
                <a:ea typeface="Calibri"/>
                <a:cs typeface="Times New Roman"/>
              </a:rPr>
              <a:t>  821.599</a:t>
            </a:r>
            <a:r>
              <a:rPr lang="en-US" sz="2400" dirty="0">
                <a:ea typeface="Calibri"/>
                <a:cs typeface="Times New Roman"/>
              </a:rPr>
              <a:t>	</a:t>
            </a:r>
            <a:r>
              <a:rPr lang="en-US" sz="2400" dirty="0" smtClean="0">
                <a:ea typeface="Calibri"/>
                <a:cs typeface="Times New Roman"/>
              </a:rPr>
              <a:t>       30 </a:t>
            </a:r>
            <a:r>
              <a:rPr lang="en-US" sz="2400" dirty="0">
                <a:ea typeface="Calibri"/>
                <a:cs typeface="Times New Roman"/>
              </a:rPr>
              <a:t>sec	</a:t>
            </a:r>
            <a:r>
              <a:rPr lang="en-US" sz="2400" dirty="0" smtClean="0">
                <a:ea typeface="Calibri"/>
                <a:cs typeface="Times New Roman"/>
              </a:rPr>
              <a:t>              812.1                 2 </a:t>
            </a:r>
            <a:r>
              <a:rPr lang="en-US" sz="2400" dirty="0">
                <a:ea typeface="Calibri"/>
                <a:cs typeface="Times New Roman"/>
              </a:rPr>
              <a:t>min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41527" y="188640"/>
            <a:ext cx="74736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Result Comparison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" y="1124744"/>
            <a:ext cx="879361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 smtClean="0">
                <a:latin typeface="AngsanaUPC" pitchFamily="18" charset="-34"/>
                <a:cs typeface="AngsanaUPC" pitchFamily="18" charset="-34"/>
              </a:rPr>
              <a:t>  The 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method used to solve this Transportation Service System for Grocery Kart problem can be </a:t>
            </a:r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reffered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 to solve :</a:t>
            </a:r>
          </a:p>
          <a:p>
            <a:pPr lvl="0"/>
            <a:r>
              <a:rPr lang="en-US" sz="4000" dirty="0">
                <a:latin typeface="AngsanaUPC" pitchFamily="18" charset="-34"/>
                <a:cs typeface="AngsanaUPC" pitchFamily="18" charset="-34"/>
              </a:rPr>
              <a:t>Location Allocation 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Problems.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US" sz="4000" dirty="0">
                <a:latin typeface="AngsanaUPC" pitchFamily="18" charset="-34"/>
                <a:cs typeface="AngsanaUPC" pitchFamily="18" charset="-34"/>
              </a:rPr>
              <a:t>Real Coded Genetic Algorithm (RCGA) for Integer Linear Programming in Production Transportation problems.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US" sz="4000" dirty="0">
                <a:latin typeface="AngsanaUPC" pitchFamily="18" charset="-34"/>
                <a:cs typeface="AngsanaUPC" pitchFamily="18" charset="-34"/>
              </a:rPr>
              <a:t>Network Designing and routing problems.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US" sz="4000" dirty="0">
                <a:latin typeface="AngsanaUPC" pitchFamily="18" charset="-34"/>
                <a:cs typeface="AngsanaUPC" pitchFamily="18" charset="-34"/>
              </a:rPr>
              <a:t>Planning of Packet Switched networks.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 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728" y="71962"/>
            <a:ext cx="58579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Future scope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70" y="476672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AngsanaUPC" pitchFamily="18" charset="-34"/>
                <a:cs typeface="AngsanaUPC" pitchFamily="18" charset="-34"/>
              </a:rPr>
              <a:t>The  further working on optimization can be obtained by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4000" dirty="0">
                <a:latin typeface="AngsanaUPC" pitchFamily="18" charset="-34"/>
                <a:cs typeface="AngsanaUPC" pitchFamily="18" charset="-34"/>
              </a:rPr>
              <a:t> 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There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are various other heuristic approaches mentioned in [paper 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1]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LSD, </a:t>
            </a:r>
            <a:r>
              <a:rPr lang="en-US" sz="4000" dirty="0" err="1">
                <a:latin typeface="AngsanaUPC" pitchFamily="18" charset="-34"/>
                <a:cs typeface="AngsanaUPC" pitchFamily="18" charset="-34"/>
              </a:rPr>
              <a:t>Tabu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 search , Simulated Annealing and NSGA-II.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 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We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can also us PFIH approach for generating a seed for population 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generation[paper 1].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8106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 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A new algorithm can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be invented and will run on updating the solutions only if any minimal changes occur in demand and distance matrix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.</a:t>
            </a:r>
          </a:p>
          <a:p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Merging the two heuristic approaches like LSD and MOGA can also improve results but it will take a lot of running time.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36504"/>
          </a:xfrm>
        </p:spPr>
        <p:txBody>
          <a:bodyPr>
            <a:noAutofit/>
          </a:bodyPr>
          <a:lstStyle/>
          <a:p>
            <a:pPr lvl="0"/>
            <a:r>
              <a:rPr lang="en-US" sz="4000" u="sng" dirty="0">
                <a:latin typeface="AngsanaUPC" pitchFamily="18" charset="-34"/>
                <a:cs typeface="AngsanaUPC" pitchFamily="18" charset="-34"/>
                <a:hlinkClick r:id="rId2"/>
              </a:rPr>
              <a:t>http://</a:t>
            </a:r>
            <a:r>
              <a:rPr lang="en-US" sz="4000" u="sng" dirty="0" smtClean="0">
                <a:latin typeface="AngsanaUPC" pitchFamily="18" charset="-34"/>
                <a:cs typeface="AngsanaUPC" pitchFamily="18" charset="-34"/>
                <a:hlinkClick r:id="rId2"/>
              </a:rPr>
              <a:t>en.wikipedia.org/wiki/Genetic_algorithm</a:t>
            </a:r>
            <a:endParaRPr lang="en-US" sz="4000" u="sng" dirty="0" smtClean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US" sz="4000" dirty="0">
                <a:latin typeface="AngsanaUPC" pitchFamily="18" charset="-34"/>
                <a:cs typeface="AngsanaUPC" pitchFamily="18" charset="-34"/>
                <a:hlinkClick r:id="rId3"/>
              </a:rPr>
              <a:t>http://www.mu-sigma.com/muphoria/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K.C.Tan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, </a:t>
            </a:r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L.H.Lee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, </a:t>
            </a:r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Q.L.Zhu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, K.OU,2000. Heuristic methods for vehicle routing problem with time windows, Artificial Intelligence in Engineering, </a:t>
            </a:r>
            <a:r>
              <a:rPr lang="en-IN" sz="4000" dirty="0" smtClean="0">
                <a:latin typeface="AngsanaUPC" pitchFamily="18" charset="-34"/>
                <a:cs typeface="AngsanaUPC" pitchFamily="18" charset="-34"/>
              </a:rPr>
              <a:t>1-15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476672"/>
            <a:ext cx="69847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sz="6600" b="1" cap="all" spc="0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N" sz="4400" dirty="0" err="1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Mitsuo</a:t>
            </a:r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Gen and </a:t>
            </a:r>
            <a:r>
              <a:rPr lang="en-IN" sz="4400" dirty="0" err="1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Runwei</a:t>
            </a:r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Cheng,2000. Genetic Algorithms and Engineering Optimization, Wiley Series, 340-400</a:t>
            </a:r>
            <a:endParaRPr lang="en-US" sz="4400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  <a:p>
            <a:pPr lvl="0"/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Randy </a:t>
            </a:r>
            <a:r>
              <a:rPr lang="en-IN" sz="4400" dirty="0" err="1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L.Haupt</a:t>
            </a:r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,2004. Practical Genetic Algorithms -2nd Edition , Wiley Series, </a:t>
            </a:r>
            <a:r>
              <a:rPr lang="en-IN" sz="4400" dirty="0" smtClean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200-250</a:t>
            </a:r>
            <a:endParaRPr lang="en-US" sz="4400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476672"/>
            <a:ext cx="69847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sz="6600" b="1" cap="all" spc="0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05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472" y="857232"/>
            <a:ext cx="8035925" cy="1447800"/>
          </a:xfrm>
          <a:noFill/>
          <a:ln/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00372"/>
            <a:ext cx="8229600" cy="3201991"/>
          </a:xfrm>
          <a:noFill/>
          <a:ln/>
        </p:spPr>
        <p:txBody>
          <a:bodyPr>
            <a:no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Question :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	‘If GAs are so smart, why </a:t>
            </a:r>
            <a:r>
              <a:rPr lang="en-US" sz="4000" dirty="0" err="1">
                <a:latin typeface="AngsanaUPC" pitchFamily="18" charset="-34"/>
                <a:cs typeface="AngsanaUPC" pitchFamily="18" charset="-34"/>
              </a:rPr>
              <a:t>ain’t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 they rich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?’</a:t>
            </a:r>
          </a:p>
          <a:p>
            <a:pPr algn="just">
              <a:buFont typeface="Monotype Sorts" pitchFamily="2" charset="2"/>
              <a:buNone/>
            </a:pP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Answer :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	‘Genetic algorithms are rich - rich </a:t>
            </a:r>
            <a:r>
              <a:rPr lang="en-US" sz="4000">
                <a:latin typeface="AngsanaUPC" pitchFamily="18" charset="-34"/>
                <a:cs typeface="AngsanaUPC" pitchFamily="18" charset="-34"/>
              </a:rPr>
              <a:t>in </a:t>
            </a:r>
            <a:r>
              <a:rPr lang="en-US" sz="4000" smtClean="0">
                <a:latin typeface="AngsanaUPC" pitchFamily="18" charset="-34"/>
                <a:cs typeface="AngsanaUPC" pitchFamily="18" charset="-34"/>
              </a:rPr>
              <a:t>                  		 application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across a large and growing 		</a:t>
            </a:r>
            <a:r>
              <a:rPr lang="en-US" sz="4000" smtClean="0">
                <a:latin typeface="AngsanaUPC" pitchFamily="18" charset="-34"/>
                <a:cs typeface="AngsanaUPC" pitchFamily="18" charset="-34"/>
              </a:rPr>
              <a:t>           </a:t>
            </a:r>
            <a:r>
              <a:rPr lang="en-US" sz="4000" smtClean="0">
                <a:latin typeface="AngsanaUPC" pitchFamily="18" charset="-34"/>
                <a:cs typeface="AngsanaUPC" pitchFamily="18" charset="-34"/>
              </a:rPr>
              <a:t> number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of disciplines.’</a:t>
            </a:r>
          </a:p>
          <a:p>
            <a:pPr algn="just">
              <a:buFont typeface="Monotype Sorts" pitchFamily="2" charset="2"/>
              <a:buNone/>
            </a:pPr>
            <a:endParaRPr lang="en-US" sz="3600" dirty="0">
              <a:latin typeface="AngsanaUPC" pitchFamily="18" charset="-34"/>
              <a:cs typeface="AngsanaUPC" pitchFamily="18" charset="-34"/>
            </a:endParaRPr>
          </a:p>
          <a:p>
            <a:pPr algn="just">
              <a:buFont typeface="Monotype Sorts" pitchFamily="2" charset="2"/>
              <a:buNone/>
            </a:pPr>
            <a:endParaRPr lang="en-US" sz="36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Genetic Algorithm is based on the Darwin’s theory of</a:t>
            </a:r>
          </a:p>
          <a:p>
            <a:pPr marL="0" indent="0">
              <a:buNone/>
            </a:pP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             “SURVIVAL OF THE FITTEST!!!”</a:t>
            </a: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Genetic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algorithms tend to thrive in an environment in which there is a very large set of candidate solutions and 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where the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search space is uneven and has many hills and valleys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.</a:t>
            </a:r>
          </a:p>
          <a:p>
            <a:pPr marL="0" indent="0">
              <a:buNone/>
            </a:pPr>
            <a:endParaRPr lang="en-US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357166"/>
            <a:ext cx="8439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genetic algorithm 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63284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YOU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Genetic algorithm (GA)</a:t>
            </a:r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 is a search heuristic that mimics the process of natural evolution.</a:t>
            </a:r>
          </a:p>
          <a:p>
            <a:pPr marL="0" indent="0">
              <a:buNone/>
            </a:pPr>
            <a:endParaRPr lang="en-US" sz="200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Genetic algorithms belong to the larger class of evolutionary algorithm (EA), which generate solutions to optimization problems using techniques inspired by natural evolution, such as selection, crossover and mutation.</a:t>
            </a:r>
          </a:p>
          <a:p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1461"/>
            <a:ext cx="37623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65564"/>
            <a:ext cx="24765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43400" y="12192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1981200"/>
            <a:ext cx="1905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971800"/>
            <a:ext cx="1981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4724400"/>
            <a:ext cx="2362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3438" y="3643314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3372" y="2428868"/>
            <a:ext cx="1928826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14488"/>
            <a:ext cx="8229600" cy="4525963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Alternate 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solutions are too slow or overly complicated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Need an exploratory tool to examine new approaches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Problem is similar to one that has already been successfully solved by using a GA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Want to hybridize with an existing solution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Benefits of the GA technology meet key problem requirements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604" y="428604"/>
            <a:ext cx="5765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When to use Ga 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80584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ngsanaUPC" pitchFamily="18" charset="-34"/>
                <a:cs typeface="AngsanaUPC" pitchFamily="18" charset="-34"/>
              </a:rPr>
              <a:t>From the varied scope of GA applications, one of the applications is  “TOS” (Transportation Optimum Solutions).</a:t>
            </a:r>
          </a:p>
          <a:p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The </a:t>
            </a:r>
            <a:r>
              <a:rPr lang="en-IN" sz="4400" dirty="0">
                <a:latin typeface="AngsanaUPC" pitchFamily="18" charset="-34"/>
                <a:cs typeface="AngsanaUPC" pitchFamily="18" charset="-34"/>
              </a:rPr>
              <a:t>general scenario in the field of transportation </a:t>
            </a:r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presents </a:t>
            </a:r>
            <a:r>
              <a:rPr lang="en-IN" sz="4400" dirty="0">
                <a:latin typeface="AngsanaUPC" pitchFamily="18" charset="-34"/>
                <a:cs typeface="AngsanaUPC" pitchFamily="18" charset="-34"/>
              </a:rPr>
              <a:t>many </a:t>
            </a:r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chances for </a:t>
            </a:r>
            <a:r>
              <a:rPr lang="en-IN" sz="4400" dirty="0">
                <a:latin typeface="AngsanaUPC" pitchFamily="18" charset="-34"/>
                <a:cs typeface="AngsanaUPC" pitchFamily="18" charset="-34"/>
              </a:rPr>
              <a:t>several concrete definitions of subclasses of problems: determining the optimal number of vehicles, finding the shortest routes, etc. </a:t>
            </a: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500042"/>
            <a:ext cx="6572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 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  tos..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     All this subject to many restrictions like vehicle capacity, time windows for deliveries etc. </a:t>
            </a:r>
          </a:p>
          <a:p>
            <a:pPr marL="0" indent="0">
              <a:buNone/>
            </a:pPr>
            <a:endParaRPr lang="en-IN" sz="3600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IN" sz="4400" dirty="0" smtClean="0">
                <a:latin typeface="AngsanaUPC" pitchFamily="18" charset="-34"/>
                <a:cs typeface="AngsanaUPC" pitchFamily="18" charset="-34"/>
              </a:rPr>
              <a:t>     The basic problem we are discussing here consists in delivering goods to a set of customers with known demands through minimum-cost vehicle routes originating and terminating at the depot.</a:t>
            </a:r>
            <a:endParaRPr lang="en-US" sz="4400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1077</Words>
  <Application>Microsoft Office PowerPoint</Application>
  <PresentationFormat>On-screen Show (4:3)</PresentationFormat>
  <Paragraphs>193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Store locations                   Central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kriti</dc:creator>
  <cp:lastModifiedBy>Piyush</cp:lastModifiedBy>
  <cp:revision>115</cp:revision>
  <dcterms:created xsi:type="dcterms:W3CDTF">2006-08-16T00:00:00Z</dcterms:created>
  <dcterms:modified xsi:type="dcterms:W3CDTF">2013-04-09T16:51:30Z</dcterms:modified>
</cp:coreProperties>
</file>