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0" autoAdjust="0"/>
    <p:restoredTop sz="94660"/>
  </p:normalViewPr>
  <p:slideViewPr>
    <p:cSldViewPr snapToGrid="0">
      <p:cViewPr varScale="1">
        <p:scale>
          <a:sx n="44" d="100"/>
          <a:sy n="44" d="100"/>
        </p:scale>
        <p:origin x="67" y="7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iscv2os/riscv2os/wiki/riscvOverview" TargetMode="External"/><Relationship Id="rId2" Type="http://schemas.openxmlformats.org/officeDocument/2006/relationships/hyperlink" Target="https://www.allaboutcircuits.com/technical-articles/introductions-to-risc-v-instruction-set-understanding-this-open-instruction-set-architecture/" TargetMode="External"/><Relationship Id="rId1" Type="http://schemas.openxmlformats.org/officeDocument/2006/relationships/slideLayout" Target="../slideLayouts/slideLayout2.xml"/><Relationship Id="rId6" Type="http://schemas.openxmlformats.org/officeDocument/2006/relationships/hyperlink" Target="https://www.digikey.com/en/blog/unlock-the-risc-v-naming-code" TargetMode="External"/><Relationship Id="rId5" Type="http://schemas.openxmlformats.org/officeDocument/2006/relationships/hyperlink" Target="https://devopedia.org/risc-v-instruction-sets#summary" TargetMode="External"/><Relationship Id="rId4" Type="http://schemas.openxmlformats.org/officeDocument/2006/relationships/hyperlink" Target="https://www.elprocus.com/risc-v-process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97F04-84B3-DFEA-3911-E8E3E04B84D6}"/>
              </a:ext>
            </a:extLst>
          </p:cNvPr>
          <p:cNvSpPr>
            <a:spLocks noGrp="1"/>
          </p:cNvSpPr>
          <p:nvPr>
            <p:ph type="ctrTitle"/>
          </p:nvPr>
        </p:nvSpPr>
        <p:spPr>
          <a:xfrm>
            <a:off x="1849205" y="887569"/>
            <a:ext cx="9774221" cy="2541431"/>
          </a:xfrm>
        </p:spPr>
        <p:txBody>
          <a:bodyPr>
            <a:normAutofit fontScale="90000"/>
          </a:bodyPr>
          <a:lstStyle/>
          <a:p>
            <a:r>
              <a:rPr lang="en-US" dirty="0"/>
              <a:t>COMPUTER ARCHITECTURE ( Mid-terms)</a:t>
            </a:r>
          </a:p>
        </p:txBody>
      </p:sp>
      <p:sp>
        <p:nvSpPr>
          <p:cNvPr id="3" name="Subtitle 2">
            <a:extLst>
              <a:ext uri="{FF2B5EF4-FFF2-40B4-BE49-F238E27FC236}">
                <a16:creationId xmlns:a16="http://schemas.microsoft.com/office/drawing/2014/main" id="{6273D224-CE5B-3026-593D-76DD90C68BF7}"/>
              </a:ext>
            </a:extLst>
          </p:cNvPr>
          <p:cNvSpPr>
            <a:spLocks noGrp="1"/>
          </p:cNvSpPr>
          <p:nvPr>
            <p:ph type="subTitle" idx="1"/>
          </p:nvPr>
        </p:nvSpPr>
        <p:spPr/>
        <p:txBody>
          <a:bodyPr>
            <a:normAutofit/>
          </a:bodyPr>
          <a:lstStyle/>
          <a:p>
            <a:r>
              <a:rPr lang="zh-TW" altLang="en-US" sz="2400" b="0" i="0" dirty="0">
                <a:solidFill>
                  <a:srgbClr val="1F2328"/>
                </a:solidFill>
                <a:effectLst/>
                <a:latin typeface="-apple-system"/>
              </a:rPr>
              <a:t>資工二 </a:t>
            </a:r>
            <a:r>
              <a:rPr lang="en-US" altLang="zh-TW" sz="2400" b="0" i="0" dirty="0">
                <a:solidFill>
                  <a:srgbClr val="1F2328"/>
                </a:solidFill>
                <a:effectLst/>
                <a:latin typeface="-apple-system"/>
              </a:rPr>
              <a:t>111110536 </a:t>
            </a:r>
            <a:r>
              <a:rPr lang="zh-TW" altLang="en-US" sz="2400" b="0" i="0" dirty="0">
                <a:solidFill>
                  <a:srgbClr val="1F2328"/>
                </a:solidFill>
                <a:effectLst/>
                <a:latin typeface="-apple-system"/>
              </a:rPr>
              <a:t>劉健明</a:t>
            </a:r>
            <a:endParaRPr lang="en-US" sz="2400" dirty="0"/>
          </a:p>
        </p:txBody>
      </p:sp>
    </p:spTree>
    <p:extLst>
      <p:ext uri="{BB962C8B-B14F-4D97-AF65-F5344CB8AC3E}">
        <p14:creationId xmlns:p14="http://schemas.microsoft.com/office/powerpoint/2010/main" val="150569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6325-3AC6-F4BB-F70B-A8FE6ED78E27}"/>
              </a:ext>
            </a:extLst>
          </p:cNvPr>
          <p:cNvSpPr>
            <a:spLocks noGrp="1"/>
          </p:cNvSpPr>
          <p:nvPr>
            <p:ph type="title"/>
          </p:nvPr>
        </p:nvSpPr>
        <p:spPr/>
        <p:txBody>
          <a:bodyPr/>
          <a:lstStyle/>
          <a:p>
            <a:r>
              <a:rPr lang="en-US" dirty="0"/>
              <a:t>Instruction set</a:t>
            </a:r>
            <a:br>
              <a:rPr lang="en-US" dirty="0"/>
            </a:br>
            <a:endParaRPr lang="en-US" dirty="0"/>
          </a:p>
        </p:txBody>
      </p:sp>
      <p:sp>
        <p:nvSpPr>
          <p:cNvPr id="3" name="Content Placeholder 2">
            <a:extLst>
              <a:ext uri="{FF2B5EF4-FFF2-40B4-BE49-F238E27FC236}">
                <a16:creationId xmlns:a16="http://schemas.microsoft.com/office/drawing/2014/main" id="{B0AE8C4B-5D84-99A2-BFA4-1A3F9E2E2813}"/>
              </a:ext>
            </a:extLst>
          </p:cNvPr>
          <p:cNvSpPr>
            <a:spLocks noGrp="1"/>
          </p:cNvSpPr>
          <p:nvPr>
            <p:ph idx="1"/>
          </p:nvPr>
        </p:nvSpPr>
        <p:spPr/>
        <p:txBody>
          <a:bodyPr>
            <a:normAutofit fontScale="92500" lnSpcReduction="10000"/>
          </a:bodyPr>
          <a:lstStyle/>
          <a:p>
            <a:pPr marL="0" indent="0" algn="l">
              <a:buNone/>
            </a:pPr>
            <a:r>
              <a:rPr lang="en-US" b="0" i="0" dirty="0">
                <a:solidFill>
                  <a:srgbClr val="1F2328"/>
                </a:solidFill>
                <a:effectLst/>
                <a:latin typeface="-apple-system"/>
              </a:rPr>
              <a:t>The instruction set of RISC-V can be divided into many groups. The most basic one is the RV32I integer instruction set. It includes 47 instructions, which can be grouped into six types:</a:t>
            </a:r>
          </a:p>
          <a:p>
            <a:pPr algn="l">
              <a:buFont typeface="Arial" panose="020B0604020202020204" pitchFamily="34" charset="0"/>
              <a:buChar char="•"/>
            </a:pPr>
            <a:r>
              <a:rPr lang="en-US" b="0" i="0" dirty="0">
                <a:solidFill>
                  <a:srgbClr val="1F2328"/>
                </a:solidFill>
                <a:effectLst/>
                <a:latin typeface="-apple-system"/>
              </a:rPr>
              <a:t>R-type: register-register</a:t>
            </a:r>
          </a:p>
          <a:p>
            <a:pPr algn="l">
              <a:buFont typeface="Arial" panose="020B0604020202020204" pitchFamily="34" charset="0"/>
              <a:buChar char="•"/>
            </a:pPr>
            <a:r>
              <a:rPr lang="en-US" b="0" i="0" dirty="0">
                <a:solidFill>
                  <a:srgbClr val="1F2328"/>
                </a:solidFill>
                <a:effectLst/>
                <a:latin typeface="-apple-system"/>
              </a:rPr>
              <a:t>I-type: short </a:t>
            </a:r>
            <a:r>
              <a:rPr lang="en-US" b="0" i="0" dirty="0" err="1">
                <a:solidFill>
                  <a:srgbClr val="1F2328"/>
                </a:solidFill>
                <a:effectLst/>
                <a:latin typeface="-apple-system"/>
              </a:rPr>
              <a:t>immediates</a:t>
            </a:r>
            <a:r>
              <a:rPr lang="en-US" b="0" i="0" dirty="0">
                <a:solidFill>
                  <a:srgbClr val="1F2328"/>
                </a:solidFill>
                <a:effectLst/>
                <a:latin typeface="-apple-system"/>
              </a:rPr>
              <a:t> and loads</a:t>
            </a:r>
          </a:p>
          <a:p>
            <a:pPr algn="l">
              <a:buFont typeface="Arial" panose="020B0604020202020204" pitchFamily="34" charset="0"/>
              <a:buChar char="•"/>
            </a:pPr>
            <a:r>
              <a:rPr lang="en-US" b="0" i="0" dirty="0">
                <a:solidFill>
                  <a:srgbClr val="1F2328"/>
                </a:solidFill>
                <a:effectLst/>
                <a:latin typeface="-apple-system"/>
              </a:rPr>
              <a:t>S-type: stores</a:t>
            </a:r>
          </a:p>
          <a:p>
            <a:pPr algn="l">
              <a:buFont typeface="Arial" panose="020B0604020202020204" pitchFamily="34" charset="0"/>
              <a:buChar char="•"/>
            </a:pPr>
            <a:r>
              <a:rPr lang="en-US" b="0" i="0" dirty="0">
                <a:solidFill>
                  <a:srgbClr val="1F2328"/>
                </a:solidFill>
                <a:effectLst/>
                <a:latin typeface="-apple-system"/>
              </a:rPr>
              <a:t>B-type: conditional branches, a variation of S-type</a:t>
            </a:r>
          </a:p>
          <a:p>
            <a:pPr algn="l">
              <a:buFont typeface="Arial" panose="020B0604020202020204" pitchFamily="34" charset="0"/>
              <a:buChar char="•"/>
            </a:pPr>
            <a:r>
              <a:rPr lang="en-US" b="0" i="0" dirty="0">
                <a:solidFill>
                  <a:srgbClr val="1F2328"/>
                </a:solidFill>
                <a:effectLst/>
                <a:latin typeface="-apple-system"/>
              </a:rPr>
              <a:t>U-type: long </a:t>
            </a:r>
            <a:r>
              <a:rPr lang="en-US" b="0" i="0" dirty="0" err="1">
                <a:solidFill>
                  <a:srgbClr val="1F2328"/>
                </a:solidFill>
                <a:effectLst/>
                <a:latin typeface="-apple-system"/>
              </a:rPr>
              <a:t>immediates</a:t>
            </a: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J-type: unconditional jumps, a variation of U-type</a:t>
            </a:r>
          </a:p>
          <a:p>
            <a:endParaRPr lang="en-US" dirty="0"/>
          </a:p>
        </p:txBody>
      </p:sp>
      <p:pic>
        <p:nvPicPr>
          <p:cNvPr id="4" name="Picture 3">
            <a:extLst>
              <a:ext uri="{FF2B5EF4-FFF2-40B4-BE49-F238E27FC236}">
                <a16:creationId xmlns:a16="http://schemas.microsoft.com/office/drawing/2014/main" id="{53F4C7A9-F9B3-7F41-481E-7AE1190584E8}"/>
              </a:ext>
            </a:extLst>
          </p:cNvPr>
          <p:cNvPicPr>
            <a:picLocks noChangeAspect="1"/>
          </p:cNvPicPr>
          <p:nvPr/>
        </p:nvPicPr>
        <p:blipFill>
          <a:blip r:embed="rId2"/>
          <a:stretch>
            <a:fillRect/>
          </a:stretch>
        </p:blipFill>
        <p:spPr>
          <a:xfrm>
            <a:off x="6760029" y="2828443"/>
            <a:ext cx="5195391" cy="2637902"/>
          </a:xfrm>
          <a:prstGeom prst="rect">
            <a:avLst/>
          </a:prstGeom>
        </p:spPr>
      </p:pic>
    </p:spTree>
    <p:extLst>
      <p:ext uri="{BB962C8B-B14F-4D97-AF65-F5344CB8AC3E}">
        <p14:creationId xmlns:p14="http://schemas.microsoft.com/office/powerpoint/2010/main" val="404528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7FAB-1953-545A-0140-102A1BB5D6D3}"/>
              </a:ext>
            </a:extLst>
          </p:cNvPr>
          <p:cNvSpPr>
            <a:spLocks noGrp="1"/>
          </p:cNvSpPr>
          <p:nvPr>
            <p:ph type="title"/>
          </p:nvPr>
        </p:nvSpPr>
        <p:spPr>
          <a:xfrm>
            <a:off x="1442757" y="797909"/>
            <a:ext cx="3273099" cy="2247117"/>
          </a:xfrm>
        </p:spPr>
        <p:txBody>
          <a:bodyPr/>
          <a:lstStyle/>
          <a:p>
            <a:r>
              <a:rPr lang="en-US" b="1" i="0" dirty="0">
                <a:solidFill>
                  <a:srgbClr val="1F2328"/>
                </a:solidFill>
                <a:effectLst/>
                <a:latin typeface="-apple-system"/>
              </a:rPr>
              <a:t>Standard Extensions</a:t>
            </a:r>
            <a:br>
              <a:rPr lang="en-US" b="1" i="0" dirty="0">
                <a:solidFill>
                  <a:srgbClr val="1F2328"/>
                </a:solidFill>
                <a:effectLst/>
                <a:latin typeface="-apple-system"/>
              </a:rPr>
            </a:br>
            <a:endParaRPr lang="en-US" dirty="0"/>
          </a:p>
        </p:txBody>
      </p:sp>
      <p:graphicFrame>
        <p:nvGraphicFramePr>
          <p:cNvPr id="5" name="Content Placeholder 4">
            <a:extLst>
              <a:ext uri="{FF2B5EF4-FFF2-40B4-BE49-F238E27FC236}">
                <a16:creationId xmlns:a16="http://schemas.microsoft.com/office/drawing/2014/main" id="{C80706F1-9CE1-319B-D185-160C3D2D4B4C}"/>
              </a:ext>
            </a:extLst>
          </p:cNvPr>
          <p:cNvGraphicFramePr>
            <a:graphicFrameLocks noGrp="1"/>
          </p:cNvGraphicFramePr>
          <p:nvPr>
            <p:ph idx="1"/>
            <p:extLst>
              <p:ext uri="{D42A27DB-BD31-4B8C-83A1-F6EECF244321}">
                <p14:modId xmlns:p14="http://schemas.microsoft.com/office/powerpoint/2010/main" val="1197120144"/>
              </p:ext>
            </p:extLst>
          </p:nvPr>
        </p:nvGraphicFramePr>
        <p:xfrm>
          <a:off x="5159829" y="0"/>
          <a:ext cx="7032175" cy="6155874"/>
        </p:xfrm>
        <a:graphic>
          <a:graphicData uri="http://schemas.openxmlformats.org/drawingml/2006/table">
            <a:tbl>
              <a:tblPr/>
              <a:tblGrid>
                <a:gridCol w="1406435">
                  <a:extLst>
                    <a:ext uri="{9D8B030D-6E8A-4147-A177-3AD203B41FA5}">
                      <a16:colId xmlns:a16="http://schemas.microsoft.com/office/drawing/2014/main" val="3659037074"/>
                    </a:ext>
                  </a:extLst>
                </a:gridCol>
                <a:gridCol w="1406435">
                  <a:extLst>
                    <a:ext uri="{9D8B030D-6E8A-4147-A177-3AD203B41FA5}">
                      <a16:colId xmlns:a16="http://schemas.microsoft.com/office/drawing/2014/main" val="1452984716"/>
                    </a:ext>
                  </a:extLst>
                </a:gridCol>
                <a:gridCol w="1406435">
                  <a:extLst>
                    <a:ext uri="{9D8B030D-6E8A-4147-A177-3AD203B41FA5}">
                      <a16:colId xmlns:a16="http://schemas.microsoft.com/office/drawing/2014/main" val="40346354"/>
                    </a:ext>
                  </a:extLst>
                </a:gridCol>
                <a:gridCol w="1406435">
                  <a:extLst>
                    <a:ext uri="{9D8B030D-6E8A-4147-A177-3AD203B41FA5}">
                      <a16:colId xmlns:a16="http://schemas.microsoft.com/office/drawing/2014/main" val="78627631"/>
                    </a:ext>
                  </a:extLst>
                </a:gridCol>
                <a:gridCol w="1406435">
                  <a:extLst>
                    <a:ext uri="{9D8B030D-6E8A-4147-A177-3AD203B41FA5}">
                      <a16:colId xmlns:a16="http://schemas.microsoft.com/office/drawing/2014/main" val="2880868194"/>
                    </a:ext>
                  </a:extLst>
                </a:gridCol>
              </a:tblGrid>
              <a:tr h="187965">
                <a:tc>
                  <a:txBody>
                    <a:bodyPr/>
                    <a:lstStyle/>
                    <a:p>
                      <a:r>
                        <a:rPr lang="en-US" sz="700">
                          <a:effectLst/>
                        </a:rPr>
                        <a:t>Name</a:t>
                      </a:r>
                    </a:p>
                  </a:txBody>
                  <a:tcPr marL="38531" marR="38531" marT="17784" marB="17784" anchor="ctr">
                    <a:lnL>
                      <a:noFill/>
                    </a:lnL>
                    <a:lnR>
                      <a:noFill/>
                    </a:lnR>
                    <a:lnT>
                      <a:noFill/>
                    </a:lnT>
                    <a:lnB>
                      <a:noFill/>
                    </a:lnB>
                    <a:solidFill>
                      <a:srgbClr val="FFFFFF"/>
                    </a:solidFill>
                  </a:tcPr>
                </a:tc>
                <a:tc>
                  <a:txBody>
                    <a:bodyPr/>
                    <a:lstStyle/>
                    <a:p>
                      <a:r>
                        <a:rPr lang="en-US" sz="700">
                          <a:effectLst/>
                        </a:rPr>
                        <a:t>Description</a:t>
                      </a:r>
                    </a:p>
                  </a:txBody>
                  <a:tcPr marL="38531" marR="38531" marT="17784" marB="17784" anchor="ctr">
                    <a:lnL>
                      <a:noFill/>
                    </a:lnL>
                    <a:lnR>
                      <a:noFill/>
                    </a:lnR>
                    <a:lnT>
                      <a:noFill/>
                    </a:lnT>
                    <a:lnB>
                      <a:noFill/>
                    </a:lnB>
                    <a:solidFill>
                      <a:srgbClr val="FFFFFF"/>
                    </a:solidFill>
                  </a:tcPr>
                </a:tc>
                <a:tc>
                  <a:txBody>
                    <a:bodyPr/>
                    <a:lstStyle/>
                    <a:p>
                      <a:r>
                        <a:rPr lang="en-US" sz="700">
                          <a:effectLst/>
                        </a:rPr>
                        <a:t>Version</a:t>
                      </a:r>
                    </a:p>
                  </a:txBody>
                  <a:tcPr marL="38531" marR="38531" marT="17784" marB="17784" anchor="ctr">
                    <a:lnL>
                      <a:noFill/>
                    </a:lnL>
                    <a:lnR>
                      <a:noFill/>
                    </a:lnR>
                    <a:lnT>
                      <a:noFill/>
                    </a:lnT>
                    <a:lnB>
                      <a:noFill/>
                    </a:lnB>
                    <a:solidFill>
                      <a:srgbClr val="FFFFFF"/>
                    </a:solidFill>
                  </a:tcPr>
                </a:tc>
                <a:tc>
                  <a:txBody>
                    <a:bodyPr/>
                    <a:lstStyle/>
                    <a:p>
                      <a:r>
                        <a:rPr lang="en-US" sz="700">
                          <a:effectLst/>
                        </a:rPr>
                        <a:t>Status</a:t>
                      </a:r>
                    </a:p>
                  </a:txBody>
                  <a:tcPr marL="38531" marR="38531" marT="17784" marB="17784" anchor="ctr">
                    <a:lnL>
                      <a:noFill/>
                    </a:lnL>
                    <a:lnR>
                      <a:noFill/>
                    </a:lnR>
                    <a:lnT>
                      <a:noFill/>
                    </a:lnT>
                    <a:lnB>
                      <a:noFill/>
                    </a:lnB>
                    <a:solidFill>
                      <a:srgbClr val="FFFFFF"/>
                    </a:solidFill>
                  </a:tcPr>
                </a:tc>
                <a:tc>
                  <a:txBody>
                    <a:bodyPr/>
                    <a:lstStyle/>
                    <a:p>
                      <a:r>
                        <a:rPr lang="en-US" sz="700">
                          <a:effectLst/>
                        </a:rPr>
                        <a:t>Instruction Count</a:t>
                      </a:r>
                    </a:p>
                  </a:txBody>
                  <a:tcPr marL="38531" marR="38531" marT="17784" marB="17784" anchor="ctr">
                    <a:lnL>
                      <a:noFill/>
                    </a:lnL>
                    <a:lnR>
                      <a:noFill/>
                    </a:lnR>
                    <a:lnT>
                      <a:noFill/>
                    </a:lnT>
                    <a:lnB>
                      <a:noFill/>
                    </a:lnB>
                    <a:solidFill>
                      <a:srgbClr val="FFFFFF"/>
                    </a:solidFill>
                  </a:tcPr>
                </a:tc>
                <a:extLst>
                  <a:ext uri="{0D108BD9-81ED-4DB2-BD59-A6C34878D82A}">
                    <a16:rowId xmlns:a16="http://schemas.microsoft.com/office/drawing/2014/main" val="881861831"/>
                  </a:ext>
                </a:extLst>
              </a:tr>
              <a:tr h="469914">
                <a:tc>
                  <a:txBody>
                    <a:bodyPr/>
                    <a:lstStyle/>
                    <a:p>
                      <a:r>
                        <a:rPr lang="en-US" sz="700">
                          <a:effectLst/>
                        </a:rPr>
                        <a:t>M</a:t>
                      </a:r>
                    </a:p>
                  </a:txBody>
                  <a:tcPr marL="38531" marR="38531" marT="17784" marB="17784" anchor="ctr">
                    <a:lnL>
                      <a:noFill/>
                    </a:lnL>
                    <a:lnR>
                      <a:noFill/>
                    </a:lnR>
                    <a:lnT>
                      <a:noFill/>
                    </a:lnT>
                    <a:lnB>
                      <a:noFill/>
                    </a:lnB>
                    <a:solidFill>
                      <a:srgbClr val="FFFFFF"/>
                    </a:solidFill>
                  </a:tcPr>
                </a:tc>
                <a:tc>
                  <a:txBody>
                    <a:bodyPr/>
                    <a:lstStyle/>
                    <a:p>
                      <a:r>
                        <a:rPr lang="en-US" sz="700">
                          <a:effectLst/>
                        </a:rPr>
                        <a:t>For Integer Multiplication and Division</a:t>
                      </a:r>
                    </a:p>
                  </a:txBody>
                  <a:tcPr marL="38531" marR="38531" marT="17784" marB="17784" anchor="ctr">
                    <a:lnL>
                      <a:noFill/>
                    </a:lnL>
                    <a:lnR>
                      <a:noFill/>
                    </a:lnR>
                    <a:lnT>
                      <a:noFill/>
                    </a:lnT>
                    <a:lnB>
                      <a:noFill/>
                    </a:lnB>
                    <a:solidFill>
                      <a:srgbClr val="FFFFFF"/>
                    </a:solidFill>
                  </a:tcPr>
                </a:tc>
                <a:tc>
                  <a:txBody>
                    <a:bodyPr/>
                    <a:lstStyle/>
                    <a:p>
                      <a:r>
                        <a:rPr lang="en-US" sz="700">
                          <a:effectLst/>
                        </a:rPr>
                        <a:t>2.0</a:t>
                      </a:r>
                    </a:p>
                  </a:txBody>
                  <a:tcPr marL="38531" marR="38531" marT="17784" marB="17784" anchor="ctr">
                    <a:lnL>
                      <a:noFill/>
                    </a:lnL>
                    <a:lnR>
                      <a:noFill/>
                    </a:lnR>
                    <a:lnT>
                      <a:noFill/>
                    </a:lnT>
                    <a:lnB>
                      <a:noFill/>
                    </a:lnB>
                    <a:solidFill>
                      <a:srgbClr val="FFFFFF"/>
                    </a:solidFill>
                  </a:tcPr>
                </a:tc>
                <a:tc>
                  <a:txBody>
                    <a:bodyPr/>
                    <a:lstStyle/>
                    <a:p>
                      <a:r>
                        <a:rPr lang="en-US" sz="700">
                          <a:effectLst/>
                        </a:rPr>
                        <a:t>Frozen</a:t>
                      </a:r>
                    </a:p>
                  </a:txBody>
                  <a:tcPr marL="38531" marR="38531" marT="17784" marB="17784" anchor="ctr">
                    <a:lnL>
                      <a:noFill/>
                    </a:lnL>
                    <a:lnR>
                      <a:noFill/>
                    </a:lnR>
                    <a:lnT>
                      <a:noFill/>
                    </a:lnT>
                    <a:lnB>
                      <a:noFill/>
                    </a:lnB>
                    <a:solidFill>
                      <a:srgbClr val="FFFFFF"/>
                    </a:solidFill>
                  </a:tcPr>
                </a:tc>
                <a:tc>
                  <a:txBody>
                    <a:bodyPr/>
                    <a:lstStyle/>
                    <a:p>
                      <a:r>
                        <a:rPr lang="en-US" sz="700">
                          <a:effectLst/>
                        </a:rPr>
                        <a:t>8</a:t>
                      </a:r>
                    </a:p>
                  </a:txBody>
                  <a:tcPr marL="38531" marR="38531" marT="17784" marB="17784" anchor="ctr">
                    <a:lnL>
                      <a:noFill/>
                    </a:lnL>
                    <a:lnR>
                      <a:noFill/>
                    </a:lnR>
                    <a:lnT>
                      <a:noFill/>
                    </a:lnT>
                    <a:lnB>
                      <a:noFill/>
                    </a:lnB>
                    <a:solidFill>
                      <a:srgbClr val="FFFFFF"/>
                    </a:solidFill>
                  </a:tcPr>
                </a:tc>
                <a:extLst>
                  <a:ext uri="{0D108BD9-81ED-4DB2-BD59-A6C34878D82A}">
                    <a16:rowId xmlns:a16="http://schemas.microsoft.com/office/drawing/2014/main" val="450351060"/>
                  </a:ext>
                </a:extLst>
              </a:tr>
              <a:tr h="328940">
                <a:tc>
                  <a:txBody>
                    <a:bodyPr/>
                    <a:lstStyle/>
                    <a:p>
                      <a:r>
                        <a:rPr lang="en-US" sz="700">
                          <a:effectLst/>
                        </a:rPr>
                        <a:t>A</a:t>
                      </a:r>
                    </a:p>
                  </a:txBody>
                  <a:tcPr marL="38531" marR="38531" marT="17784" marB="17784" anchor="ctr">
                    <a:lnL>
                      <a:noFill/>
                    </a:lnL>
                    <a:lnR>
                      <a:noFill/>
                    </a:lnR>
                    <a:lnT>
                      <a:noFill/>
                    </a:lnT>
                    <a:lnB>
                      <a:noFill/>
                    </a:lnB>
                    <a:solidFill>
                      <a:srgbClr val="FFFFFF"/>
                    </a:solidFill>
                  </a:tcPr>
                </a:tc>
                <a:tc>
                  <a:txBody>
                    <a:bodyPr/>
                    <a:lstStyle/>
                    <a:p>
                      <a:r>
                        <a:rPr lang="en-US" sz="700">
                          <a:effectLst/>
                        </a:rPr>
                        <a:t>For Atomic Instructions</a:t>
                      </a:r>
                    </a:p>
                  </a:txBody>
                  <a:tcPr marL="38531" marR="38531" marT="17784" marB="17784" anchor="ctr">
                    <a:lnL>
                      <a:noFill/>
                    </a:lnL>
                    <a:lnR>
                      <a:noFill/>
                    </a:lnR>
                    <a:lnT>
                      <a:noFill/>
                    </a:lnT>
                    <a:lnB>
                      <a:noFill/>
                    </a:lnB>
                    <a:solidFill>
                      <a:srgbClr val="FFFFFF"/>
                    </a:solidFill>
                  </a:tcPr>
                </a:tc>
                <a:tc>
                  <a:txBody>
                    <a:bodyPr/>
                    <a:lstStyle/>
                    <a:p>
                      <a:r>
                        <a:rPr lang="en-US" sz="700">
                          <a:effectLst/>
                        </a:rPr>
                        <a:t>2.0</a:t>
                      </a:r>
                    </a:p>
                  </a:txBody>
                  <a:tcPr marL="38531" marR="38531" marT="17784" marB="17784" anchor="ctr">
                    <a:lnL>
                      <a:noFill/>
                    </a:lnL>
                    <a:lnR>
                      <a:noFill/>
                    </a:lnR>
                    <a:lnT>
                      <a:noFill/>
                    </a:lnT>
                    <a:lnB>
                      <a:noFill/>
                    </a:lnB>
                    <a:solidFill>
                      <a:srgbClr val="FFFFFF"/>
                    </a:solidFill>
                  </a:tcPr>
                </a:tc>
                <a:tc>
                  <a:txBody>
                    <a:bodyPr/>
                    <a:lstStyle/>
                    <a:p>
                      <a:r>
                        <a:rPr lang="en-US" sz="700">
                          <a:effectLst/>
                        </a:rPr>
                        <a:t>Frozen</a:t>
                      </a:r>
                    </a:p>
                  </a:txBody>
                  <a:tcPr marL="38531" marR="38531" marT="17784" marB="17784" anchor="ctr">
                    <a:lnL>
                      <a:noFill/>
                    </a:lnL>
                    <a:lnR>
                      <a:noFill/>
                    </a:lnR>
                    <a:lnT>
                      <a:noFill/>
                    </a:lnT>
                    <a:lnB>
                      <a:noFill/>
                    </a:lnB>
                    <a:solidFill>
                      <a:srgbClr val="FFFFFF"/>
                    </a:solidFill>
                  </a:tcPr>
                </a:tc>
                <a:tc>
                  <a:txBody>
                    <a:bodyPr/>
                    <a:lstStyle/>
                    <a:p>
                      <a:r>
                        <a:rPr lang="en-US" sz="700">
                          <a:effectLst/>
                        </a:rPr>
                        <a:t>11</a:t>
                      </a:r>
                    </a:p>
                  </a:txBody>
                  <a:tcPr marL="38531" marR="38531" marT="17784" marB="17784" anchor="ctr">
                    <a:lnL>
                      <a:noFill/>
                    </a:lnL>
                    <a:lnR>
                      <a:noFill/>
                    </a:lnR>
                    <a:lnT>
                      <a:noFill/>
                    </a:lnT>
                    <a:lnB>
                      <a:noFill/>
                    </a:lnB>
                    <a:solidFill>
                      <a:srgbClr val="FFFFFF"/>
                    </a:solidFill>
                  </a:tcPr>
                </a:tc>
                <a:extLst>
                  <a:ext uri="{0D108BD9-81ED-4DB2-BD59-A6C34878D82A}">
                    <a16:rowId xmlns:a16="http://schemas.microsoft.com/office/drawing/2014/main" val="3373346284"/>
                  </a:ext>
                </a:extLst>
              </a:tr>
              <a:tr h="469914">
                <a:tc>
                  <a:txBody>
                    <a:bodyPr/>
                    <a:lstStyle/>
                    <a:p>
                      <a:r>
                        <a:rPr lang="en-US" sz="700">
                          <a:effectLst/>
                        </a:rPr>
                        <a:t>F</a:t>
                      </a:r>
                    </a:p>
                  </a:txBody>
                  <a:tcPr marL="38531" marR="38531" marT="17784" marB="17784" anchor="ctr">
                    <a:lnL>
                      <a:noFill/>
                    </a:lnL>
                    <a:lnR>
                      <a:noFill/>
                    </a:lnR>
                    <a:lnT>
                      <a:noFill/>
                    </a:lnT>
                    <a:lnB>
                      <a:noFill/>
                    </a:lnB>
                    <a:solidFill>
                      <a:srgbClr val="FFFFFF"/>
                    </a:solidFill>
                  </a:tcPr>
                </a:tc>
                <a:tc>
                  <a:txBody>
                    <a:bodyPr/>
                    <a:lstStyle/>
                    <a:p>
                      <a:r>
                        <a:rPr lang="en-US" sz="700">
                          <a:effectLst/>
                        </a:rPr>
                        <a:t>For Single-Precision Floating-Point</a:t>
                      </a:r>
                    </a:p>
                  </a:txBody>
                  <a:tcPr marL="38531" marR="38531" marT="17784" marB="17784" anchor="ctr">
                    <a:lnL>
                      <a:noFill/>
                    </a:lnL>
                    <a:lnR>
                      <a:noFill/>
                    </a:lnR>
                    <a:lnT>
                      <a:noFill/>
                    </a:lnT>
                    <a:lnB>
                      <a:noFill/>
                    </a:lnB>
                    <a:solidFill>
                      <a:srgbClr val="FFFFFF"/>
                    </a:solidFill>
                  </a:tcPr>
                </a:tc>
                <a:tc>
                  <a:txBody>
                    <a:bodyPr/>
                    <a:lstStyle/>
                    <a:p>
                      <a:r>
                        <a:rPr lang="en-US" sz="700">
                          <a:effectLst/>
                        </a:rPr>
                        <a:t>2.0</a:t>
                      </a:r>
                    </a:p>
                  </a:txBody>
                  <a:tcPr marL="38531" marR="38531" marT="17784" marB="17784" anchor="ctr">
                    <a:lnL>
                      <a:noFill/>
                    </a:lnL>
                    <a:lnR>
                      <a:noFill/>
                    </a:lnR>
                    <a:lnT>
                      <a:noFill/>
                    </a:lnT>
                    <a:lnB>
                      <a:noFill/>
                    </a:lnB>
                    <a:solidFill>
                      <a:srgbClr val="FFFFFF"/>
                    </a:solidFill>
                  </a:tcPr>
                </a:tc>
                <a:tc>
                  <a:txBody>
                    <a:bodyPr/>
                    <a:lstStyle/>
                    <a:p>
                      <a:r>
                        <a:rPr lang="en-US" sz="700">
                          <a:effectLst/>
                        </a:rPr>
                        <a:t>Frozen</a:t>
                      </a:r>
                    </a:p>
                  </a:txBody>
                  <a:tcPr marL="38531" marR="38531" marT="17784" marB="17784" anchor="ctr">
                    <a:lnL>
                      <a:noFill/>
                    </a:lnL>
                    <a:lnR>
                      <a:noFill/>
                    </a:lnR>
                    <a:lnT>
                      <a:noFill/>
                    </a:lnT>
                    <a:lnB>
                      <a:noFill/>
                    </a:lnB>
                    <a:solidFill>
                      <a:srgbClr val="FFFFFF"/>
                    </a:solidFill>
                  </a:tcPr>
                </a:tc>
                <a:tc>
                  <a:txBody>
                    <a:bodyPr/>
                    <a:lstStyle/>
                    <a:p>
                      <a:r>
                        <a:rPr lang="en-US" sz="700">
                          <a:effectLst/>
                        </a:rPr>
                        <a:t>25</a:t>
                      </a:r>
                    </a:p>
                  </a:txBody>
                  <a:tcPr marL="38531" marR="38531" marT="17784" marB="17784" anchor="ctr">
                    <a:lnL>
                      <a:noFill/>
                    </a:lnL>
                    <a:lnR>
                      <a:noFill/>
                    </a:lnR>
                    <a:lnT>
                      <a:noFill/>
                    </a:lnT>
                    <a:lnB>
                      <a:noFill/>
                    </a:lnB>
                    <a:solidFill>
                      <a:srgbClr val="FFFFFF"/>
                    </a:solidFill>
                  </a:tcPr>
                </a:tc>
                <a:extLst>
                  <a:ext uri="{0D108BD9-81ED-4DB2-BD59-A6C34878D82A}">
                    <a16:rowId xmlns:a16="http://schemas.microsoft.com/office/drawing/2014/main" val="3000031722"/>
                  </a:ext>
                </a:extLst>
              </a:tr>
              <a:tr h="469914">
                <a:tc>
                  <a:txBody>
                    <a:bodyPr/>
                    <a:lstStyle/>
                    <a:p>
                      <a:r>
                        <a:rPr lang="en-US" sz="700">
                          <a:effectLst/>
                        </a:rPr>
                        <a:t>D</a:t>
                      </a:r>
                    </a:p>
                  </a:txBody>
                  <a:tcPr marL="38531" marR="38531" marT="17784" marB="17784" anchor="ctr">
                    <a:lnL>
                      <a:noFill/>
                    </a:lnL>
                    <a:lnR>
                      <a:noFill/>
                    </a:lnR>
                    <a:lnT>
                      <a:noFill/>
                    </a:lnT>
                    <a:lnB>
                      <a:noFill/>
                    </a:lnB>
                    <a:solidFill>
                      <a:srgbClr val="FFFFFF"/>
                    </a:solidFill>
                  </a:tcPr>
                </a:tc>
                <a:tc>
                  <a:txBody>
                    <a:bodyPr/>
                    <a:lstStyle/>
                    <a:p>
                      <a:r>
                        <a:rPr lang="en-US" sz="700">
                          <a:effectLst/>
                        </a:rPr>
                        <a:t>For Double-Precision Floating-Point</a:t>
                      </a:r>
                    </a:p>
                  </a:txBody>
                  <a:tcPr marL="38531" marR="38531" marT="17784" marB="17784" anchor="ctr">
                    <a:lnL>
                      <a:noFill/>
                    </a:lnL>
                    <a:lnR>
                      <a:noFill/>
                    </a:lnR>
                    <a:lnT>
                      <a:noFill/>
                    </a:lnT>
                    <a:lnB>
                      <a:noFill/>
                    </a:lnB>
                    <a:solidFill>
                      <a:srgbClr val="FFFFFF"/>
                    </a:solidFill>
                  </a:tcPr>
                </a:tc>
                <a:tc>
                  <a:txBody>
                    <a:bodyPr/>
                    <a:lstStyle/>
                    <a:p>
                      <a:r>
                        <a:rPr lang="en-US" sz="700">
                          <a:effectLst/>
                        </a:rPr>
                        <a:t>2.0</a:t>
                      </a:r>
                    </a:p>
                  </a:txBody>
                  <a:tcPr marL="38531" marR="38531" marT="17784" marB="17784" anchor="ctr">
                    <a:lnL>
                      <a:noFill/>
                    </a:lnL>
                    <a:lnR>
                      <a:noFill/>
                    </a:lnR>
                    <a:lnT>
                      <a:noFill/>
                    </a:lnT>
                    <a:lnB>
                      <a:noFill/>
                    </a:lnB>
                    <a:solidFill>
                      <a:srgbClr val="FFFFFF"/>
                    </a:solidFill>
                  </a:tcPr>
                </a:tc>
                <a:tc>
                  <a:txBody>
                    <a:bodyPr/>
                    <a:lstStyle/>
                    <a:p>
                      <a:r>
                        <a:rPr lang="en-US" sz="700">
                          <a:effectLst/>
                        </a:rPr>
                        <a:t>Frozen</a:t>
                      </a:r>
                    </a:p>
                  </a:txBody>
                  <a:tcPr marL="38531" marR="38531" marT="17784" marB="17784" anchor="ctr">
                    <a:lnL>
                      <a:noFill/>
                    </a:lnL>
                    <a:lnR>
                      <a:noFill/>
                    </a:lnR>
                    <a:lnT>
                      <a:noFill/>
                    </a:lnT>
                    <a:lnB>
                      <a:noFill/>
                    </a:lnB>
                    <a:solidFill>
                      <a:srgbClr val="FFFFFF"/>
                    </a:solidFill>
                  </a:tcPr>
                </a:tc>
                <a:tc>
                  <a:txBody>
                    <a:bodyPr/>
                    <a:lstStyle/>
                    <a:p>
                      <a:r>
                        <a:rPr lang="en-US" sz="700">
                          <a:effectLst/>
                        </a:rPr>
                        <a:t>25</a:t>
                      </a:r>
                    </a:p>
                  </a:txBody>
                  <a:tcPr marL="38531" marR="38531" marT="17784" marB="17784" anchor="ctr">
                    <a:lnL>
                      <a:noFill/>
                    </a:lnL>
                    <a:lnR>
                      <a:noFill/>
                    </a:lnR>
                    <a:lnT>
                      <a:noFill/>
                    </a:lnT>
                    <a:lnB>
                      <a:noFill/>
                    </a:lnB>
                    <a:solidFill>
                      <a:srgbClr val="FFFFFF"/>
                    </a:solidFill>
                  </a:tcPr>
                </a:tc>
                <a:extLst>
                  <a:ext uri="{0D108BD9-81ED-4DB2-BD59-A6C34878D82A}">
                    <a16:rowId xmlns:a16="http://schemas.microsoft.com/office/drawing/2014/main" val="2493890063"/>
                  </a:ext>
                </a:extLst>
              </a:tr>
              <a:tr h="469914">
                <a:tc>
                  <a:txBody>
                    <a:bodyPr/>
                    <a:lstStyle/>
                    <a:p>
                      <a:r>
                        <a:rPr lang="en-US" sz="700">
                          <a:effectLst/>
                        </a:rPr>
                        <a:t>G</a:t>
                      </a:r>
                    </a:p>
                  </a:txBody>
                  <a:tcPr marL="38531" marR="38531" marT="17784" marB="17784" anchor="ctr">
                    <a:lnL>
                      <a:noFill/>
                    </a:lnL>
                    <a:lnR>
                      <a:noFill/>
                    </a:lnR>
                    <a:lnT>
                      <a:noFill/>
                    </a:lnT>
                    <a:lnB>
                      <a:noFill/>
                    </a:lnB>
                    <a:solidFill>
                      <a:srgbClr val="FFFFFF"/>
                    </a:solidFill>
                  </a:tcPr>
                </a:tc>
                <a:tc>
                  <a:txBody>
                    <a:bodyPr/>
                    <a:lstStyle/>
                    <a:p>
                      <a:r>
                        <a:rPr lang="en-US" sz="700">
                          <a:effectLst/>
                        </a:rPr>
                        <a:t>Shorthand for the base and above extensions</a:t>
                      </a:r>
                    </a:p>
                  </a:txBody>
                  <a:tcPr marL="38531" marR="38531" marT="17784" marB="17784" anchor="ctr">
                    <a:lnL>
                      <a:noFill/>
                    </a:lnL>
                    <a:lnR>
                      <a:noFill/>
                    </a:lnR>
                    <a:lnT>
                      <a:noFill/>
                    </a:lnT>
                    <a:lnB>
                      <a:noFill/>
                    </a:lnB>
                    <a:solidFill>
                      <a:srgbClr val="FFFFFF"/>
                    </a:solidFill>
                  </a:tcPr>
                </a:tc>
                <a:tc>
                  <a:txBody>
                    <a:bodyPr/>
                    <a:lstStyle/>
                    <a:p>
                      <a:r>
                        <a:rPr lang="en-US" sz="700">
                          <a:effectLst/>
                        </a:rPr>
                        <a:t>N/A</a:t>
                      </a:r>
                    </a:p>
                  </a:txBody>
                  <a:tcPr marL="38531" marR="38531" marT="17784" marB="17784" anchor="ctr">
                    <a:lnL>
                      <a:noFill/>
                    </a:lnL>
                    <a:lnR>
                      <a:noFill/>
                    </a:lnR>
                    <a:lnT>
                      <a:noFill/>
                    </a:lnT>
                    <a:lnB>
                      <a:noFill/>
                    </a:lnB>
                    <a:solidFill>
                      <a:srgbClr val="FFFFFF"/>
                    </a:solidFill>
                  </a:tcPr>
                </a:tc>
                <a:tc>
                  <a:txBody>
                    <a:bodyPr/>
                    <a:lstStyle/>
                    <a:p>
                      <a:r>
                        <a:rPr lang="en-US" sz="700">
                          <a:effectLst/>
                        </a:rPr>
                        <a:t>N/A</a:t>
                      </a:r>
                    </a:p>
                  </a:txBody>
                  <a:tcPr marL="38531" marR="38531" marT="17784" marB="17784" anchor="ctr">
                    <a:lnL>
                      <a:noFill/>
                    </a:lnL>
                    <a:lnR>
                      <a:noFill/>
                    </a:lnR>
                    <a:lnT>
                      <a:noFill/>
                    </a:lnT>
                    <a:lnB>
                      <a:noFill/>
                    </a:lnB>
                    <a:solidFill>
                      <a:srgbClr val="FFFFFF"/>
                    </a:solidFill>
                  </a:tcPr>
                </a:tc>
                <a:tc>
                  <a:txBody>
                    <a:bodyPr/>
                    <a:lstStyle/>
                    <a:p>
                      <a:r>
                        <a:rPr lang="en-US" sz="700">
                          <a:effectLst/>
                        </a:rPr>
                        <a:t>N/A</a:t>
                      </a:r>
                    </a:p>
                  </a:txBody>
                  <a:tcPr marL="38531" marR="38531" marT="17784" marB="17784" anchor="ctr">
                    <a:lnL>
                      <a:noFill/>
                    </a:lnL>
                    <a:lnR>
                      <a:noFill/>
                    </a:lnR>
                    <a:lnT>
                      <a:noFill/>
                    </a:lnT>
                    <a:lnB>
                      <a:noFill/>
                    </a:lnB>
                    <a:solidFill>
                      <a:srgbClr val="FFFFFF"/>
                    </a:solidFill>
                  </a:tcPr>
                </a:tc>
                <a:extLst>
                  <a:ext uri="{0D108BD9-81ED-4DB2-BD59-A6C34878D82A}">
                    <a16:rowId xmlns:a16="http://schemas.microsoft.com/office/drawing/2014/main" val="1689205088"/>
                  </a:ext>
                </a:extLst>
              </a:tr>
              <a:tr h="469914">
                <a:tc>
                  <a:txBody>
                    <a:bodyPr/>
                    <a:lstStyle/>
                    <a:p>
                      <a:r>
                        <a:rPr lang="en-US" sz="700">
                          <a:effectLst/>
                        </a:rPr>
                        <a:t>Q</a:t>
                      </a:r>
                    </a:p>
                  </a:txBody>
                  <a:tcPr marL="38531" marR="38531" marT="17784" marB="17784" anchor="ctr">
                    <a:lnL>
                      <a:noFill/>
                    </a:lnL>
                    <a:lnR>
                      <a:noFill/>
                    </a:lnR>
                    <a:lnT>
                      <a:noFill/>
                    </a:lnT>
                    <a:lnB>
                      <a:noFill/>
                    </a:lnB>
                    <a:solidFill>
                      <a:srgbClr val="FFFFFF"/>
                    </a:solidFill>
                  </a:tcPr>
                </a:tc>
                <a:tc>
                  <a:txBody>
                    <a:bodyPr/>
                    <a:lstStyle/>
                    <a:p>
                      <a:r>
                        <a:rPr lang="en-US" sz="700">
                          <a:effectLst/>
                        </a:rPr>
                        <a:t>For Quad-Precision Floating-Point</a:t>
                      </a:r>
                    </a:p>
                  </a:txBody>
                  <a:tcPr marL="38531" marR="38531" marT="17784" marB="17784" anchor="ctr">
                    <a:lnL>
                      <a:noFill/>
                    </a:lnL>
                    <a:lnR>
                      <a:noFill/>
                    </a:lnR>
                    <a:lnT>
                      <a:noFill/>
                    </a:lnT>
                    <a:lnB>
                      <a:noFill/>
                    </a:lnB>
                    <a:solidFill>
                      <a:srgbClr val="FFFFFF"/>
                    </a:solidFill>
                  </a:tcPr>
                </a:tc>
                <a:tc>
                  <a:txBody>
                    <a:bodyPr/>
                    <a:lstStyle/>
                    <a:p>
                      <a:r>
                        <a:rPr lang="en-US" sz="700">
                          <a:effectLst/>
                        </a:rPr>
                        <a:t>2.0</a:t>
                      </a:r>
                    </a:p>
                  </a:txBody>
                  <a:tcPr marL="38531" marR="38531" marT="17784" marB="17784" anchor="ctr">
                    <a:lnL>
                      <a:noFill/>
                    </a:lnL>
                    <a:lnR>
                      <a:noFill/>
                    </a:lnR>
                    <a:lnT>
                      <a:noFill/>
                    </a:lnT>
                    <a:lnB>
                      <a:noFill/>
                    </a:lnB>
                    <a:solidFill>
                      <a:srgbClr val="FFFFFF"/>
                    </a:solidFill>
                  </a:tcPr>
                </a:tc>
                <a:tc>
                  <a:txBody>
                    <a:bodyPr/>
                    <a:lstStyle/>
                    <a:p>
                      <a:r>
                        <a:rPr lang="en-US" sz="700">
                          <a:effectLst/>
                        </a:rPr>
                        <a:t>Frozen</a:t>
                      </a:r>
                    </a:p>
                  </a:txBody>
                  <a:tcPr marL="38531" marR="38531" marT="17784" marB="17784" anchor="ctr">
                    <a:lnL>
                      <a:noFill/>
                    </a:lnL>
                    <a:lnR>
                      <a:noFill/>
                    </a:lnR>
                    <a:lnT>
                      <a:noFill/>
                    </a:lnT>
                    <a:lnB>
                      <a:noFill/>
                    </a:lnB>
                    <a:solidFill>
                      <a:srgbClr val="FFFFFF"/>
                    </a:solidFill>
                  </a:tcPr>
                </a:tc>
                <a:tc>
                  <a:txBody>
                    <a:bodyPr/>
                    <a:lstStyle/>
                    <a:p>
                      <a:r>
                        <a:rPr lang="en-US" sz="700">
                          <a:effectLst/>
                        </a:rPr>
                        <a:t>27</a:t>
                      </a:r>
                    </a:p>
                  </a:txBody>
                  <a:tcPr marL="38531" marR="38531" marT="17784" marB="17784" anchor="ctr">
                    <a:lnL>
                      <a:noFill/>
                    </a:lnL>
                    <a:lnR>
                      <a:noFill/>
                    </a:lnR>
                    <a:lnT>
                      <a:noFill/>
                    </a:lnT>
                    <a:lnB>
                      <a:noFill/>
                    </a:lnB>
                    <a:solidFill>
                      <a:srgbClr val="FFFFFF"/>
                    </a:solidFill>
                  </a:tcPr>
                </a:tc>
                <a:extLst>
                  <a:ext uri="{0D108BD9-81ED-4DB2-BD59-A6C34878D82A}">
                    <a16:rowId xmlns:a16="http://schemas.microsoft.com/office/drawing/2014/main" val="3617527933"/>
                  </a:ext>
                </a:extLst>
              </a:tr>
              <a:tr h="328940">
                <a:tc>
                  <a:txBody>
                    <a:bodyPr/>
                    <a:lstStyle/>
                    <a:p>
                      <a:r>
                        <a:rPr lang="en-US" sz="700">
                          <a:effectLst/>
                        </a:rPr>
                        <a:t>L</a:t>
                      </a:r>
                    </a:p>
                  </a:txBody>
                  <a:tcPr marL="38531" marR="38531" marT="17784" marB="17784" anchor="ctr">
                    <a:lnL>
                      <a:noFill/>
                    </a:lnL>
                    <a:lnR>
                      <a:noFill/>
                    </a:lnR>
                    <a:lnT>
                      <a:noFill/>
                    </a:lnT>
                    <a:lnB>
                      <a:noFill/>
                    </a:lnB>
                    <a:solidFill>
                      <a:srgbClr val="FFFFFF"/>
                    </a:solidFill>
                  </a:tcPr>
                </a:tc>
                <a:tc>
                  <a:txBody>
                    <a:bodyPr/>
                    <a:lstStyle/>
                    <a:p>
                      <a:r>
                        <a:rPr lang="en-US" sz="700">
                          <a:effectLst/>
                        </a:rPr>
                        <a:t>For Decimal Floating-Point</a:t>
                      </a:r>
                    </a:p>
                  </a:txBody>
                  <a:tcPr marL="38531" marR="38531" marT="17784" marB="17784" anchor="ctr">
                    <a:lnL>
                      <a:noFill/>
                    </a:lnL>
                    <a:lnR>
                      <a:noFill/>
                    </a:lnR>
                    <a:lnT>
                      <a:noFill/>
                    </a:lnT>
                    <a:lnB>
                      <a:noFill/>
                    </a:lnB>
                    <a:solidFill>
                      <a:srgbClr val="FFFFFF"/>
                    </a:solidFill>
                  </a:tcPr>
                </a:tc>
                <a:tc>
                  <a:txBody>
                    <a:bodyPr/>
                    <a:lstStyle/>
                    <a:p>
                      <a:r>
                        <a:rPr lang="en-US" sz="700">
                          <a:effectLst/>
                        </a:rPr>
                        <a:t>0.0</a:t>
                      </a:r>
                    </a:p>
                  </a:txBody>
                  <a:tcPr marL="38531" marR="38531" marT="17784" marB="17784" anchor="ctr">
                    <a:lnL>
                      <a:noFill/>
                    </a:lnL>
                    <a:lnR>
                      <a:noFill/>
                    </a:lnR>
                    <a:lnT>
                      <a:noFill/>
                    </a:lnT>
                    <a:lnB>
                      <a:noFill/>
                    </a:lnB>
                    <a:solidFill>
                      <a:srgbClr val="FFFFFF"/>
                    </a:solidFill>
                  </a:tcPr>
                </a:tc>
                <a:tc>
                  <a:txBody>
                    <a:bodyPr/>
                    <a:lstStyle/>
                    <a:p>
                      <a:r>
                        <a:rPr lang="en-US" sz="700">
                          <a:effectLst/>
                        </a:rPr>
                        <a:t>Frozen</a:t>
                      </a:r>
                    </a:p>
                  </a:txBody>
                  <a:tcPr marL="38531" marR="38531" marT="17784" marB="17784" anchor="ctr">
                    <a:lnL>
                      <a:noFill/>
                    </a:lnL>
                    <a:lnR>
                      <a:noFill/>
                    </a:lnR>
                    <a:lnT>
                      <a:noFill/>
                    </a:lnT>
                    <a:lnB>
                      <a:noFill/>
                    </a:lnB>
                    <a:solidFill>
                      <a:srgbClr val="FFFFFF"/>
                    </a:solidFill>
                  </a:tcPr>
                </a:tc>
                <a:tc>
                  <a:txBody>
                    <a:bodyPr/>
                    <a:lstStyle/>
                    <a:p>
                      <a:r>
                        <a:rPr lang="en-US" sz="700">
                          <a:effectLst/>
                        </a:rPr>
                        <a:t>N/A</a:t>
                      </a:r>
                    </a:p>
                  </a:txBody>
                  <a:tcPr marL="38531" marR="38531" marT="17784" marB="17784" anchor="ctr">
                    <a:lnL>
                      <a:noFill/>
                    </a:lnL>
                    <a:lnR>
                      <a:noFill/>
                    </a:lnR>
                    <a:lnT>
                      <a:noFill/>
                    </a:lnT>
                    <a:lnB>
                      <a:noFill/>
                    </a:lnB>
                    <a:solidFill>
                      <a:srgbClr val="FFFFFF"/>
                    </a:solidFill>
                  </a:tcPr>
                </a:tc>
                <a:extLst>
                  <a:ext uri="{0D108BD9-81ED-4DB2-BD59-A6C34878D82A}">
                    <a16:rowId xmlns:a16="http://schemas.microsoft.com/office/drawing/2014/main" val="408652190"/>
                  </a:ext>
                </a:extLst>
              </a:tr>
              <a:tr h="328940">
                <a:tc>
                  <a:txBody>
                    <a:bodyPr/>
                    <a:lstStyle/>
                    <a:p>
                      <a:r>
                        <a:rPr lang="en-US" sz="700">
                          <a:effectLst/>
                        </a:rPr>
                        <a:t>C</a:t>
                      </a:r>
                    </a:p>
                  </a:txBody>
                  <a:tcPr marL="38531" marR="38531" marT="17784" marB="17784" anchor="ctr">
                    <a:lnL>
                      <a:noFill/>
                    </a:lnL>
                    <a:lnR>
                      <a:noFill/>
                    </a:lnR>
                    <a:lnT>
                      <a:noFill/>
                    </a:lnT>
                    <a:lnB>
                      <a:noFill/>
                    </a:lnB>
                    <a:solidFill>
                      <a:srgbClr val="FFFFFF"/>
                    </a:solidFill>
                  </a:tcPr>
                </a:tc>
                <a:tc>
                  <a:txBody>
                    <a:bodyPr/>
                    <a:lstStyle/>
                    <a:p>
                      <a:r>
                        <a:rPr lang="en-US" sz="700">
                          <a:effectLst/>
                        </a:rPr>
                        <a:t>For Compressed Instructions</a:t>
                      </a:r>
                    </a:p>
                  </a:txBody>
                  <a:tcPr marL="38531" marR="38531" marT="17784" marB="17784" anchor="ctr">
                    <a:lnL>
                      <a:noFill/>
                    </a:lnL>
                    <a:lnR>
                      <a:noFill/>
                    </a:lnR>
                    <a:lnT>
                      <a:noFill/>
                    </a:lnT>
                    <a:lnB>
                      <a:noFill/>
                    </a:lnB>
                    <a:solidFill>
                      <a:srgbClr val="FFFFFF"/>
                    </a:solidFill>
                  </a:tcPr>
                </a:tc>
                <a:tc>
                  <a:txBody>
                    <a:bodyPr/>
                    <a:lstStyle/>
                    <a:p>
                      <a:r>
                        <a:rPr lang="en-US" sz="700">
                          <a:effectLst/>
                        </a:rPr>
                        <a:t>2.0</a:t>
                      </a:r>
                    </a:p>
                  </a:txBody>
                  <a:tcPr marL="38531" marR="38531" marT="17784" marB="17784" anchor="ctr">
                    <a:lnL>
                      <a:noFill/>
                    </a:lnL>
                    <a:lnR>
                      <a:noFill/>
                    </a:lnR>
                    <a:lnT>
                      <a:noFill/>
                    </a:lnT>
                    <a:lnB>
                      <a:noFill/>
                    </a:lnB>
                    <a:solidFill>
                      <a:srgbClr val="FFFFFF"/>
                    </a:solidFill>
                  </a:tcPr>
                </a:tc>
                <a:tc>
                  <a:txBody>
                    <a:bodyPr/>
                    <a:lstStyle/>
                    <a:p>
                      <a:r>
                        <a:rPr lang="en-US" sz="700">
                          <a:effectLst/>
                        </a:rPr>
                        <a:t>Frozen</a:t>
                      </a:r>
                    </a:p>
                  </a:txBody>
                  <a:tcPr marL="38531" marR="38531" marT="17784" marB="17784" anchor="ctr">
                    <a:lnL>
                      <a:noFill/>
                    </a:lnL>
                    <a:lnR>
                      <a:noFill/>
                    </a:lnR>
                    <a:lnT>
                      <a:noFill/>
                    </a:lnT>
                    <a:lnB>
                      <a:noFill/>
                    </a:lnB>
                    <a:solidFill>
                      <a:srgbClr val="FFFFFF"/>
                    </a:solidFill>
                  </a:tcPr>
                </a:tc>
                <a:tc>
                  <a:txBody>
                    <a:bodyPr/>
                    <a:lstStyle/>
                    <a:p>
                      <a:r>
                        <a:rPr lang="en-US" sz="700">
                          <a:effectLst/>
                        </a:rPr>
                        <a:t>36</a:t>
                      </a:r>
                    </a:p>
                  </a:txBody>
                  <a:tcPr marL="38531" marR="38531" marT="17784" marB="17784" anchor="ctr">
                    <a:lnL>
                      <a:noFill/>
                    </a:lnL>
                    <a:lnR>
                      <a:noFill/>
                    </a:lnR>
                    <a:lnT>
                      <a:noFill/>
                    </a:lnT>
                    <a:lnB>
                      <a:noFill/>
                    </a:lnB>
                    <a:solidFill>
                      <a:srgbClr val="FFFFFF"/>
                    </a:solidFill>
                  </a:tcPr>
                </a:tc>
                <a:extLst>
                  <a:ext uri="{0D108BD9-81ED-4DB2-BD59-A6C34878D82A}">
                    <a16:rowId xmlns:a16="http://schemas.microsoft.com/office/drawing/2014/main" val="176488362"/>
                  </a:ext>
                </a:extLst>
              </a:tr>
              <a:tr h="328940">
                <a:tc>
                  <a:txBody>
                    <a:bodyPr/>
                    <a:lstStyle/>
                    <a:p>
                      <a:r>
                        <a:rPr lang="en-US" sz="700">
                          <a:effectLst/>
                        </a:rPr>
                        <a:t>B</a:t>
                      </a:r>
                    </a:p>
                  </a:txBody>
                  <a:tcPr marL="38531" marR="38531" marT="17784" marB="17784" anchor="ctr">
                    <a:lnL>
                      <a:noFill/>
                    </a:lnL>
                    <a:lnR>
                      <a:noFill/>
                    </a:lnR>
                    <a:lnT>
                      <a:noFill/>
                    </a:lnT>
                    <a:lnB>
                      <a:noFill/>
                    </a:lnB>
                    <a:solidFill>
                      <a:srgbClr val="FFFFFF"/>
                    </a:solidFill>
                  </a:tcPr>
                </a:tc>
                <a:tc>
                  <a:txBody>
                    <a:bodyPr/>
                    <a:lstStyle/>
                    <a:p>
                      <a:r>
                        <a:rPr lang="en-US" sz="700">
                          <a:effectLst/>
                        </a:rPr>
                        <a:t>For Bit Manipulation</a:t>
                      </a:r>
                    </a:p>
                  </a:txBody>
                  <a:tcPr marL="38531" marR="38531" marT="17784" marB="17784" anchor="ctr">
                    <a:lnL>
                      <a:noFill/>
                    </a:lnL>
                    <a:lnR>
                      <a:noFill/>
                    </a:lnR>
                    <a:lnT>
                      <a:noFill/>
                    </a:lnT>
                    <a:lnB>
                      <a:noFill/>
                    </a:lnB>
                    <a:solidFill>
                      <a:srgbClr val="FFFFFF"/>
                    </a:solidFill>
                  </a:tcPr>
                </a:tc>
                <a:tc>
                  <a:txBody>
                    <a:bodyPr/>
                    <a:lstStyle/>
                    <a:p>
                      <a:r>
                        <a:rPr lang="en-US" sz="700">
                          <a:effectLst/>
                        </a:rPr>
                        <a:t>0.9</a:t>
                      </a:r>
                    </a:p>
                  </a:txBody>
                  <a:tcPr marL="38531" marR="38531" marT="17784" marB="17784" anchor="ctr">
                    <a:lnL>
                      <a:noFill/>
                    </a:lnL>
                    <a:lnR>
                      <a:noFill/>
                    </a:lnR>
                    <a:lnT>
                      <a:noFill/>
                    </a:lnT>
                    <a:lnB>
                      <a:noFill/>
                    </a:lnB>
                    <a:solidFill>
                      <a:srgbClr val="FFFFFF"/>
                    </a:solidFill>
                  </a:tcPr>
                </a:tc>
                <a:tc>
                  <a:txBody>
                    <a:bodyPr/>
                    <a:lstStyle/>
                    <a:p>
                      <a:r>
                        <a:rPr lang="en-US" sz="700">
                          <a:effectLst/>
                        </a:rPr>
                        <a:t>Frozen</a:t>
                      </a:r>
                    </a:p>
                  </a:txBody>
                  <a:tcPr marL="38531" marR="38531" marT="17784" marB="17784" anchor="ctr">
                    <a:lnL>
                      <a:noFill/>
                    </a:lnL>
                    <a:lnR>
                      <a:noFill/>
                    </a:lnR>
                    <a:lnT>
                      <a:noFill/>
                    </a:lnT>
                    <a:lnB>
                      <a:noFill/>
                    </a:lnB>
                    <a:solidFill>
                      <a:srgbClr val="FFFFFF"/>
                    </a:solidFill>
                  </a:tcPr>
                </a:tc>
                <a:tc>
                  <a:txBody>
                    <a:bodyPr/>
                    <a:lstStyle/>
                    <a:p>
                      <a:r>
                        <a:rPr lang="en-US" sz="700">
                          <a:effectLst/>
                        </a:rPr>
                        <a:t>42</a:t>
                      </a:r>
                    </a:p>
                  </a:txBody>
                  <a:tcPr marL="38531" marR="38531" marT="17784" marB="17784" anchor="ctr">
                    <a:lnL>
                      <a:noFill/>
                    </a:lnL>
                    <a:lnR>
                      <a:noFill/>
                    </a:lnR>
                    <a:lnT>
                      <a:noFill/>
                    </a:lnT>
                    <a:lnB>
                      <a:noFill/>
                    </a:lnB>
                    <a:solidFill>
                      <a:srgbClr val="FFFFFF"/>
                    </a:solidFill>
                  </a:tcPr>
                </a:tc>
                <a:extLst>
                  <a:ext uri="{0D108BD9-81ED-4DB2-BD59-A6C34878D82A}">
                    <a16:rowId xmlns:a16="http://schemas.microsoft.com/office/drawing/2014/main" val="4102308803"/>
                  </a:ext>
                </a:extLst>
              </a:tr>
              <a:tr h="469914">
                <a:tc>
                  <a:txBody>
                    <a:bodyPr/>
                    <a:lstStyle/>
                    <a:p>
                      <a:r>
                        <a:rPr lang="en-US" sz="700">
                          <a:effectLst/>
                        </a:rPr>
                        <a:t>J</a:t>
                      </a:r>
                    </a:p>
                  </a:txBody>
                  <a:tcPr marL="38531" marR="38531" marT="17784" marB="17784" anchor="ctr">
                    <a:lnL>
                      <a:noFill/>
                    </a:lnL>
                    <a:lnR>
                      <a:noFill/>
                    </a:lnR>
                    <a:lnT>
                      <a:noFill/>
                    </a:lnT>
                    <a:lnB>
                      <a:noFill/>
                    </a:lnB>
                    <a:solidFill>
                      <a:srgbClr val="FFFFFF"/>
                    </a:solidFill>
                  </a:tcPr>
                </a:tc>
                <a:tc>
                  <a:txBody>
                    <a:bodyPr/>
                    <a:lstStyle/>
                    <a:p>
                      <a:r>
                        <a:rPr lang="en-US" sz="700">
                          <a:effectLst/>
                        </a:rPr>
                        <a:t>For Dynamically Translated Languages</a:t>
                      </a:r>
                    </a:p>
                  </a:txBody>
                  <a:tcPr marL="38531" marR="38531" marT="17784" marB="17784" anchor="ctr">
                    <a:lnL>
                      <a:noFill/>
                    </a:lnL>
                    <a:lnR>
                      <a:noFill/>
                    </a:lnR>
                    <a:lnT>
                      <a:noFill/>
                    </a:lnT>
                    <a:lnB>
                      <a:noFill/>
                    </a:lnB>
                    <a:solidFill>
                      <a:srgbClr val="FFFFFF"/>
                    </a:solidFill>
                  </a:tcPr>
                </a:tc>
                <a:tc>
                  <a:txBody>
                    <a:bodyPr/>
                    <a:lstStyle/>
                    <a:p>
                      <a:r>
                        <a:rPr lang="en-US" sz="700">
                          <a:effectLst/>
                        </a:rPr>
                        <a:t>0.0</a:t>
                      </a:r>
                    </a:p>
                  </a:txBody>
                  <a:tcPr marL="38531" marR="38531" marT="17784" marB="17784" anchor="ctr">
                    <a:lnL>
                      <a:noFill/>
                    </a:lnL>
                    <a:lnR>
                      <a:noFill/>
                    </a:lnR>
                    <a:lnT>
                      <a:noFill/>
                    </a:lnT>
                    <a:lnB>
                      <a:noFill/>
                    </a:lnB>
                    <a:solidFill>
                      <a:srgbClr val="FFFFFF"/>
                    </a:solidFill>
                  </a:tcPr>
                </a:tc>
                <a:tc>
                  <a:txBody>
                    <a:bodyPr/>
                    <a:lstStyle/>
                    <a:p>
                      <a:r>
                        <a:rPr lang="en-US" sz="700">
                          <a:effectLst/>
                        </a:rPr>
                        <a:t>Frozen</a:t>
                      </a:r>
                    </a:p>
                  </a:txBody>
                  <a:tcPr marL="38531" marR="38531" marT="17784" marB="17784" anchor="ctr">
                    <a:lnL>
                      <a:noFill/>
                    </a:lnL>
                    <a:lnR>
                      <a:noFill/>
                    </a:lnR>
                    <a:lnT>
                      <a:noFill/>
                    </a:lnT>
                    <a:lnB>
                      <a:noFill/>
                    </a:lnB>
                    <a:solidFill>
                      <a:srgbClr val="FFFFFF"/>
                    </a:solidFill>
                  </a:tcPr>
                </a:tc>
                <a:tc>
                  <a:txBody>
                    <a:bodyPr/>
                    <a:lstStyle/>
                    <a:p>
                      <a:r>
                        <a:rPr lang="en-US" sz="700">
                          <a:effectLst/>
                        </a:rPr>
                        <a:t>N/A</a:t>
                      </a:r>
                    </a:p>
                  </a:txBody>
                  <a:tcPr marL="38531" marR="38531" marT="17784" marB="17784" anchor="ctr">
                    <a:lnL>
                      <a:noFill/>
                    </a:lnL>
                    <a:lnR>
                      <a:noFill/>
                    </a:lnR>
                    <a:lnT>
                      <a:noFill/>
                    </a:lnT>
                    <a:lnB>
                      <a:noFill/>
                    </a:lnB>
                    <a:solidFill>
                      <a:srgbClr val="FFFFFF"/>
                    </a:solidFill>
                  </a:tcPr>
                </a:tc>
                <a:extLst>
                  <a:ext uri="{0D108BD9-81ED-4DB2-BD59-A6C34878D82A}">
                    <a16:rowId xmlns:a16="http://schemas.microsoft.com/office/drawing/2014/main" val="284610226"/>
                  </a:ext>
                </a:extLst>
              </a:tr>
              <a:tr h="328940">
                <a:tc>
                  <a:txBody>
                    <a:bodyPr/>
                    <a:lstStyle/>
                    <a:p>
                      <a:r>
                        <a:rPr lang="en-US" sz="700">
                          <a:effectLst/>
                        </a:rPr>
                        <a:t>T</a:t>
                      </a:r>
                    </a:p>
                  </a:txBody>
                  <a:tcPr marL="38531" marR="38531" marT="17784" marB="17784" anchor="ctr">
                    <a:lnL>
                      <a:noFill/>
                    </a:lnL>
                    <a:lnR>
                      <a:noFill/>
                    </a:lnR>
                    <a:lnT>
                      <a:noFill/>
                    </a:lnT>
                    <a:lnB>
                      <a:noFill/>
                    </a:lnB>
                    <a:solidFill>
                      <a:srgbClr val="FFFFFF"/>
                    </a:solidFill>
                  </a:tcPr>
                </a:tc>
                <a:tc>
                  <a:txBody>
                    <a:bodyPr/>
                    <a:lstStyle/>
                    <a:p>
                      <a:r>
                        <a:rPr lang="en-US" sz="700">
                          <a:effectLst/>
                        </a:rPr>
                        <a:t>For Transactional Memory</a:t>
                      </a:r>
                    </a:p>
                  </a:txBody>
                  <a:tcPr marL="38531" marR="38531" marT="17784" marB="17784" anchor="ctr">
                    <a:lnL>
                      <a:noFill/>
                    </a:lnL>
                    <a:lnR>
                      <a:noFill/>
                    </a:lnR>
                    <a:lnT>
                      <a:noFill/>
                    </a:lnT>
                    <a:lnB>
                      <a:noFill/>
                    </a:lnB>
                    <a:solidFill>
                      <a:srgbClr val="FFFFFF"/>
                    </a:solidFill>
                  </a:tcPr>
                </a:tc>
                <a:tc>
                  <a:txBody>
                    <a:bodyPr/>
                    <a:lstStyle/>
                    <a:p>
                      <a:r>
                        <a:rPr lang="en-US" sz="700">
                          <a:effectLst/>
                        </a:rPr>
                        <a:t>0.0</a:t>
                      </a:r>
                    </a:p>
                  </a:txBody>
                  <a:tcPr marL="38531" marR="38531" marT="17784" marB="17784" anchor="ctr">
                    <a:lnL>
                      <a:noFill/>
                    </a:lnL>
                    <a:lnR>
                      <a:noFill/>
                    </a:lnR>
                    <a:lnT>
                      <a:noFill/>
                    </a:lnT>
                    <a:lnB>
                      <a:noFill/>
                    </a:lnB>
                    <a:solidFill>
                      <a:srgbClr val="FFFFFF"/>
                    </a:solidFill>
                  </a:tcPr>
                </a:tc>
                <a:tc>
                  <a:txBody>
                    <a:bodyPr/>
                    <a:lstStyle/>
                    <a:p>
                      <a:r>
                        <a:rPr lang="en-US" sz="700">
                          <a:effectLst/>
                        </a:rPr>
                        <a:t>Frozen</a:t>
                      </a:r>
                    </a:p>
                  </a:txBody>
                  <a:tcPr marL="38531" marR="38531" marT="17784" marB="17784" anchor="ctr">
                    <a:lnL>
                      <a:noFill/>
                    </a:lnL>
                    <a:lnR>
                      <a:noFill/>
                    </a:lnR>
                    <a:lnT>
                      <a:noFill/>
                    </a:lnT>
                    <a:lnB>
                      <a:noFill/>
                    </a:lnB>
                    <a:solidFill>
                      <a:srgbClr val="FFFFFF"/>
                    </a:solidFill>
                  </a:tcPr>
                </a:tc>
                <a:tc>
                  <a:txBody>
                    <a:bodyPr/>
                    <a:lstStyle/>
                    <a:p>
                      <a:r>
                        <a:rPr lang="en-US" sz="700">
                          <a:effectLst/>
                        </a:rPr>
                        <a:t>N/A</a:t>
                      </a:r>
                    </a:p>
                  </a:txBody>
                  <a:tcPr marL="38531" marR="38531" marT="17784" marB="17784" anchor="ctr">
                    <a:lnL>
                      <a:noFill/>
                    </a:lnL>
                    <a:lnR>
                      <a:noFill/>
                    </a:lnR>
                    <a:lnT>
                      <a:noFill/>
                    </a:lnT>
                    <a:lnB>
                      <a:noFill/>
                    </a:lnB>
                    <a:solidFill>
                      <a:srgbClr val="FFFFFF"/>
                    </a:solidFill>
                  </a:tcPr>
                </a:tc>
                <a:extLst>
                  <a:ext uri="{0D108BD9-81ED-4DB2-BD59-A6C34878D82A}">
                    <a16:rowId xmlns:a16="http://schemas.microsoft.com/office/drawing/2014/main" val="33556198"/>
                  </a:ext>
                </a:extLst>
              </a:tr>
              <a:tr h="328940">
                <a:tc>
                  <a:txBody>
                    <a:bodyPr/>
                    <a:lstStyle/>
                    <a:p>
                      <a:r>
                        <a:rPr lang="en-US" sz="700">
                          <a:effectLst/>
                        </a:rPr>
                        <a:t>P</a:t>
                      </a:r>
                    </a:p>
                  </a:txBody>
                  <a:tcPr marL="38531" marR="38531" marT="17784" marB="17784" anchor="ctr">
                    <a:lnL>
                      <a:noFill/>
                    </a:lnL>
                    <a:lnR>
                      <a:noFill/>
                    </a:lnR>
                    <a:lnT>
                      <a:noFill/>
                    </a:lnT>
                    <a:lnB>
                      <a:noFill/>
                    </a:lnB>
                    <a:solidFill>
                      <a:srgbClr val="FFFFFF"/>
                    </a:solidFill>
                  </a:tcPr>
                </a:tc>
                <a:tc>
                  <a:txBody>
                    <a:bodyPr/>
                    <a:lstStyle/>
                    <a:p>
                      <a:r>
                        <a:rPr lang="en-US" sz="700">
                          <a:effectLst/>
                        </a:rPr>
                        <a:t>For Packed-SIMD Instructions</a:t>
                      </a:r>
                    </a:p>
                  </a:txBody>
                  <a:tcPr marL="38531" marR="38531" marT="17784" marB="17784" anchor="ctr">
                    <a:lnL>
                      <a:noFill/>
                    </a:lnL>
                    <a:lnR>
                      <a:noFill/>
                    </a:lnR>
                    <a:lnT>
                      <a:noFill/>
                    </a:lnT>
                    <a:lnB>
                      <a:noFill/>
                    </a:lnB>
                    <a:solidFill>
                      <a:srgbClr val="FFFFFF"/>
                    </a:solidFill>
                  </a:tcPr>
                </a:tc>
                <a:tc>
                  <a:txBody>
                    <a:bodyPr/>
                    <a:lstStyle/>
                    <a:p>
                      <a:r>
                        <a:rPr lang="en-US" sz="700">
                          <a:effectLst/>
                        </a:rPr>
                        <a:t>0.1</a:t>
                      </a:r>
                    </a:p>
                  </a:txBody>
                  <a:tcPr marL="38531" marR="38531" marT="17784" marB="17784" anchor="ctr">
                    <a:lnL>
                      <a:noFill/>
                    </a:lnL>
                    <a:lnR>
                      <a:noFill/>
                    </a:lnR>
                    <a:lnT>
                      <a:noFill/>
                    </a:lnT>
                    <a:lnB>
                      <a:noFill/>
                    </a:lnB>
                    <a:solidFill>
                      <a:srgbClr val="FFFFFF"/>
                    </a:solidFill>
                  </a:tcPr>
                </a:tc>
                <a:tc>
                  <a:txBody>
                    <a:bodyPr/>
                    <a:lstStyle/>
                    <a:p>
                      <a:r>
                        <a:rPr lang="en-US" sz="700">
                          <a:effectLst/>
                        </a:rPr>
                        <a:t>Frozen</a:t>
                      </a:r>
                    </a:p>
                  </a:txBody>
                  <a:tcPr marL="38531" marR="38531" marT="17784" marB="17784" anchor="ctr">
                    <a:lnL>
                      <a:noFill/>
                    </a:lnL>
                    <a:lnR>
                      <a:noFill/>
                    </a:lnR>
                    <a:lnT>
                      <a:noFill/>
                    </a:lnT>
                    <a:lnB>
                      <a:noFill/>
                    </a:lnB>
                    <a:solidFill>
                      <a:srgbClr val="FFFFFF"/>
                    </a:solidFill>
                  </a:tcPr>
                </a:tc>
                <a:tc>
                  <a:txBody>
                    <a:bodyPr/>
                    <a:lstStyle/>
                    <a:p>
                      <a:r>
                        <a:rPr lang="en-US" sz="700">
                          <a:effectLst/>
                        </a:rPr>
                        <a:t>N/A</a:t>
                      </a:r>
                    </a:p>
                  </a:txBody>
                  <a:tcPr marL="38531" marR="38531" marT="17784" marB="17784" anchor="ctr">
                    <a:lnL>
                      <a:noFill/>
                    </a:lnL>
                    <a:lnR>
                      <a:noFill/>
                    </a:lnR>
                    <a:lnT>
                      <a:noFill/>
                    </a:lnT>
                    <a:lnB>
                      <a:noFill/>
                    </a:lnB>
                    <a:solidFill>
                      <a:srgbClr val="FFFFFF"/>
                    </a:solidFill>
                  </a:tcPr>
                </a:tc>
                <a:extLst>
                  <a:ext uri="{0D108BD9-81ED-4DB2-BD59-A6C34878D82A}">
                    <a16:rowId xmlns:a16="http://schemas.microsoft.com/office/drawing/2014/main" val="3160428284"/>
                  </a:ext>
                </a:extLst>
              </a:tr>
              <a:tr h="328940">
                <a:tc>
                  <a:txBody>
                    <a:bodyPr/>
                    <a:lstStyle/>
                    <a:p>
                      <a:r>
                        <a:rPr lang="en-US" sz="700">
                          <a:effectLst/>
                        </a:rPr>
                        <a:t>V</a:t>
                      </a:r>
                    </a:p>
                  </a:txBody>
                  <a:tcPr marL="38531" marR="38531" marT="17784" marB="17784" anchor="ctr">
                    <a:lnL>
                      <a:noFill/>
                    </a:lnL>
                    <a:lnR>
                      <a:noFill/>
                    </a:lnR>
                    <a:lnT>
                      <a:noFill/>
                    </a:lnT>
                    <a:lnB>
                      <a:noFill/>
                    </a:lnB>
                    <a:solidFill>
                      <a:srgbClr val="FFFFFF"/>
                    </a:solidFill>
                  </a:tcPr>
                </a:tc>
                <a:tc>
                  <a:txBody>
                    <a:bodyPr/>
                    <a:lstStyle/>
                    <a:p>
                      <a:r>
                        <a:rPr lang="en-US" sz="700">
                          <a:effectLst/>
                        </a:rPr>
                        <a:t>For Vector Operations</a:t>
                      </a:r>
                    </a:p>
                  </a:txBody>
                  <a:tcPr marL="38531" marR="38531" marT="17784" marB="17784" anchor="ctr">
                    <a:lnL>
                      <a:noFill/>
                    </a:lnL>
                    <a:lnR>
                      <a:noFill/>
                    </a:lnR>
                    <a:lnT>
                      <a:noFill/>
                    </a:lnT>
                    <a:lnB>
                      <a:noFill/>
                    </a:lnB>
                    <a:solidFill>
                      <a:srgbClr val="FFFFFF"/>
                    </a:solidFill>
                  </a:tcPr>
                </a:tc>
                <a:tc>
                  <a:txBody>
                    <a:bodyPr/>
                    <a:lstStyle/>
                    <a:p>
                      <a:r>
                        <a:rPr lang="en-US" sz="700">
                          <a:effectLst/>
                        </a:rPr>
                        <a:t>0.7</a:t>
                      </a:r>
                    </a:p>
                  </a:txBody>
                  <a:tcPr marL="38531" marR="38531" marT="17784" marB="17784" anchor="ctr">
                    <a:lnL>
                      <a:noFill/>
                    </a:lnL>
                    <a:lnR>
                      <a:noFill/>
                    </a:lnR>
                    <a:lnT>
                      <a:noFill/>
                    </a:lnT>
                    <a:lnB>
                      <a:noFill/>
                    </a:lnB>
                    <a:solidFill>
                      <a:srgbClr val="FFFFFF"/>
                    </a:solidFill>
                  </a:tcPr>
                </a:tc>
                <a:tc>
                  <a:txBody>
                    <a:bodyPr/>
                    <a:lstStyle/>
                    <a:p>
                      <a:r>
                        <a:rPr lang="en-US" sz="700">
                          <a:effectLst/>
                        </a:rPr>
                        <a:t>Frozen</a:t>
                      </a:r>
                    </a:p>
                  </a:txBody>
                  <a:tcPr marL="38531" marR="38531" marT="17784" marB="17784" anchor="ctr">
                    <a:lnL>
                      <a:noFill/>
                    </a:lnL>
                    <a:lnR>
                      <a:noFill/>
                    </a:lnR>
                    <a:lnT>
                      <a:noFill/>
                    </a:lnT>
                    <a:lnB>
                      <a:noFill/>
                    </a:lnB>
                    <a:solidFill>
                      <a:srgbClr val="FFFFFF"/>
                    </a:solidFill>
                  </a:tcPr>
                </a:tc>
                <a:tc>
                  <a:txBody>
                    <a:bodyPr/>
                    <a:lstStyle/>
                    <a:p>
                      <a:r>
                        <a:rPr lang="en-US" sz="700">
                          <a:effectLst/>
                        </a:rPr>
                        <a:t>186</a:t>
                      </a:r>
                    </a:p>
                  </a:txBody>
                  <a:tcPr marL="38531" marR="38531" marT="17784" marB="17784" anchor="ctr">
                    <a:lnL>
                      <a:noFill/>
                    </a:lnL>
                    <a:lnR>
                      <a:noFill/>
                    </a:lnR>
                    <a:lnT>
                      <a:noFill/>
                    </a:lnT>
                    <a:lnB>
                      <a:noFill/>
                    </a:lnB>
                    <a:solidFill>
                      <a:srgbClr val="FFFFFF"/>
                    </a:solidFill>
                  </a:tcPr>
                </a:tc>
                <a:extLst>
                  <a:ext uri="{0D108BD9-81ED-4DB2-BD59-A6C34878D82A}">
                    <a16:rowId xmlns:a16="http://schemas.microsoft.com/office/drawing/2014/main" val="1204950194"/>
                  </a:ext>
                </a:extLst>
              </a:tr>
              <a:tr h="328940">
                <a:tc>
                  <a:txBody>
                    <a:bodyPr/>
                    <a:lstStyle/>
                    <a:p>
                      <a:r>
                        <a:rPr lang="en-US" sz="700">
                          <a:effectLst/>
                        </a:rPr>
                        <a:t>N</a:t>
                      </a:r>
                    </a:p>
                  </a:txBody>
                  <a:tcPr marL="38531" marR="38531" marT="17784" marB="17784" anchor="ctr">
                    <a:lnL>
                      <a:noFill/>
                    </a:lnL>
                    <a:lnR>
                      <a:noFill/>
                    </a:lnR>
                    <a:lnT>
                      <a:noFill/>
                    </a:lnT>
                    <a:lnB>
                      <a:noFill/>
                    </a:lnB>
                    <a:solidFill>
                      <a:srgbClr val="FFFFFF"/>
                    </a:solidFill>
                  </a:tcPr>
                </a:tc>
                <a:tc>
                  <a:txBody>
                    <a:bodyPr/>
                    <a:lstStyle/>
                    <a:p>
                      <a:r>
                        <a:rPr lang="en-US" sz="700">
                          <a:effectLst/>
                        </a:rPr>
                        <a:t>For User-Level Interrupts</a:t>
                      </a:r>
                    </a:p>
                  </a:txBody>
                  <a:tcPr marL="38531" marR="38531" marT="17784" marB="17784" anchor="ctr">
                    <a:lnL>
                      <a:noFill/>
                    </a:lnL>
                    <a:lnR>
                      <a:noFill/>
                    </a:lnR>
                    <a:lnT>
                      <a:noFill/>
                    </a:lnT>
                    <a:lnB>
                      <a:noFill/>
                    </a:lnB>
                    <a:solidFill>
                      <a:srgbClr val="FFFFFF"/>
                    </a:solidFill>
                  </a:tcPr>
                </a:tc>
                <a:tc>
                  <a:txBody>
                    <a:bodyPr/>
                    <a:lstStyle/>
                    <a:p>
                      <a:r>
                        <a:rPr lang="en-US" sz="700">
                          <a:effectLst/>
                        </a:rPr>
                        <a:t>1.1</a:t>
                      </a:r>
                    </a:p>
                  </a:txBody>
                  <a:tcPr marL="38531" marR="38531" marT="17784" marB="17784" anchor="ctr">
                    <a:lnL>
                      <a:noFill/>
                    </a:lnL>
                    <a:lnR>
                      <a:noFill/>
                    </a:lnR>
                    <a:lnT>
                      <a:noFill/>
                    </a:lnT>
                    <a:lnB>
                      <a:noFill/>
                    </a:lnB>
                    <a:solidFill>
                      <a:srgbClr val="FFFFFF"/>
                    </a:solidFill>
                  </a:tcPr>
                </a:tc>
                <a:tc>
                  <a:txBody>
                    <a:bodyPr/>
                    <a:lstStyle/>
                    <a:p>
                      <a:r>
                        <a:rPr lang="en-US" sz="700">
                          <a:effectLst/>
                        </a:rPr>
                        <a:t>Frozen</a:t>
                      </a:r>
                    </a:p>
                  </a:txBody>
                  <a:tcPr marL="38531" marR="38531" marT="17784" marB="17784" anchor="ctr">
                    <a:lnL>
                      <a:noFill/>
                    </a:lnL>
                    <a:lnR>
                      <a:noFill/>
                    </a:lnR>
                    <a:lnT>
                      <a:noFill/>
                    </a:lnT>
                    <a:lnB>
                      <a:noFill/>
                    </a:lnB>
                    <a:solidFill>
                      <a:srgbClr val="FFFFFF"/>
                    </a:solidFill>
                  </a:tcPr>
                </a:tc>
                <a:tc>
                  <a:txBody>
                    <a:bodyPr/>
                    <a:lstStyle/>
                    <a:p>
                      <a:r>
                        <a:rPr lang="en-US" sz="700">
                          <a:effectLst/>
                        </a:rPr>
                        <a:t>3</a:t>
                      </a:r>
                    </a:p>
                  </a:txBody>
                  <a:tcPr marL="38531" marR="38531" marT="17784" marB="17784" anchor="ctr">
                    <a:lnL>
                      <a:noFill/>
                    </a:lnL>
                    <a:lnR>
                      <a:noFill/>
                    </a:lnR>
                    <a:lnT>
                      <a:noFill/>
                    </a:lnT>
                    <a:lnB>
                      <a:noFill/>
                    </a:lnB>
                    <a:solidFill>
                      <a:srgbClr val="FFFFFF"/>
                    </a:solidFill>
                  </a:tcPr>
                </a:tc>
                <a:extLst>
                  <a:ext uri="{0D108BD9-81ED-4DB2-BD59-A6C34878D82A}">
                    <a16:rowId xmlns:a16="http://schemas.microsoft.com/office/drawing/2014/main" val="820638062"/>
                  </a:ext>
                </a:extLst>
              </a:tr>
              <a:tr h="187965">
                <a:tc>
                  <a:txBody>
                    <a:bodyPr/>
                    <a:lstStyle/>
                    <a:p>
                      <a:r>
                        <a:rPr lang="en-US" sz="700">
                          <a:effectLst/>
                        </a:rPr>
                        <a:t>H</a:t>
                      </a:r>
                    </a:p>
                  </a:txBody>
                  <a:tcPr marL="38531" marR="38531" marT="17784" marB="17784" anchor="ctr">
                    <a:lnL>
                      <a:noFill/>
                    </a:lnL>
                    <a:lnR>
                      <a:noFill/>
                    </a:lnR>
                    <a:lnT>
                      <a:noFill/>
                    </a:lnT>
                    <a:lnB>
                      <a:noFill/>
                    </a:lnB>
                    <a:solidFill>
                      <a:srgbClr val="FFFFFF"/>
                    </a:solidFill>
                  </a:tcPr>
                </a:tc>
                <a:tc>
                  <a:txBody>
                    <a:bodyPr/>
                    <a:lstStyle/>
                    <a:p>
                      <a:r>
                        <a:rPr lang="en-US" sz="700">
                          <a:effectLst/>
                        </a:rPr>
                        <a:t>For Hypervisor</a:t>
                      </a:r>
                    </a:p>
                  </a:txBody>
                  <a:tcPr marL="38531" marR="38531" marT="17784" marB="17784" anchor="ctr">
                    <a:lnL>
                      <a:noFill/>
                    </a:lnL>
                    <a:lnR>
                      <a:noFill/>
                    </a:lnR>
                    <a:lnT>
                      <a:noFill/>
                    </a:lnT>
                    <a:lnB>
                      <a:noFill/>
                    </a:lnB>
                    <a:solidFill>
                      <a:srgbClr val="FFFFFF"/>
                    </a:solidFill>
                  </a:tcPr>
                </a:tc>
                <a:tc>
                  <a:txBody>
                    <a:bodyPr/>
                    <a:lstStyle/>
                    <a:p>
                      <a:r>
                        <a:rPr lang="en-US" sz="700">
                          <a:effectLst/>
                        </a:rPr>
                        <a:t>0.0</a:t>
                      </a:r>
                    </a:p>
                  </a:txBody>
                  <a:tcPr marL="38531" marR="38531" marT="17784" marB="17784" anchor="ctr">
                    <a:lnL>
                      <a:noFill/>
                    </a:lnL>
                    <a:lnR>
                      <a:noFill/>
                    </a:lnR>
                    <a:lnT>
                      <a:noFill/>
                    </a:lnT>
                    <a:lnB>
                      <a:noFill/>
                    </a:lnB>
                    <a:solidFill>
                      <a:srgbClr val="FFFFFF"/>
                    </a:solidFill>
                  </a:tcPr>
                </a:tc>
                <a:tc>
                  <a:txBody>
                    <a:bodyPr/>
                    <a:lstStyle/>
                    <a:p>
                      <a:r>
                        <a:rPr lang="en-US" sz="700">
                          <a:effectLst/>
                        </a:rPr>
                        <a:t>Frozen</a:t>
                      </a:r>
                    </a:p>
                  </a:txBody>
                  <a:tcPr marL="38531" marR="38531" marT="17784" marB="17784" anchor="ctr">
                    <a:lnL>
                      <a:noFill/>
                    </a:lnL>
                    <a:lnR>
                      <a:noFill/>
                    </a:lnR>
                    <a:lnT>
                      <a:noFill/>
                    </a:lnT>
                    <a:lnB>
                      <a:noFill/>
                    </a:lnB>
                    <a:solidFill>
                      <a:srgbClr val="FFFFFF"/>
                    </a:solidFill>
                  </a:tcPr>
                </a:tc>
                <a:tc>
                  <a:txBody>
                    <a:bodyPr/>
                    <a:lstStyle/>
                    <a:p>
                      <a:r>
                        <a:rPr lang="en-US" sz="700">
                          <a:effectLst/>
                        </a:rPr>
                        <a:t>2</a:t>
                      </a:r>
                    </a:p>
                  </a:txBody>
                  <a:tcPr marL="38531" marR="38531" marT="17784" marB="17784" anchor="ctr">
                    <a:lnL>
                      <a:noFill/>
                    </a:lnL>
                    <a:lnR>
                      <a:noFill/>
                    </a:lnR>
                    <a:lnT>
                      <a:noFill/>
                    </a:lnT>
                    <a:lnB>
                      <a:noFill/>
                    </a:lnB>
                    <a:solidFill>
                      <a:srgbClr val="FFFFFF"/>
                    </a:solidFill>
                  </a:tcPr>
                </a:tc>
                <a:extLst>
                  <a:ext uri="{0D108BD9-81ED-4DB2-BD59-A6C34878D82A}">
                    <a16:rowId xmlns:a16="http://schemas.microsoft.com/office/drawing/2014/main" val="4272904631"/>
                  </a:ext>
                </a:extLst>
              </a:tr>
              <a:tr h="328940">
                <a:tc>
                  <a:txBody>
                    <a:bodyPr/>
                    <a:lstStyle/>
                    <a:p>
                      <a:r>
                        <a:rPr lang="en-US" sz="700">
                          <a:effectLst/>
                        </a:rPr>
                        <a:t>S</a:t>
                      </a:r>
                    </a:p>
                  </a:txBody>
                  <a:tcPr marL="38531" marR="38531" marT="17784" marB="17784" anchor="ctr">
                    <a:lnL>
                      <a:noFill/>
                    </a:lnL>
                    <a:lnR>
                      <a:noFill/>
                    </a:lnR>
                    <a:lnT>
                      <a:noFill/>
                    </a:lnT>
                    <a:lnB>
                      <a:noFill/>
                    </a:lnB>
                    <a:solidFill>
                      <a:srgbClr val="FFFFFF"/>
                    </a:solidFill>
                  </a:tcPr>
                </a:tc>
                <a:tc>
                  <a:txBody>
                    <a:bodyPr/>
                    <a:lstStyle/>
                    <a:p>
                      <a:r>
                        <a:rPr lang="en-US" sz="700">
                          <a:effectLst/>
                        </a:rPr>
                        <a:t>For Supervisor-level Instructions</a:t>
                      </a:r>
                    </a:p>
                  </a:txBody>
                  <a:tcPr marL="38531" marR="38531" marT="17784" marB="17784" anchor="ctr">
                    <a:lnL>
                      <a:noFill/>
                    </a:lnL>
                    <a:lnR>
                      <a:noFill/>
                    </a:lnR>
                    <a:lnT>
                      <a:noFill/>
                    </a:lnT>
                    <a:lnB>
                      <a:noFill/>
                    </a:lnB>
                    <a:solidFill>
                      <a:srgbClr val="FFFFFF"/>
                    </a:solidFill>
                  </a:tcPr>
                </a:tc>
                <a:tc>
                  <a:txBody>
                    <a:bodyPr/>
                    <a:lstStyle/>
                    <a:p>
                      <a:r>
                        <a:rPr lang="en-US" sz="700">
                          <a:effectLst/>
                        </a:rPr>
                        <a:t>1.12</a:t>
                      </a:r>
                    </a:p>
                  </a:txBody>
                  <a:tcPr marL="38531" marR="38531" marT="17784" marB="17784" anchor="ctr">
                    <a:lnL>
                      <a:noFill/>
                    </a:lnL>
                    <a:lnR>
                      <a:noFill/>
                    </a:lnR>
                    <a:lnT>
                      <a:noFill/>
                    </a:lnT>
                    <a:lnB>
                      <a:noFill/>
                    </a:lnB>
                    <a:solidFill>
                      <a:srgbClr val="FFFFFF"/>
                    </a:solidFill>
                  </a:tcPr>
                </a:tc>
                <a:tc>
                  <a:txBody>
                    <a:bodyPr/>
                    <a:lstStyle/>
                    <a:p>
                      <a:r>
                        <a:rPr lang="en-US" sz="700">
                          <a:effectLst/>
                        </a:rPr>
                        <a:t>Frozen</a:t>
                      </a:r>
                    </a:p>
                  </a:txBody>
                  <a:tcPr marL="38531" marR="38531" marT="17784" marB="17784" anchor="ctr">
                    <a:lnL>
                      <a:noFill/>
                    </a:lnL>
                    <a:lnR>
                      <a:noFill/>
                    </a:lnR>
                    <a:lnT>
                      <a:noFill/>
                    </a:lnT>
                    <a:lnB>
                      <a:noFill/>
                    </a:lnB>
                    <a:solidFill>
                      <a:srgbClr val="FFFFFF"/>
                    </a:solidFill>
                  </a:tcPr>
                </a:tc>
                <a:tc>
                  <a:txBody>
                    <a:bodyPr/>
                    <a:lstStyle/>
                    <a:p>
                      <a:r>
                        <a:rPr lang="en-US" sz="700" dirty="0">
                          <a:effectLst/>
                        </a:rPr>
                        <a:t>7</a:t>
                      </a:r>
                    </a:p>
                  </a:txBody>
                  <a:tcPr marL="38531" marR="38531" marT="17784" marB="17784" anchor="ctr">
                    <a:lnL>
                      <a:noFill/>
                    </a:lnL>
                    <a:lnR>
                      <a:noFill/>
                    </a:lnR>
                    <a:lnT>
                      <a:noFill/>
                    </a:lnT>
                    <a:lnB>
                      <a:noFill/>
                    </a:lnB>
                    <a:solidFill>
                      <a:srgbClr val="FFFFFF"/>
                    </a:solidFill>
                  </a:tcPr>
                </a:tc>
                <a:extLst>
                  <a:ext uri="{0D108BD9-81ED-4DB2-BD59-A6C34878D82A}">
                    <a16:rowId xmlns:a16="http://schemas.microsoft.com/office/drawing/2014/main" val="636808427"/>
                  </a:ext>
                </a:extLst>
              </a:tr>
            </a:tbl>
          </a:graphicData>
        </a:graphic>
      </p:graphicFrame>
      <p:sp>
        <p:nvSpPr>
          <p:cNvPr id="4" name="Text Placeholder 3">
            <a:extLst>
              <a:ext uri="{FF2B5EF4-FFF2-40B4-BE49-F238E27FC236}">
                <a16:creationId xmlns:a16="http://schemas.microsoft.com/office/drawing/2014/main" id="{E3B5FD46-3504-BC13-0F5E-F7461BD844F1}"/>
              </a:ext>
            </a:extLst>
          </p:cNvPr>
          <p:cNvSpPr>
            <a:spLocks noGrp="1"/>
          </p:cNvSpPr>
          <p:nvPr>
            <p:ph type="body" sz="half" idx="2"/>
          </p:nvPr>
        </p:nvSpPr>
        <p:spPr>
          <a:xfrm>
            <a:off x="1444671" y="3205491"/>
            <a:ext cx="3275013" cy="2950383"/>
          </a:xfrm>
        </p:spPr>
        <p:txBody>
          <a:bodyPr>
            <a:normAutofit fontScale="92500" lnSpcReduction="20000"/>
          </a:bodyPr>
          <a:lstStyle/>
          <a:p>
            <a:r>
              <a:rPr lang="en-US" b="0" i="0" dirty="0">
                <a:solidFill>
                  <a:srgbClr val="1F2328"/>
                </a:solidFill>
                <a:effectLst/>
                <a:latin typeface="-apple-system"/>
              </a:rPr>
              <a:t>By default, only the core ISA must be implemented presenting great opportunity for area and energy optimization. However, additional functionality is sometimes desired. RISC-V comes with a series of standard extensions that enable additional functionality beyond the core ISA such as floating point and operations and bit manipulation. Extensions can be implemented and omitted as desired. Those extensions are:</a:t>
            </a:r>
            <a:endParaRPr lang="en-US" dirty="0"/>
          </a:p>
        </p:txBody>
      </p:sp>
    </p:spTree>
    <p:extLst>
      <p:ext uri="{BB962C8B-B14F-4D97-AF65-F5344CB8AC3E}">
        <p14:creationId xmlns:p14="http://schemas.microsoft.com/office/powerpoint/2010/main" val="798793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6C0E-4E4F-C8E9-2C1F-78CA08841032}"/>
              </a:ext>
            </a:extLst>
          </p:cNvPr>
          <p:cNvSpPr>
            <a:spLocks noGrp="1"/>
          </p:cNvSpPr>
          <p:nvPr>
            <p:ph type="title"/>
          </p:nvPr>
        </p:nvSpPr>
        <p:spPr/>
        <p:txBody>
          <a:bodyPr>
            <a:normAutofit fontScale="90000"/>
          </a:bodyPr>
          <a:lstStyle/>
          <a:p>
            <a:r>
              <a:rPr lang="en-US" b="1" i="0" dirty="0">
                <a:solidFill>
                  <a:srgbClr val="1F2328"/>
                </a:solidFill>
                <a:effectLst/>
                <a:latin typeface="-apple-system"/>
              </a:rPr>
              <a:t>Calling Convention</a:t>
            </a:r>
            <a:br>
              <a:rPr lang="en-US" b="1" i="0" dirty="0">
                <a:solidFill>
                  <a:srgbClr val="1F2328"/>
                </a:solidFill>
                <a:effectLst/>
                <a:latin typeface="-apple-system"/>
              </a:rPr>
            </a:br>
            <a:br>
              <a:rPr lang="en-US" dirty="0"/>
            </a:br>
            <a:endParaRPr lang="en-US" dirty="0"/>
          </a:p>
        </p:txBody>
      </p:sp>
      <p:sp>
        <p:nvSpPr>
          <p:cNvPr id="3" name="Content Placeholder 2">
            <a:extLst>
              <a:ext uri="{FF2B5EF4-FFF2-40B4-BE49-F238E27FC236}">
                <a16:creationId xmlns:a16="http://schemas.microsoft.com/office/drawing/2014/main" id="{154CEF71-FB58-C71C-0C53-BC8C7AAE44AB}"/>
              </a:ext>
            </a:extLst>
          </p:cNvPr>
          <p:cNvSpPr>
            <a:spLocks noGrp="1"/>
          </p:cNvSpPr>
          <p:nvPr>
            <p:ph idx="1"/>
          </p:nvPr>
        </p:nvSpPr>
        <p:spPr/>
        <p:txBody>
          <a:bodyPr/>
          <a:lstStyle/>
          <a:p>
            <a:pPr marL="0" indent="0">
              <a:buNone/>
            </a:pPr>
            <a:r>
              <a:rPr lang="en-US" b="0" i="0" dirty="0">
                <a:solidFill>
                  <a:srgbClr val="1F2328"/>
                </a:solidFill>
                <a:effectLst/>
                <a:latin typeface="-apple-system"/>
              </a:rPr>
              <a:t>The RISC-V calling convention specifies the rules for how functions should be called and returned from in programs compiled for RISC-V processors. These rules include details such as how function arguments are passed, where return values are stored, and the register usage conventions for different types of functions. It is important for a calling convention to be followed consistently within a program to ensure that function calls and returns work correctly. The RISC-V calling convention is designed to be simple and efficient, with a focus on minimizing the number of registers that need to be saved and restored during function calls.</a:t>
            </a:r>
            <a:endParaRPr lang="en-US" dirty="0"/>
          </a:p>
        </p:txBody>
      </p:sp>
    </p:spTree>
    <p:extLst>
      <p:ext uri="{BB962C8B-B14F-4D97-AF65-F5344CB8AC3E}">
        <p14:creationId xmlns:p14="http://schemas.microsoft.com/office/powerpoint/2010/main" val="1489168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C4E3-42E1-BF34-F495-5E1DFA0C9DB5}"/>
              </a:ext>
            </a:extLst>
          </p:cNvPr>
          <p:cNvSpPr>
            <a:spLocks noGrp="1"/>
          </p:cNvSpPr>
          <p:nvPr>
            <p:ph type="title"/>
          </p:nvPr>
        </p:nvSpPr>
        <p:spPr/>
        <p:txBody>
          <a:bodyPr>
            <a:normAutofit fontScale="90000"/>
          </a:bodyPr>
          <a:lstStyle/>
          <a:p>
            <a:r>
              <a:rPr lang="en-US" b="1" i="0" dirty="0">
                <a:solidFill>
                  <a:srgbClr val="1F2328"/>
                </a:solidFill>
                <a:effectLst/>
                <a:latin typeface="-apple-system"/>
              </a:rPr>
              <a:t>Naming Convention</a:t>
            </a:r>
            <a:br>
              <a:rPr lang="en-US" b="1" i="0" dirty="0">
                <a:solidFill>
                  <a:srgbClr val="1F2328"/>
                </a:solidFill>
                <a:effectLst/>
                <a:latin typeface="-apple-system"/>
              </a:rPr>
            </a:br>
            <a:br>
              <a:rPr lang="en-US" dirty="0"/>
            </a:br>
            <a:endParaRPr lang="en-US" dirty="0"/>
          </a:p>
        </p:txBody>
      </p:sp>
      <p:sp>
        <p:nvSpPr>
          <p:cNvPr id="6" name="Content Placeholder 5">
            <a:extLst>
              <a:ext uri="{FF2B5EF4-FFF2-40B4-BE49-F238E27FC236}">
                <a16:creationId xmlns:a16="http://schemas.microsoft.com/office/drawing/2014/main" id="{D0F1581B-8AB0-8BB7-34E1-8CA1FF6CA39A}"/>
              </a:ext>
            </a:extLst>
          </p:cNvPr>
          <p:cNvSpPr>
            <a:spLocks noGrp="1"/>
          </p:cNvSpPr>
          <p:nvPr>
            <p:ph idx="1"/>
          </p:nvPr>
        </p:nvSpPr>
        <p:spPr/>
        <p:txBody>
          <a:bodyPr>
            <a:normAutofit lnSpcReduction="10000"/>
          </a:bodyPr>
          <a:lstStyle/>
          <a:p>
            <a:pPr marL="0" indent="0">
              <a:buNone/>
            </a:pPr>
            <a:r>
              <a:rPr lang="en-US" b="0" i="0" dirty="0">
                <a:solidFill>
                  <a:srgbClr val="1F2328"/>
                </a:solidFill>
                <a:effectLst/>
                <a:latin typeface="-apple-system"/>
              </a:rPr>
              <a:t>RISC-V defines an exact order that must be used to define the RISC-V ISA subset:</a:t>
            </a:r>
            <a:br>
              <a:rPr lang="en-US" b="0" i="0" dirty="0">
                <a:solidFill>
                  <a:srgbClr val="1F2328"/>
                </a:solidFill>
                <a:effectLst/>
                <a:latin typeface="-apple-system"/>
              </a:rPr>
            </a:br>
            <a:r>
              <a:rPr lang="en-US" b="0" i="0" dirty="0">
                <a:solidFill>
                  <a:srgbClr val="1F2328"/>
                </a:solidFill>
                <a:effectLst/>
                <a:latin typeface="-apple-system"/>
              </a:rPr>
              <a:t>RV [ 32, 64, 128]  I,M,A,F,D,G,Q,L,C,B,J,T,P,V,N</a:t>
            </a:r>
            <a:br>
              <a:rPr lang="en-US" b="0" i="0" dirty="0">
                <a:solidFill>
                  <a:srgbClr val="1F2328"/>
                </a:solidFill>
                <a:effectLst/>
                <a:latin typeface="-apple-system"/>
              </a:rPr>
            </a:br>
            <a:r>
              <a:rPr lang="en-US" b="0" i="0" dirty="0">
                <a:solidFill>
                  <a:srgbClr val="1F2328"/>
                </a:solidFill>
                <a:effectLst/>
                <a:latin typeface="-apple-system"/>
              </a:rPr>
              <a:t>For example, RV32EMAB is legal, whereas RV32EMBA is not.</a:t>
            </a:r>
          </a:p>
          <a:p>
            <a:pPr marL="0" indent="0">
              <a:buNone/>
            </a:pPr>
            <a:r>
              <a:rPr lang="en-US" b="0" i="0" dirty="0">
                <a:solidFill>
                  <a:srgbClr val="1F2328"/>
                </a:solidFill>
                <a:effectLst/>
                <a:latin typeface="-apple-system"/>
              </a:rPr>
              <a:t>A complete RISC-V core designation gives the base specification appended with the letters of the standard extensions it implements, in the order listed in Figure 1. A small SoC using minimal resources, then, might have the designation RV32EMAB. This means the core implements the 32-bit integer instruction set for embedded devices, has 16 registers and runs integer multiplication and division as well as atomic instructions. It has no floating-point math but does support bit manipulation.</a:t>
            </a:r>
            <a:endParaRPr lang="en-US" dirty="0"/>
          </a:p>
        </p:txBody>
      </p:sp>
    </p:spTree>
    <p:extLst>
      <p:ext uri="{BB962C8B-B14F-4D97-AF65-F5344CB8AC3E}">
        <p14:creationId xmlns:p14="http://schemas.microsoft.com/office/powerpoint/2010/main" val="135412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46E1-328A-28DD-8E48-D8DBC70A724F}"/>
              </a:ext>
            </a:extLst>
          </p:cNvPr>
          <p:cNvSpPr>
            <a:spLocks noGrp="1"/>
          </p:cNvSpPr>
          <p:nvPr>
            <p:ph type="title"/>
          </p:nvPr>
        </p:nvSpPr>
        <p:spPr/>
        <p:txBody>
          <a:bodyPr/>
          <a:lstStyle/>
          <a:p>
            <a:r>
              <a:rPr lang="en-US" b="1" i="0" dirty="0">
                <a:solidFill>
                  <a:srgbClr val="1F2328"/>
                </a:solidFill>
                <a:effectLst/>
                <a:latin typeface="-apple-system"/>
              </a:rPr>
              <a:t>Conclusion</a:t>
            </a:r>
            <a:br>
              <a:rPr lang="en-US" b="1"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77200379-D94C-0D93-454B-31BEF15CC770}"/>
              </a:ext>
            </a:extLst>
          </p:cNvPr>
          <p:cNvSpPr>
            <a:spLocks noGrp="1"/>
          </p:cNvSpPr>
          <p:nvPr>
            <p:ph idx="1"/>
          </p:nvPr>
        </p:nvSpPr>
        <p:spPr/>
        <p:txBody>
          <a:bodyPr/>
          <a:lstStyle/>
          <a:p>
            <a:pPr marL="0" indent="0">
              <a:buNone/>
            </a:pPr>
            <a:r>
              <a:rPr lang="en-US" b="0" i="0" dirty="0">
                <a:solidFill>
                  <a:srgbClr val="1F2328"/>
                </a:solidFill>
                <a:effectLst/>
                <a:latin typeface="-apple-system"/>
              </a:rPr>
              <a:t>In conclusion, from what I learned here is that RISC-V is a open source Instruction Set Architecture (ISA) that has gained widespread adoption due to its modularity, extensibility, and flexibility. It has a large and growing user base in academia and industry, with a strong ecosystem of tools, software, and hardware support. It has many potential to disrupt the traditional ISA market and enable a new era of innovation in computer architecture. And I personally think that he reason many developers are fond of RISC-V is that it simplifies the instructions given to the processor to accomplish tasks and provides the flexibility to create thousands of possible custom processors. Thus significantly enables companies to get their designs to market faster.</a:t>
            </a:r>
            <a:endParaRPr lang="en-US" dirty="0"/>
          </a:p>
        </p:txBody>
      </p:sp>
    </p:spTree>
    <p:extLst>
      <p:ext uri="{BB962C8B-B14F-4D97-AF65-F5344CB8AC3E}">
        <p14:creationId xmlns:p14="http://schemas.microsoft.com/office/powerpoint/2010/main" val="393838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CA36-9FCC-B56C-FE29-D0E17D628345}"/>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283A829B-080E-5819-68EC-44685AB1A81B}"/>
              </a:ext>
            </a:extLst>
          </p:cNvPr>
          <p:cNvSpPr>
            <a:spLocks noGrp="1"/>
          </p:cNvSpPr>
          <p:nvPr>
            <p:ph idx="1"/>
          </p:nvPr>
        </p:nvSpPr>
        <p:spPr/>
        <p:txBody>
          <a:bodyPr/>
          <a:lstStyle/>
          <a:p>
            <a:r>
              <a:rPr lang="en-US" dirty="0">
                <a:hlinkClick r:id="rId2"/>
              </a:rPr>
              <a:t>https://www.allaboutcircuits.com/technical-articles/introductions-to-risc-v-instruction-set-understanding-this-open-instruction-set-architecture/</a:t>
            </a:r>
            <a:endParaRPr lang="en-US" dirty="0"/>
          </a:p>
          <a:p>
            <a:r>
              <a:rPr lang="en-US" dirty="0">
                <a:hlinkClick r:id="rId3"/>
              </a:rPr>
              <a:t>https://github.com/riscv2os/riscv2os/wiki/riscvOverview</a:t>
            </a:r>
            <a:endParaRPr lang="en-US" dirty="0"/>
          </a:p>
          <a:p>
            <a:r>
              <a:rPr lang="en-US" dirty="0">
                <a:hlinkClick r:id="rId4"/>
              </a:rPr>
              <a:t>https://www.elprocus.com/risc-v-processor/</a:t>
            </a:r>
            <a:endParaRPr lang="en-US" dirty="0"/>
          </a:p>
          <a:p>
            <a:r>
              <a:rPr lang="en-US" dirty="0">
                <a:hlinkClick r:id="rId5"/>
              </a:rPr>
              <a:t>https://devopedia.org/risc-v-instruction-sets#summary</a:t>
            </a:r>
            <a:endParaRPr lang="en-US" dirty="0"/>
          </a:p>
          <a:p>
            <a:r>
              <a:rPr lang="en-US" dirty="0">
                <a:hlinkClick r:id="rId6"/>
              </a:rPr>
              <a:t>https://www.digikey.com/en/blog/unlock-the-risc-v-naming-code</a:t>
            </a:r>
            <a:endParaRPr lang="en-US" dirty="0"/>
          </a:p>
        </p:txBody>
      </p:sp>
    </p:spTree>
    <p:extLst>
      <p:ext uri="{BB962C8B-B14F-4D97-AF65-F5344CB8AC3E}">
        <p14:creationId xmlns:p14="http://schemas.microsoft.com/office/powerpoint/2010/main" val="1553241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BA30-F06E-259F-D275-1FE6A02815EA}"/>
              </a:ext>
            </a:extLst>
          </p:cNvPr>
          <p:cNvSpPr>
            <a:spLocks noGrp="1"/>
          </p:cNvSpPr>
          <p:nvPr>
            <p:ph type="title"/>
          </p:nvPr>
        </p:nvSpPr>
        <p:spPr/>
        <p:txBody>
          <a:bodyPr>
            <a:normAutofit fontScale="90000"/>
          </a:bodyPr>
          <a:lstStyle/>
          <a:p>
            <a:r>
              <a:rPr lang="en-US" sz="6000" b="1" i="0" dirty="0">
                <a:solidFill>
                  <a:srgbClr val="1F2328"/>
                </a:solidFill>
                <a:effectLst/>
                <a:latin typeface="-apple-system"/>
              </a:rPr>
              <a:t>What is a RISC-V?</a:t>
            </a:r>
            <a:br>
              <a:rPr lang="en-US" b="1"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0FCD61A1-A767-A3AA-0040-9F8CDA40E069}"/>
              </a:ext>
            </a:extLst>
          </p:cNvPr>
          <p:cNvSpPr>
            <a:spLocks noGrp="1"/>
          </p:cNvSpPr>
          <p:nvPr>
            <p:ph idx="1"/>
          </p:nvPr>
        </p:nvSpPr>
        <p:spPr/>
        <p:txBody>
          <a:bodyPr/>
          <a:lstStyle/>
          <a:p>
            <a:pPr marL="0" indent="0">
              <a:buNone/>
            </a:pPr>
            <a:r>
              <a:rPr lang="en-US" b="0" i="0" dirty="0">
                <a:solidFill>
                  <a:srgbClr val="1F2328"/>
                </a:solidFill>
                <a:effectLst/>
                <a:latin typeface="-apple-system"/>
              </a:rPr>
              <a:t>RISC-V (pronounced "risk-five") is a free and open ISA for processors based on RISC principles, which are designed to make processors more efficient by reducing the number of instructions they need to execute. RISC-V can be used to design processors for a variety of applications, from microcontrollers to high-performance servers and has been supported by a number of organizations, including universities, companies, and research institutions.</a:t>
            </a:r>
            <a:endParaRPr lang="en-US" dirty="0"/>
          </a:p>
        </p:txBody>
      </p:sp>
    </p:spTree>
    <p:extLst>
      <p:ext uri="{BB962C8B-B14F-4D97-AF65-F5344CB8AC3E}">
        <p14:creationId xmlns:p14="http://schemas.microsoft.com/office/powerpoint/2010/main" val="89022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5C0C-4A59-A9B9-E4C3-3C48C1076BAF}"/>
              </a:ext>
            </a:extLst>
          </p:cNvPr>
          <p:cNvSpPr>
            <a:spLocks noGrp="1"/>
          </p:cNvSpPr>
          <p:nvPr>
            <p:ph type="title"/>
          </p:nvPr>
        </p:nvSpPr>
        <p:spPr/>
        <p:txBody>
          <a:bodyPr>
            <a:normAutofit fontScale="90000"/>
          </a:bodyPr>
          <a:lstStyle/>
          <a:p>
            <a:r>
              <a:rPr lang="en-US" sz="6000" b="1" i="0" dirty="0">
                <a:solidFill>
                  <a:srgbClr val="1F2328"/>
                </a:solidFill>
                <a:effectLst/>
                <a:latin typeface="-apple-system"/>
              </a:rPr>
              <a:t>RISC vs CISC</a:t>
            </a:r>
            <a:br>
              <a:rPr lang="en-US" b="1"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074C0F43-2CD9-DF75-0191-CAB5E114BF51}"/>
              </a:ext>
            </a:extLst>
          </p:cNvPr>
          <p:cNvSpPr>
            <a:spLocks noGrp="1"/>
          </p:cNvSpPr>
          <p:nvPr>
            <p:ph idx="1"/>
          </p:nvPr>
        </p:nvSpPr>
        <p:spPr/>
        <p:txBody>
          <a:bodyPr>
            <a:normAutofit fontScale="85000" lnSpcReduction="10000"/>
          </a:bodyPr>
          <a:lstStyle/>
          <a:p>
            <a:pPr algn="l"/>
            <a:r>
              <a:rPr lang="en-US" b="0" i="0" dirty="0">
                <a:solidFill>
                  <a:srgbClr val="1F2328"/>
                </a:solidFill>
                <a:effectLst/>
                <a:latin typeface="-apple-system"/>
              </a:rPr>
              <a:t>RISC is a computer architecture philosophy proposed in the 1980s as an alternative to the commercial architectures offered at the time by Intel, Motorola, and pretty much everyone else. Originally dubbed as "Complex Instruction Set Computer," or CISC, this architecture relied on dense instruction sets to implement a wide variety of operations thought to be useful and necessary. However, many research teams including IBM and UC Berkeley found that compilers usually ended up using a very small subset of these complex instruction sets. This, and other findings, led to questioning the need for a larger instruction set, focusing on simplicity as a means to improve efficiency.</a:t>
            </a:r>
          </a:p>
          <a:p>
            <a:pPr algn="l"/>
            <a:r>
              <a:rPr lang="en-US" b="0" i="0" dirty="0">
                <a:solidFill>
                  <a:srgbClr val="1F2328"/>
                </a:solidFill>
                <a:effectLst/>
                <a:latin typeface="-apple-system"/>
              </a:rPr>
              <a:t>Overall, RISC is the opposite of CISC in many ways. Usually, CISC central processing units (CPUs) have a few registers and lots of instructions, most of which have access to memory, whereas RISC CPUs have lots of registers and a very modest instruction set, with memory access restricted to a few load and store instructions.</a:t>
            </a:r>
          </a:p>
          <a:p>
            <a:endParaRPr lang="en-US" dirty="0"/>
          </a:p>
        </p:txBody>
      </p:sp>
    </p:spTree>
    <p:extLst>
      <p:ext uri="{BB962C8B-B14F-4D97-AF65-F5344CB8AC3E}">
        <p14:creationId xmlns:p14="http://schemas.microsoft.com/office/powerpoint/2010/main" val="112853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7520-F931-DF73-EC04-2FC8D84EA732}"/>
              </a:ext>
            </a:extLst>
          </p:cNvPr>
          <p:cNvSpPr>
            <a:spLocks noGrp="1"/>
          </p:cNvSpPr>
          <p:nvPr>
            <p:ph type="title"/>
          </p:nvPr>
        </p:nvSpPr>
        <p:spPr/>
        <p:txBody>
          <a:bodyPr/>
          <a:lstStyle/>
          <a:p>
            <a:r>
              <a:rPr lang="en-US" b="0" i="0" dirty="0">
                <a:solidFill>
                  <a:srgbClr val="1F2328"/>
                </a:solidFill>
                <a:effectLst/>
                <a:latin typeface="-apple-system"/>
              </a:rPr>
              <a:t>Here is the difference between RISC and CISC</a:t>
            </a:r>
            <a:endParaRPr lang="en-US" dirty="0"/>
          </a:p>
        </p:txBody>
      </p:sp>
      <p:sp>
        <p:nvSpPr>
          <p:cNvPr id="3" name="Text Placeholder 2">
            <a:extLst>
              <a:ext uri="{FF2B5EF4-FFF2-40B4-BE49-F238E27FC236}">
                <a16:creationId xmlns:a16="http://schemas.microsoft.com/office/drawing/2014/main" id="{847B89F2-D4F4-83F0-BA19-3C0AC3432318}"/>
              </a:ext>
            </a:extLst>
          </p:cNvPr>
          <p:cNvSpPr>
            <a:spLocks noGrp="1"/>
          </p:cNvSpPr>
          <p:nvPr>
            <p:ph type="body" idx="1"/>
          </p:nvPr>
        </p:nvSpPr>
        <p:spPr>
          <a:xfrm>
            <a:off x="1447191" y="2019550"/>
            <a:ext cx="4645152" cy="397080"/>
          </a:xfrm>
        </p:spPr>
        <p:txBody>
          <a:bodyPr>
            <a:normAutofit lnSpcReduction="10000"/>
          </a:bodyPr>
          <a:lstStyle/>
          <a:p>
            <a:pPr algn="ctr"/>
            <a:r>
              <a:rPr lang="en-US" b="1" i="0" dirty="0">
                <a:solidFill>
                  <a:srgbClr val="1F2328"/>
                </a:solidFill>
                <a:effectLst/>
                <a:latin typeface="-apple-system"/>
              </a:rPr>
              <a:t>RISC</a:t>
            </a:r>
          </a:p>
        </p:txBody>
      </p:sp>
      <p:sp>
        <p:nvSpPr>
          <p:cNvPr id="4" name="Content Placeholder 3">
            <a:extLst>
              <a:ext uri="{FF2B5EF4-FFF2-40B4-BE49-F238E27FC236}">
                <a16:creationId xmlns:a16="http://schemas.microsoft.com/office/drawing/2014/main" id="{DB9B2BE6-E99E-9AC7-5CBB-014668CC99C6}"/>
              </a:ext>
            </a:extLst>
          </p:cNvPr>
          <p:cNvSpPr>
            <a:spLocks noGrp="1"/>
          </p:cNvSpPr>
          <p:nvPr>
            <p:ph sz="half" idx="2"/>
          </p:nvPr>
        </p:nvSpPr>
        <p:spPr>
          <a:xfrm>
            <a:off x="1447191" y="2416630"/>
            <a:ext cx="4645152" cy="3386293"/>
          </a:xfrm>
        </p:spPr>
        <p:txBody>
          <a:bodyPr>
            <a:normAutofit fontScale="92500" lnSpcReduction="10000"/>
          </a:bodyPr>
          <a:lstStyle/>
          <a:p>
            <a:r>
              <a:rPr lang="en-US" b="0" i="0" dirty="0">
                <a:solidFill>
                  <a:srgbClr val="1F2328"/>
                </a:solidFill>
                <a:effectLst/>
                <a:latin typeface="-apple-system"/>
              </a:rPr>
              <a:t>Emphasis on hardware</a:t>
            </a:r>
          </a:p>
          <a:p>
            <a:r>
              <a:rPr lang="en-US" b="0" i="0" dirty="0">
                <a:solidFill>
                  <a:srgbClr val="1F2328"/>
                </a:solidFill>
                <a:effectLst/>
                <a:latin typeface="-apple-system"/>
              </a:rPr>
              <a:t>Multiple instruction sizes and formats</a:t>
            </a:r>
            <a:endParaRPr lang="en-US" dirty="0">
              <a:solidFill>
                <a:srgbClr val="1F2328"/>
              </a:solidFill>
              <a:latin typeface="-apple-system"/>
            </a:endParaRPr>
          </a:p>
          <a:p>
            <a:r>
              <a:rPr lang="en-US" b="0" i="0" dirty="0">
                <a:solidFill>
                  <a:srgbClr val="1F2328"/>
                </a:solidFill>
                <a:effectLst/>
                <a:latin typeface="-apple-system"/>
              </a:rPr>
              <a:t>Less registers</a:t>
            </a:r>
          </a:p>
          <a:p>
            <a:r>
              <a:rPr lang="en-US" b="0" i="0" dirty="0">
                <a:solidFill>
                  <a:srgbClr val="1F2328"/>
                </a:solidFill>
                <a:effectLst/>
                <a:latin typeface="-apple-system"/>
              </a:rPr>
              <a:t>More addressing modes</a:t>
            </a:r>
          </a:p>
          <a:p>
            <a:r>
              <a:rPr lang="en-US" b="0" i="0" dirty="0">
                <a:solidFill>
                  <a:srgbClr val="1F2328"/>
                </a:solidFill>
                <a:effectLst/>
                <a:latin typeface="-apple-system"/>
              </a:rPr>
              <a:t>Extensive use of microprogramming</a:t>
            </a:r>
            <a:endParaRPr lang="en-US" dirty="0">
              <a:solidFill>
                <a:srgbClr val="1F2328"/>
              </a:solidFill>
              <a:latin typeface="-apple-system"/>
            </a:endParaRPr>
          </a:p>
          <a:p>
            <a:r>
              <a:rPr lang="en-US" b="0" i="0" dirty="0">
                <a:solidFill>
                  <a:srgbClr val="1F2328"/>
                </a:solidFill>
                <a:effectLst/>
                <a:latin typeface="-apple-system"/>
              </a:rPr>
              <a:t>Instructions take a varying amount of cycle time</a:t>
            </a:r>
          </a:p>
          <a:p>
            <a:r>
              <a:rPr lang="en-US" b="0" i="0" dirty="0">
                <a:solidFill>
                  <a:srgbClr val="1F2328"/>
                </a:solidFill>
                <a:effectLst/>
                <a:latin typeface="-apple-system"/>
              </a:rPr>
              <a:t>Pipelining is difficult</a:t>
            </a:r>
            <a:endParaRPr lang="en-US" dirty="0"/>
          </a:p>
        </p:txBody>
      </p:sp>
      <p:sp>
        <p:nvSpPr>
          <p:cNvPr id="5" name="Text Placeholder 4">
            <a:extLst>
              <a:ext uri="{FF2B5EF4-FFF2-40B4-BE49-F238E27FC236}">
                <a16:creationId xmlns:a16="http://schemas.microsoft.com/office/drawing/2014/main" id="{4D9AA0FB-7381-FBFD-FF46-ACFFF48FE1E4}"/>
              </a:ext>
            </a:extLst>
          </p:cNvPr>
          <p:cNvSpPr>
            <a:spLocks noGrp="1"/>
          </p:cNvSpPr>
          <p:nvPr>
            <p:ph type="body" sz="quarter" idx="3"/>
          </p:nvPr>
        </p:nvSpPr>
        <p:spPr>
          <a:xfrm>
            <a:off x="6412362" y="2023004"/>
            <a:ext cx="4645152" cy="393626"/>
          </a:xfrm>
        </p:spPr>
        <p:txBody>
          <a:bodyPr>
            <a:normAutofit lnSpcReduction="10000"/>
          </a:bodyPr>
          <a:lstStyle/>
          <a:p>
            <a:pPr algn="ctr"/>
            <a:r>
              <a:rPr lang="en-US" b="1" i="0" dirty="0">
                <a:solidFill>
                  <a:srgbClr val="1F2328"/>
                </a:solidFill>
                <a:effectLst/>
                <a:latin typeface="-apple-system"/>
              </a:rPr>
              <a:t>CISC</a:t>
            </a:r>
          </a:p>
        </p:txBody>
      </p:sp>
      <p:sp>
        <p:nvSpPr>
          <p:cNvPr id="6" name="Content Placeholder 5">
            <a:extLst>
              <a:ext uri="{FF2B5EF4-FFF2-40B4-BE49-F238E27FC236}">
                <a16:creationId xmlns:a16="http://schemas.microsoft.com/office/drawing/2014/main" id="{BE29AFF8-9947-DCCF-51D0-87F140972CF0}"/>
              </a:ext>
            </a:extLst>
          </p:cNvPr>
          <p:cNvSpPr>
            <a:spLocks noGrp="1"/>
          </p:cNvSpPr>
          <p:nvPr>
            <p:ph sz="quarter" idx="4"/>
          </p:nvPr>
        </p:nvSpPr>
        <p:spPr>
          <a:xfrm>
            <a:off x="6412361" y="2416629"/>
            <a:ext cx="4642491" cy="3755569"/>
          </a:xfrm>
        </p:spPr>
        <p:txBody>
          <a:bodyPr>
            <a:normAutofit fontScale="92500" lnSpcReduction="10000"/>
          </a:bodyPr>
          <a:lstStyle/>
          <a:p>
            <a:r>
              <a:rPr lang="en-US" b="0" i="0" dirty="0">
                <a:solidFill>
                  <a:srgbClr val="1F2328"/>
                </a:solidFill>
                <a:effectLst/>
                <a:latin typeface="-apple-system"/>
              </a:rPr>
              <a:t>Emphasis on software</a:t>
            </a:r>
          </a:p>
          <a:p>
            <a:r>
              <a:rPr lang="en-US" b="0" i="0" dirty="0">
                <a:solidFill>
                  <a:srgbClr val="1F2328"/>
                </a:solidFill>
                <a:effectLst/>
                <a:latin typeface="-apple-system"/>
              </a:rPr>
              <a:t>Instructions of same set with few formats</a:t>
            </a:r>
            <a:endParaRPr lang="en-US" dirty="0">
              <a:solidFill>
                <a:srgbClr val="1F2328"/>
              </a:solidFill>
              <a:latin typeface="-apple-system"/>
            </a:endParaRPr>
          </a:p>
          <a:p>
            <a:r>
              <a:rPr lang="en-US" b="0" i="0" dirty="0">
                <a:solidFill>
                  <a:srgbClr val="1F2328"/>
                </a:solidFill>
                <a:effectLst/>
                <a:latin typeface="-apple-system"/>
              </a:rPr>
              <a:t>Uses more registers</a:t>
            </a:r>
          </a:p>
          <a:p>
            <a:r>
              <a:rPr lang="en-US" b="0" i="0" dirty="0">
                <a:solidFill>
                  <a:srgbClr val="1F2328"/>
                </a:solidFill>
                <a:effectLst/>
                <a:latin typeface="-apple-system"/>
              </a:rPr>
              <a:t>Fewer addressing modes</a:t>
            </a:r>
            <a:endParaRPr lang="en-US" dirty="0">
              <a:solidFill>
                <a:srgbClr val="1F2328"/>
              </a:solidFill>
              <a:latin typeface="-apple-system"/>
            </a:endParaRPr>
          </a:p>
          <a:p>
            <a:r>
              <a:rPr lang="en-US" b="0" i="0" dirty="0">
                <a:solidFill>
                  <a:srgbClr val="1F2328"/>
                </a:solidFill>
                <a:effectLst/>
                <a:latin typeface="-apple-system"/>
              </a:rPr>
              <a:t>Complexity in compiler</a:t>
            </a:r>
          </a:p>
          <a:p>
            <a:r>
              <a:rPr lang="en-US" b="0" i="0" dirty="0">
                <a:solidFill>
                  <a:srgbClr val="1F2328"/>
                </a:solidFill>
                <a:effectLst/>
                <a:latin typeface="-apple-system"/>
              </a:rPr>
              <a:t>Instructions take one cycle time</a:t>
            </a:r>
            <a:endParaRPr lang="en-US" dirty="0">
              <a:solidFill>
                <a:srgbClr val="1F2328"/>
              </a:solidFill>
              <a:latin typeface="-apple-system"/>
            </a:endParaRPr>
          </a:p>
          <a:p>
            <a:r>
              <a:rPr lang="en-US" b="0" i="0" dirty="0">
                <a:solidFill>
                  <a:srgbClr val="1F2328"/>
                </a:solidFill>
                <a:effectLst/>
                <a:latin typeface="-apple-system"/>
              </a:rPr>
              <a:t>Pipelining is easy</a:t>
            </a:r>
            <a:endParaRPr lang="en-US" dirty="0"/>
          </a:p>
        </p:txBody>
      </p:sp>
    </p:spTree>
    <p:extLst>
      <p:ext uri="{BB962C8B-B14F-4D97-AF65-F5344CB8AC3E}">
        <p14:creationId xmlns:p14="http://schemas.microsoft.com/office/powerpoint/2010/main" val="3957379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7A70-3216-019F-C83D-90C939B7AABC}"/>
              </a:ext>
            </a:extLst>
          </p:cNvPr>
          <p:cNvSpPr>
            <a:spLocks noGrp="1"/>
          </p:cNvSpPr>
          <p:nvPr>
            <p:ph type="title"/>
          </p:nvPr>
        </p:nvSpPr>
        <p:spPr>
          <a:xfrm>
            <a:off x="1451579" y="804520"/>
            <a:ext cx="9603275" cy="1040610"/>
          </a:xfrm>
        </p:spPr>
        <p:txBody>
          <a:bodyPr/>
          <a:lstStyle/>
          <a:p>
            <a:r>
              <a:rPr lang="en-US" b="1" i="0" dirty="0">
                <a:solidFill>
                  <a:srgbClr val="1F2328"/>
                </a:solidFill>
                <a:effectLst/>
                <a:latin typeface="-apple-system"/>
              </a:rPr>
              <a:t>History</a:t>
            </a:r>
            <a:br>
              <a:rPr lang="en-US" b="1"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14E37678-2A4F-1BD8-829C-3CE68B42C1CE}"/>
              </a:ext>
            </a:extLst>
          </p:cNvPr>
          <p:cNvSpPr>
            <a:spLocks noGrp="1"/>
          </p:cNvSpPr>
          <p:nvPr>
            <p:ph idx="1"/>
          </p:nvPr>
        </p:nvSpPr>
        <p:spPr>
          <a:xfrm>
            <a:off x="1451579" y="2015731"/>
            <a:ext cx="9603275" cy="3699269"/>
          </a:xfrm>
        </p:spPr>
        <p:txBody>
          <a:bodyPr>
            <a:normAutofit fontScale="92500" lnSpcReduction="20000"/>
          </a:bodyPr>
          <a:lstStyle/>
          <a:p>
            <a:pPr algn="l"/>
            <a:r>
              <a:rPr lang="en-US" b="0" i="0" dirty="0">
                <a:solidFill>
                  <a:srgbClr val="1F2328"/>
                </a:solidFill>
                <a:effectLst/>
                <a:latin typeface="-apple-system"/>
              </a:rPr>
              <a:t>The RISC-V ISA was developed at the University of California, Berkeley, beginning in 2010. The goal of the project was to create a free and open alternative to proprietary ISAs used in many processors. The RISC-V ISA is based on established RISC principles, which are designed to make processors more efficient by reducing the number of instructions they need to execute.</a:t>
            </a:r>
          </a:p>
          <a:p>
            <a:pPr algn="l"/>
            <a:r>
              <a:rPr lang="en-US" b="0" i="0" dirty="0">
                <a:solidFill>
                  <a:srgbClr val="1F2328"/>
                </a:solidFill>
                <a:effectLst/>
                <a:latin typeface="-apple-system"/>
              </a:rPr>
              <a:t>The first version of the RISC-V ISA was released in 2011, and it has since undergone several updates and extensions. In addition to the core ISA, RISC-V includes a number of optional extensions for tasks such as vector processing and atomic operations.</a:t>
            </a:r>
          </a:p>
          <a:p>
            <a:pPr algn="l"/>
            <a:r>
              <a:rPr lang="en-US" b="0" i="0" dirty="0">
                <a:solidFill>
                  <a:srgbClr val="1F2328"/>
                </a:solidFill>
                <a:effectLst/>
                <a:latin typeface="-apple-system"/>
              </a:rPr>
              <a:t>Until this day RISC-V has gained significant traction in both academia and industry, and it is now supported by a number of organizations, including universities, companies, and research institutions. It is used in a variety of applications, from microcontrollers for IoT devices to high-performance processors for servers.</a:t>
            </a:r>
          </a:p>
          <a:p>
            <a:endParaRPr lang="en-US" dirty="0"/>
          </a:p>
        </p:txBody>
      </p:sp>
    </p:spTree>
    <p:extLst>
      <p:ext uri="{BB962C8B-B14F-4D97-AF65-F5344CB8AC3E}">
        <p14:creationId xmlns:p14="http://schemas.microsoft.com/office/powerpoint/2010/main" val="2106552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3054-9D58-8B58-480F-F800B549F9AA}"/>
              </a:ext>
            </a:extLst>
          </p:cNvPr>
          <p:cNvSpPr>
            <a:spLocks noGrp="1"/>
          </p:cNvSpPr>
          <p:nvPr>
            <p:ph type="title"/>
          </p:nvPr>
        </p:nvSpPr>
        <p:spPr/>
        <p:txBody>
          <a:bodyPr/>
          <a:lstStyle/>
          <a:p>
            <a:r>
              <a:rPr lang="en-US" b="1" i="0" dirty="0">
                <a:solidFill>
                  <a:srgbClr val="1F2328"/>
                </a:solidFill>
                <a:effectLst/>
                <a:latin typeface="-apple-system"/>
              </a:rPr>
              <a:t>Architecture</a:t>
            </a:r>
            <a:br>
              <a:rPr lang="en-US" b="1"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1FBAC08D-69A8-1C01-33AB-B006D1C8BD6E}"/>
              </a:ext>
            </a:extLst>
          </p:cNvPr>
          <p:cNvSpPr>
            <a:spLocks noGrp="1"/>
          </p:cNvSpPr>
          <p:nvPr>
            <p:ph idx="1"/>
          </p:nvPr>
        </p:nvSpPr>
        <p:spPr>
          <a:xfrm>
            <a:off x="1451579" y="2015732"/>
            <a:ext cx="9603275" cy="4037749"/>
          </a:xfrm>
        </p:spPr>
        <p:txBody>
          <a:bodyPr>
            <a:normAutofit/>
          </a:bodyPr>
          <a:lstStyle/>
          <a:p>
            <a:pPr algn="l"/>
            <a:r>
              <a:rPr lang="en-US" b="0" i="0" dirty="0">
                <a:solidFill>
                  <a:srgbClr val="1F2328"/>
                </a:solidFill>
                <a:effectLst/>
                <a:latin typeface="-apple-system"/>
              </a:rPr>
              <a:t>The RV12 RISC V architecture is shown below. The RV12 is highly configurable with a single-core RV32I and RV64I compliant RISC CPU which is used in embedded fields. The RV12 is also from a 32 or 64-bit CPU family depending on the industrial standard RISC-V instruction set.</a:t>
            </a:r>
          </a:p>
          <a:p>
            <a:pPr algn="l"/>
            <a:r>
              <a:rPr lang="en-US" b="0" i="0" dirty="0">
                <a:solidFill>
                  <a:srgbClr val="1F2328"/>
                </a:solidFill>
                <a:effectLst/>
                <a:latin typeface="-apple-system"/>
              </a:rPr>
              <a:t>The RV12 simply executes a Harvard architecture for simultaneous access to instruction as well as data memory. It also includes a 6-stage pipeline which helps in optimizing overlaps in between the execution as well as memory accesses to improve efficiency. This architecture mainly includes Branch Prediction, Data Cache, Debug Unit, Instruction Cache, &amp; optional Multiplier or Divider Units.</a:t>
            </a:r>
          </a:p>
          <a:p>
            <a:endParaRPr lang="en-US" dirty="0"/>
          </a:p>
        </p:txBody>
      </p:sp>
    </p:spTree>
    <p:extLst>
      <p:ext uri="{BB962C8B-B14F-4D97-AF65-F5344CB8AC3E}">
        <p14:creationId xmlns:p14="http://schemas.microsoft.com/office/powerpoint/2010/main" val="327629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703D1B-9922-AE56-66D1-8AC49079BB67}"/>
              </a:ext>
            </a:extLst>
          </p:cNvPr>
          <p:cNvSpPr>
            <a:spLocks noGrp="1"/>
          </p:cNvSpPr>
          <p:nvPr>
            <p:ph type="body" sz="half" idx="2"/>
          </p:nvPr>
        </p:nvSpPr>
        <p:spPr>
          <a:xfrm>
            <a:off x="228600" y="195942"/>
            <a:ext cx="5867399" cy="5257731"/>
          </a:xfrm>
        </p:spPr>
        <p:txBody>
          <a:bodyPr>
            <a:normAutofit fontScale="85000" lnSpcReduction="20000"/>
          </a:bodyPr>
          <a:lstStyle/>
          <a:p>
            <a:pPr algn="l">
              <a:buFont typeface="Arial" panose="020B0604020202020204" pitchFamily="34" charset="0"/>
              <a:buChar char="•"/>
            </a:pPr>
            <a:r>
              <a:rPr lang="en-US" b="0" i="0" dirty="0">
                <a:solidFill>
                  <a:srgbClr val="1F2328"/>
                </a:solidFill>
                <a:effectLst/>
                <a:latin typeface="-apple-system"/>
              </a:rPr>
              <a:t>It's pipeline include five stages like IF (instruction fetch), ID (instruction decode), EX (execute), MEM (memory access) &amp; WB (register write-back).</a:t>
            </a:r>
          </a:p>
          <a:p>
            <a:pPr algn="l">
              <a:buFont typeface="Arial" panose="020B0604020202020204" pitchFamily="34" charset="0"/>
              <a:buChar char="•"/>
            </a:pPr>
            <a:r>
              <a:rPr lang="en-US" b="0" i="0" dirty="0">
                <a:solidFill>
                  <a:srgbClr val="1F2328"/>
                </a:solidFill>
                <a:effectLst/>
                <a:latin typeface="-apple-system"/>
              </a:rPr>
              <a:t>In Instruction Fetch or IF stage, a single instruction is read from the program counter (PC) and instruction memory which is updated to the next instruction.</a:t>
            </a:r>
          </a:p>
          <a:p>
            <a:pPr algn="l">
              <a:buFont typeface="Arial" panose="020B0604020202020204" pitchFamily="34" charset="0"/>
              <a:buChar char="•"/>
            </a:pPr>
            <a:r>
              <a:rPr lang="en-US" b="0" i="0" dirty="0">
                <a:solidFill>
                  <a:srgbClr val="1F2328"/>
                </a:solidFill>
                <a:effectLst/>
                <a:latin typeface="-apple-system"/>
              </a:rPr>
              <a:t>Once RVC Support is allowed, then the Instruction Pre-Decode stage will decode a 16-bit-compressed instruction into a native 32-bit instruction.</a:t>
            </a:r>
          </a:p>
          <a:p>
            <a:pPr algn="l">
              <a:buFont typeface="Arial" panose="020B0604020202020204" pitchFamily="34" charset="0"/>
              <a:buChar char="•"/>
            </a:pPr>
            <a:r>
              <a:rPr lang="en-US" b="0" i="0" dirty="0">
                <a:solidFill>
                  <a:srgbClr val="1F2328"/>
                </a:solidFill>
                <a:effectLst/>
                <a:latin typeface="-apple-system"/>
              </a:rPr>
              <a:t>In the Instruction Decode (ID) stage, the Register File is allowed &amp; the bypass controls are decided.</a:t>
            </a:r>
          </a:p>
          <a:p>
            <a:pPr algn="l">
              <a:buFont typeface="Arial" panose="020B0604020202020204" pitchFamily="34" charset="0"/>
              <a:buChar char="•"/>
            </a:pPr>
            <a:r>
              <a:rPr lang="en-US" b="0" i="0" dirty="0">
                <a:solidFill>
                  <a:srgbClr val="1F2328"/>
                </a:solidFill>
                <a:effectLst/>
                <a:latin typeface="-apple-system"/>
              </a:rPr>
              <a:t>In Execute stage, the result is calculated for an ALU, DIV, MUL instruction, the memory allowed for a Store or Load instruction, and branches &amp; jumps are measured against their expected outcomes.</a:t>
            </a:r>
          </a:p>
          <a:p>
            <a:pPr algn="l">
              <a:buFont typeface="Arial" panose="020B0604020202020204" pitchFamily="34" charset="0"/>
              <a:buChar char="•"/>
            </a:pPr>
            <a:r>
              <a:rPr lang="en-US" b="0" i="0" dirty="0">
                <a:solidFill>
                  <a:srgbClr val="1F2328"/>
                </a:solidFill>
                <a:effectLst/>
                <a:latin typeface="-apple-system"/>
              </a:rPr>
              <a:t>In Memory stage, the memory is accessed through the pipeline. The inclusion of this phase ensures the pipeline’s high performance.</a:t>
            </a:r>
          </a:p>
          <a:p>
            <a:pPr algn="l">
              <a:buFont typeface="Arial" panose="020B0604020202020204" pitchFamily="34" charset="0"/>
              <a:buChar char="•"/>
            </a:pPr>
            <a:r>
              <a:rPr lang="en-US" b="0" i="0" dirty="0">
                <a:solidFill>
                  <a:srgbClr val="1F2328"/>
                </a:solidFill>
                <a:effectLst/>
                <a:latin typeface="-apple-system"/>
              </a:rPr>
              <a:t>In the Write Back stage, the Execution stage result is written into the Register File.</a:t>
            </a:r>
          </a:p>
          <a:p>
            <a:pPr>
              <a:buFont typeface="Arial" panose="020B0604020202020204" pitchFamily="34" charset="0"/>
              <a:buChar char="•"/>
            </a:pPr>
            <a:r>
              <a:rPr lang="en-US" b="0" i="0" dirty="0">
                <a:solidFill>
                  <a:srgbClr val="1F2328"/>
                </a:solidFill>
                <a:effectLst/>
                <a:latin typeface="-apple-system"/>
              </a:rPr>
              <a:t>This processor includes a branch predictor unit or BPU that is used to store past data to guide the RISC V processor in deciding whether a specific branch is taken or not-. This predictor data is simply updated once the branch executes.</a:t>
            </a:r>
          </a:p>
          <a:p>
            <a:pPr algn="l">
              <a:buFont typeface="Arial" panose="020B0604020202020204" pitchFamily="34" charset="0"/>
              <a:buChar char="•"/>
            </a:pPr>
            <a:endParaRPr lang="en-US" b="0" i="0" dirty="0">
              <a:solidFill>
                <a:srgbClr val="1F2328"/>
              </a:solidFill>
              <a:effectLst/>
              <a:latin typeface="-apple-system"/>
            </a:endParaRPr>
          </a:p>
          <a:p>
            <a:pPr algn="l">
              <a:buFont typeface="Arial" panose="020B0604020202020204" pitchFamily="34" charset="0"/>
              <a:buChar char="•"/>
            </a:pPr>
            <a:endParaRPr lang="en-US" b="0" i="0" dirty="0">
              <a:solidFill>
                <a:srgbClr val="1F2328"/>
              </a:solidFill>
              <a:effectLst/>
              <a:latin typeface="-apple-system"/>
            </a:endParaRPr>
          </a:p>
          <a:p>
            <a:pPr marL="285750" indent="-285750">
              <a:buFont typeface="Arial" panose="020B0604020202020204" pitchFamily="34" charset="0"/>
              <a:buChar char="•"/>
            </a:pPr>
            <a:endParaRPr lang="en-US" dirty="0"/>
          </a:p>
        </p:txBody>
      </p:sp>
      <p:pic>
        <p:nvPicPr>
          <p:cNvPr id="3074" name="Picture 2" descr="riscvArchitecture">
            <a:extLst>
              <a:ext uri="{FF2B5EF4-FFF2-40B4-BE49-F238E27FC236}">
                <a16:creationId xmlns:a16="http://schemas.microsoft.com/office/drawing/2014/main" id="{585505E6-97AE-8974-2642-8B9A787A72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10967" y="794361"/>
            <a:ext cx="5652432" cy="4659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30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96E0122-6B45-7E51-4751-12EC51C0F940}"/>
              </a:ext>
            </a:extLst>
          </p:cNvPr>
          <p:cNvSpPr>
            <a:spLocks noGrp="1"/>
          </p:cNvSpPr>
          <p:nvPr>
            <p:ph type="body" sz="half" idx="2"/>
          </p:nvPr>
        </p:nvSpPr>
        <p:spPr>
          <a:xfrm>
            <a:off x="277586" y="277586"/>
            <a:ext cx="5652431" cy="5796643"/>
          </a:xfrm>
        </p:spPr>
        <p:txBody>
          <a:bodyPr>
            <a:normAutofit fontScale="92500" lnSpcReduction="20000"/>
          </a:bodyPr>
          <a:lstStyle/>
          <a:p>
            <a:pPr algn="l">
              <a:buFont typeface="Arial" panose="020B0604020202020204" pitchFamily="34" charset="0"/>
              <a:buChar char="•"/>
            </a:pPr>
            <a:r>
              <a:rPr lang="en-US" b="0" i="0" dirty="0">
                <a:solidFill>
                  <a:srgbClr val="1F2328"/>
                </a:solidFill>
                <a:effectLst/>
                <a:latin typeface="-apple-system"/>
              </a:rPr>
              <a:t>Data Cache mainly used to speed up the access of data memory by buffering newly accessed locations of memory. This is capable of handling half-word, byte &amp; word accesses when XLEN = 32 if they are on their own boundaries. It is also capable of handling half-word, byte, word &amp; double-word accesses when XLEN=64 if they are on their own boundaries.</a:t>
            </a:r>
          </a:p>
          <a:p>
            <a:pPr algn="l">
              <a:buFont typeface="Arial" panose="020B0604020202020204" pitchFamily="34" charset="0"/>
              <a:buChar char="•"/>
            </a:pPr>
            <a:r>
              <a:rPr lang="en-US" b="0" i="0" dirty="0">
                <a:solidFill>
                  <a:srgbClr val="1F2328"/>
                </a:solidFill>
                <a:effectLst/>
                <a:latin typeface="-apple-system"/>
              </a:rPr>
              <a:t>Instruction Cache mainly used to speed up the fetching of instruction by buffering newly fetched instructions. This cache is used to fetch one parcel for each cycle on any 16-bit boundary but not across a block boundary. Throughout a cache miss, a whole block can be loaded from the instruction memory. The configuration of this cache can be done based on the needs of the user. The size of the cache, replacement algorithm, and block length is configurable.</a:t>
            </a:r>
          </a:p>
          <a:p>
            <a:pPr algn="l">
              <a:buFont typeface="Arial" panose="020B0604020202020204" pitchFamily="34" charset="0"/>
              <a:buChar char="•"/>
            </a:pPr>
            <a:r>
              <a:rPr lang="en-US" b="0" i="0" dirty="0">
                <a:solidFill>
                  <a:srgbClr val="1F2328"/>
                </a:solidFill>
                <a:effectLst/>
                <a:latin typeface="-apple-system"/>
              </a:rPr>
              <a:t>The Debug Unit will allow the Debug surroundings to stop and examine the CPU. The main features of this are Branch Tracing, Single Step Tracing up to 8 Hardware Breakpoints.</a:t>
            </a:r>
          </a:p>
          <a:p>
            <a:pPr algn="l">
              <a:buFont typeface="Arial" panose="020B0604020202020204" pitchFamily="34" charset="0"/>
              <a:buChar char="•"/>
            </a:pPr>
            <a:r>
              <a:rPr lang="en-US" b="0" i="0" dirty="0">
                <a:solidFill>
                  <a:srgbClr val="1F2328"/>
                </a:solidFill>
                <a:effectLst/>
                <a:latin typeface="-apple-system"/>
              </a:rPr>
              <a:t>The Register File is designed with 32 register locations from X0 to X31 where X9 Register is zero always. The Register File includes 1- write port &amp; 2- read ports.</a:t>
            </a:r>
          </a:p>
          <a:p>
            <a:pPr algn="l">
              <a:buFont typeface="Arial" panose="020B0604020202020204" pitchFamily="34" charset="0"/>
              <a:buChar char="•"/>
            </a:pPr>
            <a:r>
              <a:rPr lang="en-US" b="0" i="0" dirty="0">
                <a:solidFill>
                  <a:srgbClr val="1F2328"/>
                </a:solidFill>
                <a:effectLst/>
                <a:latin typeface="-apple-system"/>
              </a:rPr>
              <a:t>The Configurable Interface is an external interface where this processor supports different external bus interfaces.</a:t>
            </a:r>
          </a:p>
          <a:p>
            <a:endParaRPr lang="en-US" dirty="0"/>
          </a:p>
        </p:txBody>
      </p:sp>
      <p:pic>
        <p:nvPicPr>
          <p:cNvPr id="5122" name="Picture 2" descr="riscvArchitecture">
            <a:extLst>
              <a:ext uri="{FF2B5EF4-FFF2-40B4-BE49-F238E27FC236}">
                <a16:creationId xmlns:a16="http://schemas.microsoft.com/office/drawing/2014/main" id="{9A21362D-2C1A-FB08-CBCF-FAF91D925D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1981" y="846251"/>
            <a:ext cx="5652432" cy="4659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14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178C7C7-5887-C088-22CF-9FD627139F33}"/>
              </a:ext>
            </a:extLst>
          </p:cNvPr>
          <p:cNvGraphicFramePr>
            <a:graphicFrameLocks noGrp="1"/>
          </p:cNvGraphicFramePr>
          <p:nvPr/>
        </p:nvGraphicFramePr>
        <p:xfrm>
          <a:off x="2398570" y="2016126"/>
          <a:ext cx="7709185" cy="3449636"/>
        </p:xfrm>
        <a:graphic>
          <a:graphicData uri="http://schemas.openxmlformats.org/drawingml/2006/table">
            <a:tbl>
              <a:tblPr/>
              <a:tblGrid>
                <a:gridCol w="1541837">
                  <a:extLst>
                    <a:ext uri="{9D8B030D-6E8A-4147-A177-3AD203B41FA5}">
                      <a16:colId xmlns:a16="http://schemas.microsoft.com/office/drawing/2014/main" val="3396300591"/>
                    </a:ext>
                  </a:extLst>
                </a:gridCol>
                <a:gridCol w="1541837">
                  <a:extLst>
                    <a:ext uri="{9D8B030D-6E8A-4147-A177-3AD203B41FA5}">
                      <a16:colId xmlns:a16="http://schemas.microsoft.com/office/drawing/2014/main" val="1082341698"/>
                    </a:ext>
                  </a:extLst>
                </a:gridCol>
                <a:gridCol w="1541837">
                  <a:extLst>
                    <a:ext uri="{9D8B030D-6E8A-4147-A177-3AD203B41FA5}">
                      <a16:colId xmlns:a16="http://schemas.microsoft.com/office/drawing/2014/main" val="2997414293"/>
                    </a:ext>
                  </a:extLst>
                </a:gridCol>
                <a:gridCol w="1541837">
                  <a:extLst>
                    <a:ext uri="{9D8B030D-6E8A-4147-A177-3AD203B41FA5}">
                      <a16:colId xmlns:a16="http://schemas.microsoft.com/office/drawing/2014/main" val="848560915"/>
                    </a:ext>
                  </a:extLst>
                </a:gridCol>
                <a:gridCol w="1541837">
                  <a:extLst>
                    <a:ext uri="{9D8B030D-6E8A-4147-A177-3AD203B41FA5}">
                      <a16:colId xmlns:a16="http://schemas.microsoft.com/office/drawing/2014/main" val="3895161777"/>
                    </a:ext>
                  </a:extLst>
                </a:gridCol>
              </a:tblGrid>
              <a:tr h="293586">
                <a:tc>
                  <a:txBody>
                    <a:bodyPr/>
                    <a:lstStyle/>
                    <a:p>
                      <a:r>
                        <a:rPr lang="en-US" sz="1400">
                          <a:effectLst/>
                        </a:rPr>
                        <a:t>Name</a:t>
                      </a:r>
                    </a:p>
                  </a:txBody>
                  <a:tcPr marL="79513" marR="79513" marT="36698" marB="36698" anchor="ctr">
                    <a:lnL>
                      <a:noFill/>
                    </a:lnL>
                    <a:lnR>
                      <a:noFill/>
                    </a:lnR>
                    <a:lnT>
                      <a:noFill/>
                    </a:lnT>
                    <a:lnB>
                      <a:noFill/>
                    </a:lnB>
                    <a:solidFill>
                      <a:srgbClr val="FFFFFF"/>
                    </a:solidFill>
                  </a:tcPr>
                </a:tc>
                <a:tc>
                  <a:txBody>
                    <a:bodyPr/>
                    <a:lstStyle/>
                    <a:p>
                      <a:r>
                        <a:rPr lang="en-US" sz="1400">
                          <a:effectLst/>
                        </a:rPr>
                        <a:t>Description</a:t>
                      </a:r>
                    </a:p>
                  </a:txBody>
                  <a:tcPr marL="79513" marR="79513" marT="36698" marB="36698" anchor="ctr">
                    <a:lnL>
                      <a:noFill/>
                    </a:lnL>
                    <a:lnR>
                      <a:noFill/>
                    </a:lnR>
                    <a:lnT>
                      <a:noFill/>
                    </a:lnT>
                    <a:lnB>
                      <a:noFill/>
                    </a:lnB>
                    <a:solidFill>
                      <a:srgbClr val="FFFFFF"/>
                    </a:solidFill>
                  </a:tcPr>
                </a:tc>
                <a:tc>
                  <a:txBody>
                    <a:bodyPr/>
                    <a:lstStyle/>
                    <a:p>
                      <a:r>
                        <a:rPr lang="en-US" sz="1400">
                          <a:effectLst/>
                        </a:rPr>
                        <a:t>Version</a:t>
                      </a:r>
                    </a:p>
                  </a:txBody>
                  <a:tcPr marL="79513" marR="79513" marT="36698" marB="36698" anchor="ctr">
                    <a:lnL>
                      <a:noFill/>
                    </a:lnL>
                    <a:lnR>
                      <a:noFill/>
                    </a:lnR>
                    <a:lnT>
                      <a:noFill/>
                    </a:lnT>
                    <a:lnB>
                      <a:noFill/>
                    </a:lnB>
                    <a:solidFill>
                      <a:srgbClr val="FFFFFF"/>
                    </a:solidFill>
                  </a:tcPr>
                </a:tc>
                <a:tc>
                  <a:txBody>
                    <a:bodyPr/>
                    <a:lstStyle/>
                    <a:p>
                      <a:r>
                        <a:rPr lang="en-US" sz="1400">
                          <a:effectLst/>
                        </a:rPr>
                        <a:t>Status</a:t>
                      </a:r>
                    </a:p>
                  </a:txBody>
                  <a:tcPr marL="79513" marR="79513" marT="36698" marB="36698" anchor="ctr">
                    <a:lnL>
                      <a:noFill/>
                    </a:lnL>
                    <a:lnR>
                      <a:noFill/>
                    </a:lnR>
                    <a:lnT>
                      <a:noFill/>
                    </a:lnT>
                    <a:lnB>
                      <a:noFill/>
                    </a:lnB>
                    <a:solidFill>
                      <a:srgbClr val="FFFFFF"/>
                    </a:solidFill>
                  </a:tcPr>
                </a:tc>
                <a:tc>
                  <a:txBody>
                    <a:bodyPr/>
                    <a:lstStyle/>
                    <a:p>
                      <a:r>
                        <a:rPr lang="en-US" sz="1400">
                          <a:effectLst/>
                        </a:rPr>
                        <a:t>Instruction Count</a:t>
                      </a:r>
                    </a:p>
                  </a:txBody>
                  <a:tcPr marL="79513" marR="79513" marT="36698" marB="36698" anchor="ctr">
                    <a:lnL>
                      <a:noFill/>
                    </a:lnL>
                    <a:lnR>
                      <a:noFill/>
                    </a:lnR>
                    <a:lnT>
                      <a:noFill/>
                    </a:lnT>
                    <a:lnB>
                      <a:noFill/>
                    </a:lnB>
                    <a:solidFill>
                      <a:srgbClr val="FFFFFF"/>
                    </a:solidFill>
                  </a:tcPr>
                </a:tc>
                <a:extLst>
                  <a:ext uri="{0D108BD9-81ED-4DB2-BD59-A6C34878D82A}">
                    <a16:rowId xmlns:a16="http://schemas.microsoft.com/office/drawing/2014/main" val="1654232227"/>
                  </a:ext>
                </a:extLst>
              </a:tr>
              <a:tr h="733965">
                <a:tc>
                  <a:txBody>
                    <a:bodyPr/>
                    <a:lstStyle/>
                    <a:p>
                      <a:r>
                        <a:rPr lang="en-US" sz="1400">
                          <a:effectLst/>
                        </a:rPr>
                        <a:t>RV32I</a:t>
                      </a:r>
                    </a:p>
                  </a:txBody>
                  <a:tcPr marL="79513" marR="79513" marT="36698" marB="36698" anchor="ctr">
                    <a:lnL>
                      <a:noFill/>
                    </a:lnL>
                    <a:lnR>
                      <a:noFill/>
                    </a:lnR>
                    <a:lnT>
                      <a:noFill/>
                    </a:lnT>
                    <a:lnB>
                      <a:noFill/>
                    </a:lnB>
                    <a:solidFill>
                      <a:srgbClr val="FFFFFF"/>
                    </a:solidFill>
                  </a:tcPr>
                </a:tc>
                <a:tc>
                  <a:txBody>
                    <a:bodyPr/>
                    <a:lstStyle/>
                    <a:p>
                      <a:r>
                        <a:rPr lang="en-US" sz="1400">
                          <a:effectLst/>
                        </a:rPr>
                        <a:t>Base Integer Instruction Set - 32-bit</a:t>
                      </a:r>
                    </a:p>
                  </a:txBody>
                  <a:tcPr marL="79513" marR="79513" marT="36698" marB="36698" anchor="ctr">
                    <a:lnL>
                      <a:noFill/>
                    </a:lnL>
                    <a:lnR>
                      <a:noFill/>
                    </a:lnR>
                    <a:lnT>
                      <a:noFill/>
                    </a:lnT>
                    <a:lnB>
                      <a:noFill/>
                    </a:lnB>
                    <a:solidFill>
                      <a:srgbClr val="FFFFFF"/>
                    </a:solidFill>
                  </a:tcPr>
                </a:tc>
                <a:tc>
                  <a:txBody>
                    <a:bodyPr/>
                    <a:lstStyle/>
                    <a:p>
                      <a:r>
                        <a:rPr lang="en-US" sz="1400">
                          <a:effectLst/>
                        </a:rPr>
                        <a:t>2.1</a:t>
                      </a:r>
                    </a:p>
                  </a:txBody>
                  <a:tcPr marL="79513" marR="79513" marT="36698" marB="36698" anchor="ctr">
                    <a:lnL>
                      <a:noFill/>
                    </a:lnL>
                    <a:lnR>
                      <a:noFill/>
                    </a:lnR>
                    <a:lnT>
                      <a:noFill/>
                    </a:lnT>
                    <a:lnB>
                      <a:noFill/>
                    </a:lnB>
                    <a:solidFill>
                      <a:srgbClr val="FFFFFF"/>
                    </a:solidFill>
                  </a:tcPr>
                </a:tc>
                <a:tc>
                  <a:txBody>
                    <a:bodyPr/>
                    <a:lstStyle/>
                    <a:p>
                      <a:r>
                        <a:rPr lang="en-US" sz="1400">
                          <a:effectLst/>
                        </a:rPr>
                        <a:t>Frozen</a:t>
                      </a:r>
                    </a:p>
                  </a:txBody>
                  <a:tcPr marL="79513" marR="79513" marT="36698" marB="36698" anchor="ctr">
                    <a:lnL>
                      <a:noFill/>
                    </a:lnL>
                    <a:lnR>
                      <a:noFill/>
                    </a:lnR>
                    <a:lnT>
                      <a:noFill/>
                    </a:lnT>
                    <a:lnB>
                      <a:noFill/>
                    </a:lnB>
                    <a:solidFill>
                      <a:srgbClr val="FFFFFF"/>
                    </a:solidFill>
                  </a:tcPr>
                </a:tc>
                <a:tc>
                  <a:txBody>
                    <a:bodyPr/>
                    <a:lstStyle/>
                    <a:p>
                      <a:r>
                        <a:rPr lang="en-US" sz="1400">
                          <a:effectLst/>
                        </a:rPr>
                        <a:t>49</a:t>
                      </a:r>
                    </a:p>
                  </a:txBody>
                  <a:tcPr marL="79513" marR="79513" marT="36698" marB="36698" anchor="ctr">
                    <a:lnL>
                      <a:noFill/>
                    </a:lnL>
                    <a:lnR>
                      <a:noFill/>
                    </a:lnR>
                    <a:lnT>
                      <a:noFill/>
                    </a:lnT>
                    <a:lnB>
                      <a:noFill/>
                    </a:lnB>
                    <a:solidFill>
                      <a:srgbClr val="FFFFFF"/>
                    </a:solidFill>
                  </a:tcPr>
                </a:tc>
                <a:extLst>
                  <a:ext uri="{0D108BD9-81ED-4DB2-BD59-A6C34878D82A}">
                    <a16:rowId xmlns:a16="http://schemas.microsoft.com/office/drawing/2014/main" val="3911041281"/>
                  </a:ext>
                </a:extLst>
              </a:tr>
              <a:tr h="954155">
                <a:tc>
                  <a:txBody>
                    <a:bodyPr/>
                    <a:lstStyle/>
                    <a:p>
                      <a:r>
                        <a:rPr lang="en-US" sz="1400">
                          <a:effectLst/>
                        </a:rPr>
                        <a:t>RV32E</a:t>
                      </a:r>
                    </a:p>
                  </a:txBody>
                  <a:tcPr marL="79513" marR="79513" marT="36698" marB="36698" anchor="ctr">
                    <a:lnL>
                      <a:noFill/>
                    </a:lnL>
                    <a:lnR>
                      <a:noFill/>
                    </a:lnR>
                    <a:lnT>
                      <a:noFill/>
                    </a:lnT>
                    <a:lnB>
                      <a:noFill/>
                    </a:lnB>
                    <a:solidFill>
                      <a:srgbClr val="FFFFFF"/>
                    </a:solidFill>
                  </a:tcPr>
                </a:tc>
                <a:tc>
                  <a:txBody>
                    <a:bodyPr/>
                    <a:lstStyle/>
                    <a:p>
                      <a:r>
                        <a:rPr lang="en-US" sz="1400">
                          <a:effectLst/>
                        </a:rPr>
                        <a:t>Base Integer Instruction Set (embedded) - 32-bit, 16 registers</a:t>
                      </a:r>
                    </a:p>
                  </a:txBody>
                  <a:tcPr marL="79513" marR="79513" marT="36698" marB="36698" anchor="ctr">
                    <a:lnL>
                      <a:noFill/>
                    </a:lnL>
                    <a:lnR>
                      <a:noFill/>
                    </a:lnR>
                    <a:lnT>
                      <a:noFill/>
                    </a:lnT>
                    <a:lnB>
                      <a:noFill/>
                    </a:lnB>
                    <a:solidFill>
                      <a:srgbClr val="FFFFFF"/>
                    </a:solidFill>
                  </a:tcPr>
                </a:tc>
                <a:tc>
                  <a:txBody>
                    <a:bodyPr/>
                    <a:lstStyle/>
                    <a:p>
                      <a:r>
                        <a:rPr lang="en-US" sz="1400">
                          <a:effectLst/>
                        </a:rPr>
                        <a:t>1.9</a:t>
                      </a:r>
                    </a:p>
                  </a:txBody>
                  <a:tcPr marL="79513" marR="79513" marT="36698" marB="36698" anchor="ctr">
                    <a:lnL>
                      <a:noFill/>
                    </a:lnL>
                    <a:lnR>
                      <a:noFill/>
                    </a:lnR>
                    <a:lnT>
                      <a:noFill/>
                    </a:lnT>
                    <a:lnB>
                      <a:noFill/>
                    </a:lnB>
                    <a:solidFill>
                      <a:srgbClr val="FFFFFF"/>
                    </a:solidFill>
                  </a:tcPr>
                </a:tc>
                <a:tc>
                  <a:txBody>
                    <a:bodyPr/>
                    <a:lstStyle/>
                    <a:p>
                      <a:r>
                        <a:rPr lang="en-US" sz="1400">
                          <a:effectLst/>
                        </a:rPr>
                        <a:t>Open</a:t>
                      </a:r>
                    </a:p>
                  </a:txBody>
                  <a:tcPr marL="79513" marR="79513" marT="36698" marB="36698" anchor="ctr">
                    <a:lnL>
                      <a:noFill/>
                    </a:lnL>
                    <a:lnR>
                      <a:noFill/>
                    </a:lnR>
                    <a:lnT>
                      <a:noFill/>
                    </a:lnT>
                    <a:lnB>
                      <a:noFill/>
                    </a:lnB>
                    <a:solidFill>
                      <a:srgbClr val="FFFFFF"/>
                    </a:solidFill>
                  </a:tcPr>
                </a:tc>
                <a:tc>
                  <a:txBody>
                    <a:bodyPr/>
                    <a:lstStyle/>
                    <a:p>
                      <a:r>
                        <a:rPr lang="en-US" sz="1400">
                          <a:effectLst/>
                        </a:rPr>
                        <a:t>49</a:t>
                      </a:r>
                    </a:p>
                  </a:txBody>
                  <a:tcPr marL="79513" marR="79513" marT="36698" marB="36698" anchor="ctr">
                    <a:lnL>
                      <a:noFill/>
                    </a:lnL>
                    <a:lnR>
                      <a:noFill/>
                    </a:lnR>
                    <a:lnT>
                      <a:noFill/>
                    </a:lnT>
                    <a:lnB>
                      <a:noFill/>
                    </a:lnB>
                    <a:solidFill>
                      <a:srgbClr val="FFFFFF"/>
                    </a:solidFill>
                  </a:tcPr>
                </a:tc>
                <a:extLst>
                  <a:ext uri="{0D108BD9-81ED-4DB2-BD59-A6C34878D82A}">
                    <a16:rowId xmlns:a16="http://schemas.microsoft.com/office/drawing/2014/main" val="1261453153"/>
                  </a:ext>
                </a:extLst>
              </a:tr>
              <a:tr h="733965">
                <a:tc>
                  <a:txBody>
                    <a:bodyPr/>
                    <a:lstStyle/>
                    <a:p>
                      <a:r>
                        <a:rPr lang="en-US" sz="1400">
                          <a:effectLst/>
                        </a:rPr>
                        <a:t>RV64I</a:t>
                      </a:r>
                    </a:p>
                  </a:txBody>
                  <a:tcPr marL="79513" marR="79513" marT="36698" marB="36698" anchor="ctr">
                    <a:lnL>
                      <a:noFill/>
                    </a:lnL>
                    <a:lnR>
                      <a:noFill/>
                    </a:lnR>
                    <a:lnT>
                      <a:noFill/>
                    </a:lnT>
                    <a:lnB>
                      <a:noFill/>
                    </a:lnB>
                    <a:solidFill>
                      <a:srgbClr val="FFFFFF"/>
                    </a:solidFill>
                  </a:tcPr>
                </a:tc>
                <a:tc>
                  <a:txBody>
                    <a:bodyPr/>
                    <a:lstStyle/>
                    <a:p>
                      <a:r>
                        <a:rPr lang="en-US" sz="1400">
                          <a:effectLst/>
                        </a:rPr>
                        <a:t>Base Integer Instruction Set - 64-bit</a:t>
                      </a:r>
                    </a:p>
                  </a:txBody>
                  <a:tcPr marL="79513" marR="79513" marT="36698" marB="36698" anchor="ctr">
                    <a:lnL>
                      <a:noFill/>
                    </a:lnL>
                    <a:lnR>
                      <a:noFill/>
                    </a:lnR>
                    <a:lnT>
                      <a:noFill/>
                    </a:lnT>
                    <a:lnB>
                      <a:noFill/>
                    </a:lnB>
                    <a:solidFill>
                      <a:srgbClr val="FFFFFF"/>
                    </a:solidFill>
                  </a:tcPr>
                </a:tc>
                <a:tc>
                  <a:txBody>
                    <a:bodyPr/>
                    <a:lstStyle/>
                    <a:p>
                      <a:r>
                        <a:rPr lang="en-US" sz="1400">
                          <a:effectLst/>
                        </a:rPr>
                        <a:t>2.0</a:t>
                      </a:r>
                    </a:p>
                  </a:txBody>
                  <a:tcPr marL="79513" marR="79513" marT="36698" marB="36698" anchor="ctr">
                    <a:lnL>
                      <a:noFill/>
                    </a:lnL>
                    <a:lnR>
                      <a:noFill/>
                    </a:lnR>
                    <a:lnT>
                      <a:noFill/>
                    </a:lnT>
                    <a:lnB>
                      <a:noFill/>
                    </a:lnB>
                    <a:solidFill>
                      <a:srgbClr val="FFFFFF"/>
                    </a:solidFill>
                  </a:tcPr>
                </a:tc>
                <a:tc>
                  <a:txBody>
                    <a:bodyPr/>
                    <a:lstStyle/>
                    <a:p>
                      <a:r>
                        <a:rPr lang="en-US" sz="1400">
                          <a:effectLst/>
                        </a:rPr>
                        <a:t>Frozen</a:t>
                      </a:r>
                    </a:p>
                  </a:txBody>
                  <a:tcPr marL="79513" marR="79513" marT="36698" marB="36698" anchor="ctr">
                    <a:lnL>
                      <a:noFill/>
                    </a:lnL>
                    <a:lnR>
                      <a:noFill/>
                    </a:lnR>
                    <a:lnT>
                      <a:noFill/>
                    </a:lnT>
                    <a:lnB>
                      <a:noFill/>
                    </a:lnB>
                    <a:solidFill>
                      <a:srgbClr val="FFFFFF"/>
                    </a:solidFill>
                  </a:tcPr>
                </a:tc>
                <a:tc>
                  <a:txBody>
                    <a:bodyPr/>
                    <a:lstStyle/>
                    <a:p>
                      <a:r>
                        <a:rPr lang="en-US" sz="1400">
                          <a:effectLst/>
                        </a:rPr>
                        <a:t>14</a:t>
                      </a:r>
                    </a:p>
                  </a:txBody>
                  <a:tcPr marL="79513" marR="79513" marT="36698" marB="36698" anchor="ctr">
                    <a:lnL>
                      <a:noFill/>
                    </a:lnL>
                    <a:lnR>
                      <a:noFill/>
                    </a:lnR>
                    <a:lnT>
                      <a:noFill/>
                    </a:lnT>
                    <a:lnB>
                      <a:noFill/>
                    </a:lnB>
                    <a:solidFill>
                      <a:srgbClr val="FFFFFF"/>
                    </a:solidFill>
                  </a:tcPr>
                </a:tc>
                <a:extLst>
                  <a:ext uri="{0D108BD9-81ED-4DB2-BD59-A6C34878D82A}">
                    <a16:rowId xmlns:a16="http://schemas.microsoft.com/office/drawing/2014/main" val="3134111645"/>
                  </a:ext>
                </a:extLst>
              </a:tr>
              <a:tr h="733965">
                <a:tc>
                  <a:txBody>
                    <a:bodyPr/>
                    <a:lstStyle/>
                    <a:p>
                      <a:r>
                        <a:rPr lang="en-US" sz="1400">
                          <a:effectLst/>
                        </a:rPr>
                        <a:t>RV128I</a:t>
                      </a:r>
                    </a:p>
                  </a:txBody>
                  <a:tcPr marL="79513" marR="79513" marT="36698" marB="36698" anchor="ctr">
                    <a:lnL>
                      <a:noFill/>
                    </a:lnL>
                    <a:lnR>
                      <a:noFill/>
                    </a:lnR>
                    <a:lnT>
                      <a:noFill/>
                    </a:lnT>
                    <a:lnB>
                      <a:noFill/>
                    </a:lnB>
                    <a:solidFill>
                      <a:srgbClr val="FFFFFF"/>
                    </a:solidFill>
                  </a:tcPr>
                </a:tc>
                <a:tc>
                  <a:txBody>
                    <a:bodyPr/>
                    <a:lstStyle/>
                    <a:p>
                      <a:r>
                        <a:rPr lang="en-US" sz="1400">
                          <a:effectLst/>
                        </a:rPr>
                        <a:t>Base Integer Instruction Set - 128-bit</a:t>
                      </a:r>
                    </a:p>
                  </a:txBody>
                  <a:tcPr marL="79513" marR="79513" marT="36698" marB="36698" anchor="ctr">
                    <a:lnL>
                      <a:noFill/>
                    </a:lnL>
                    <a:lnR>
                      <a:noFill/>
                    </a:lnR>
                    <a:lnT>
                      <a:noFill/>
                    </a:lnT>
                    <a:lnB>
                      <a:noFill/>
                    </a:lnB>
                    <a:solidFill>
                      <a:srgbClr val="FFFFFF"/>
                    </a:solidFill>
                  </a:tcPr>
                </a:tc>
                <a:tc>
                  <a:txBody>
                    <a:bodyPr/>
                    <a:lstStyle/>
                    <a:p>
                      <a:r>
                        <a:rPr lang="en-US" sz="1400">
                          <a:effectLst/>
                        </a:rPr>
                        <a:t>1.7</a:t>
                      </a:r>
                    </a:p>
                  </a:txBody>
                  <a:tcPr marL="79513" marR="79513" marT="36698" marB="36698" anchor="ctr">
                    <a:lnL>
                      <a:noFill/>
                    </a:lnL>
                    <a:lnR>
                      <a:noFill/>
                    </a:lnR>
                    <a:lnT>
                      <a:noFill/>
                    </a:lnT>
                    <a:lnB>
                      <a:noFill/>
                    </a:lnB>
                    <a:solidFill>
                      <a:srgbClr val="FFFFFF"/>
                    </a:solidFill>
                  </a:tcPr>
                </a:tc>
                <a:tc>
                  <a:txBody>
                    <a:bodyPr/>
                    <a:lstStyle/>
                    <a:p>
                      <a:r>
                        <a:rPr lang="en-US" sz="1400">
                          <a:effectLst/>
                        </a:rPr>
                        <a:t>Open</a:t>
                      </a:r>
                    </a:p>
                  </a:txBody>
                  <a:tcPr marL="79513" marR="79513" marT="36698" marB="36698" anchor="ctr">
                    <a:lnL>
                      <a:noFill/>
                    </a:lnL>
                    <a:lnR>
                      <a:noFill/>
                    </a:lnR>
                    <a:lnT>
                      <a:noFill/>
                    </a:lnT>
                    <a:lnB>
                      <a:noFill/>
                    </a:lnB>
                    <a:solidFill>
                      <a:srgbClr val="FFFFFF"/>
                    </a:solidFill>
                  </a:tcPr>
                </a:tc>
                <a:tc>
                  <a:txBody>
                    <a:bodyPr/>
                    <a:lstStyle/>
                    <a:p>
                      <a:r>
                        <a:rPr lang="en-US" sz="1400" dirty="0">
                          <a:effectLst/>
                        </a:rPr>
                        <a:t>14</a:t>
                      </a:r>
                    </a:p>
                  </a:txBody>
                  <a:tcPr marL="79513" marR="79513" marT="36698" marB="36698" anchor="ctr">
                    <a:lnL>
                      <a:noFill/>
                    </a:lnL>
                    <a:lnR>
                      <a:noFill/>
                    </a:lnR>
                    <a:lnT>
                      <a:noFill/>
                    </a:lnT>
                    <a:lnB>
                      <a:noFill/>
                    </a:lnB>
                    <a:solidFill>
                      <a:srgbClr val="FFFFFF"/>
                    </a:solidFill>
                  </a:tcPr>
                </a:tc>
                <a:extLst>
                  <a:ext uri="{0D108BD9-81ED-4DB2-BD59-A6C34878D82A}">
                    <a16:rowId xmlns:a16="http://schemas.microsoft.com/office/drawing/2014/main" val="1006130120"/>
                  </a:ext>
                </a:extLst>
              </a:tr>
            </a:tbl>
          </a:graphicData>
        </a:graphic>
      </p:graphicFrame>
      <p:sp>
        <p:nvSpPr>
          <p:cNvPr id="3" name="Rectangle 1">
            <a:extLst>
              <a:ext uri="{FF2B5EF4-FFF2-40B4-BE49-F238E27FC236}">
                <a16:creationId xmlns:a16="http://schemas.microsoft.com/office/drawing/2014/main" id="{5F448192-1EB3-502D-8C96-208B77004EA3}"/>
              </a:ext>
            </a:extLst>
          </p:cNvPr>
          <p:cNvSpPr>
            <a:spLocks noChangeArrowheads="1"/>
          </p:cNvSpPr>
          <p:nvPr/>
        </p:nvSpPr>
        <p:spPr bwMode="auto">
          <a:xfrm>
            <a:off x="2398713" y="990285"/>
            <a:ext cx="7709042" cy="10258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a:ln>
                  <a:noFill/>
                </a:ln>
                <a:solidFill>
                  <a:srgbClr val="1F2328"/>
                </a:solidFill>
                <a:effectLst/>
                <a:latin typeface="-apple-system"/>
              </a:rPr>
              <a:t>Instruction 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72539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18</TotalTime>
  <Words>1886</Words>
  <Application>Microsoft Office PowerPoint</Application>
  <PresentationFormat>Widescreen</PresentationFormat>
  <Paragraphs>179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-apple-system</vt:lpstr>
      <vt:lpstr>Arial</vt:lpstr>
      <vt:lpstr>Gill Sans MT</vt:lpstr>
      <vt:lpstr>Gallery</vt:lpstr>
      <vt:lpstr>COMPUTER ARCHITECTURE ( Mid-terms)</vt:lpstr>
      <vt:lpstr>What is a RISC-V? </vt:lpstr>
      <vt:lpstr>RISC vs CISC </vt:lpstr>
      <vt:lpstr>Here is the difference between RISC and CISC</vt:lpstr>
      <vt:lpstr>History </vt:lpstr>
      <vt:lpstr>Architecture </vt:lpstr>
      <vt:lpstr>PowerPoint Presentation</vt:lpstr>
      <vt:lpstr>PowerPoint Presentation</vt:lpstr>
      <vt:lpstr>PowerPoint Presentation</vt:lpstr>
      <vt:lpstr>Instruction set </vt:lpstr>
      <vt:lpstr>Standard Extensions </vt:lpstr>
      <vt:lpstr>Calling Convention  </vt:lpstr>
      <vt:lpstr>Naming Convention  </vt:lpstr>
      <vt:lpstr>Conclusion </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 Mid-terms)</dc:title>
  <dc:creator>Ricky Brandon Louis</dc:creator>
  <cp:lastModifiedBy>Ricky Brandon Louis</cp:lastModifiedBy>
  <cp:revision>2</cp:revision>
  <dcterms:created xsi:type="dcterms:W3CDTF">2024-01-10T09:16:52Z</dcterms:created>
  <dcterms:modified xsi:type="dcterms:W3CDTF">2024-01-10T09:36:36Z</dcterms:modified>
</cp:coreProperties>
</file>