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1" r:id="rId3"/>
    <p:sldId id="287" r:id="rId4"/>
    <p:sldId id="292" r:id="rId5"/>
    <p:sldId id="293" r:id="rId6"/>
    <p:sldId id="294" r:id="rId7"/>
    <p:sldId id="295" r:id="rId8"/>
    <p:sldId id="316" r:id="rId9"/>
    <p:sldId id="300" r:id="rId10"/>
    <p:sldId id="296" r:id="rId11"/>
    <p:sldId id="299" r:id="rId12"/>
    <p:sldId id="297" r:id="rId13"/>
    <p:sldId id="298" r:id="rId14"/>
    <p:sldId id="315" r:id="rId1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C9B3FD-FE1D-4D43-9E4A-C48DC650C29A}" v="5" dt="2024-11-01T15:30:58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62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Demonie" userId="c4739539-d2f5-4f54-9cd7-9af22924a370" providerId="ADAL" clId="{EDC9B3FD-FE1D-4D43-9E4A-C48DC650C29A}"/>
    <pc:docChg chg="custSel addSld modSld">
      <pc:chgData name="Frank Demonie" userId="c4739539-d2f5-4f54-9cd7-9af22924a370" providerId="ADAL" clId="{EDC9B3FD-FE1D-4D43-9E4A-C48DC650C29A}" dt="2024-11-01T15:36:24.694" v="670" actId="114"/>
      <pc:docMkLst>
        <pc:docMk/>
      </pc:docMkLst>
      <pc:sldChg chg="addSp delSp modSp mod">
        <pc:chgData name="Frank Demonie" userId="c4739539-d2f5-4f54-9cd7-9af22924a370" providerId="ADAL" clId="{EDC9B3FD-FE1D-4D43-9E4A-C48DC650C29A}" dt="2024-11-01T15:28:13.403" v="150" actId="1076"/>
        <pc:sldMkLst>
          <pc:docMk/>
          <pc:sldMk cId="2281469337" sldId="294"/>
        </pc:sldMkLst>
        <pc:spChg chg="add del mod">
          <ac:chgData name="Frank Demonie" userId="c4739539-d2f5-4f54-9cd7-9af22924a370" providerId="ADAL" clId="{EDC9B3FD-FE1D-4D43-9E4A-C48DC650C29A}" dt="2024-11-01T15:26:40.281" v="46" actId="478"/>
          <ac:spMkLst>
            <pc:docMk/>
            <pc:sldMk cId="2281469337" sldId="294"/>
            <ac:spMk id="3" creationId="{72BF6566-5BCA-4F24-DC83-DD56A690CDF0}"/>
          </ac:spMkLst>
        </pc:spChg>
        <pc:spChg chg="add mod">
          <ac:chgData name="Frank Demonie" userId="c4739539-d2f5-4f54-9cd7-9af22924a370" providerId="ADAL" clId="{EDC9B3FD-FE1D-4D43-9E4A-C48DC650C29A}" dt="2024-11-01T15:28:09.815" v="149" actId="313"/>
          <ac:spMkLst>
            <pc:docMk/>
            <pc:sldMk cId="2281469337" sldId="294"/>
            <ac:spMk id="9" creationId="{C509EA24-ACC3-B162-28C3-28802EE556CA}"/>
          </ac:spMkLst>
        </pc:spChg>
        <pc:picChg chg="add mod">
          <ac:chgData name="Frank Demonie" userId="c4739539-d2f5-4f54-9cd7-9af22924a370" providerId="ADAL" clId="{EDC9B3FD-FE1D-4D43-9E4A-C48DC650C29A}" dt="2024-11-01T15:28:13.403" v="150" actId="1076"/>
          <ac:picMkLst>
            <pc:docMk/>
            <pc:sldMk cId="2281469337" sldId="294"/>
            <ac:picMk id="6" creationId="{2C05B1AC-B85C-4A1B-16E7-02B4622AD3A1}"/>
          </ac:picMkLst>
        </pc:picChg>
      </pc:sldChg>
      <pc:sldChg chg="modSp mod">
        <pc:chgData name="Frank Demonie" userId="c4739539-d2f5-4f54-9cd7-9af22924a370" providerId="ADAL" clId="{EDC9B3FD-FE1D-4D43-9E4A-C48DC650C29A}" dt="2024-11-01T15:30:37.921" v="334" actId="20577"/>
        <pc:sldMkLst>
          <pc:docMk/>
          <pc:sldMk cId="529102206" sldId="295"/>
        </pc:sldMkLst>
        <pc:spChg chg="mod">
          <ac:chgData name="Frank Demonie" userId="c4739539-d2f5-4f54-9cd7-9af22924a370" providerId="ADAL" clId="{EDC9B3FD-FE1D-4D43-9E4A-C48DC650C29A}" dt="2024-11-01T15:30:37.921" v="334" actId="20577"/>
          <ac:spMkLst>
            <pc:docMk/>
            <pc:sldMk cId="529102206" sldId="295"/>
            <ac:spMk id="3" creationId="{74E95BEE-5E5E-2A3D-21F2-32DDE81F608F}"/>
          </ac:spMkLst>
        </pc:spChg>
      </pc:sldChg>
      <pc:sldChg chg="addSp delSp modSp new mod setBg">
        <pc:chgData name="Frank Demonie" userId="c4739539-d2f5-4f54-9cd7-9af22924a370" providerId="ADAL" clId="{EDC9B3FD-FE1D-4D43-9E4A-C48DC650C29A}" dt="2024-11-01T15:36:24.694" v="670" actId="114"/>
        <pc:sldMkLst>
          <pc:docMk/>
          <pc:sldMk cId="2619661839" sldId="316"/>
        </pc:sldMkLst>
        <pc:spChg chg="mod">
          <ac:chgData name="Frank Demonie" userId="c4739539-d2f5-4f54-9cd7-9af22924a370" providerId="ADAL" clId="{EDC9B3FD-FE1D-4D43-9E4A-C48DC650C29A}" dt="2024-11-01T15:32:52.208" v="531" actId="26606"/>
          <ac:spMkLst>
            <pc:docMk/>
            <pc:sldMk cId="2619661839" sldId="316"/>
            <ac:spMk id="2" creationId="{B6108CFF-73D4-152D-96FB-D4E6DC407647}"/>
          </ac:spMkLst>
        </pc:spChg>
        <pc:spChg chg="del">
          <ac:chgData name="Frank Demonie" userId="c4739539-d2f5-4f54-9cd7-9af22924a370" providerId="ADAL" clId="{EDC9B3FD-FE1D-4D43-9E4A-C48DC650C29A}" dt="2024-11-01T15:29:03.444" v="223"/>
          <ac:spMkLst>
            <pc:docMk/>
            <pc:sldMk cId="2619661839" sldId="316"/>
            <ac:spMk id="3" creationId="{46348D58-13E6-4927-A0FA-3646B627852A}"/>
          </ac:spMkLst>
        </pc:spChg>
        <pc:spChg chg="mod ord">
          <ac:chgData name="Frank Demonie" userId="c4739539-d2f5-4f54-9cd7-9af22924a370" providerId="ADAL" clId="{EDC9B3FD-FE1D-4D43-9E4A-C48DC650C29A}" dt="2024-11-01T15:32:52.208" v="531" actId="26606"/>
          <ac:spMkLst>
            <pc:docMk/>
            <pc:sldMk cId="2619661839" sldId="316"/>
            <ac:spMk id="4" creationId="{A7008406-4E03-6E9B-322A-B9A8547EB2E7}"/>
          </ac:spMkLst>
        </pc:spChg>
        <pc:spChg chg="add mod">
          <ac:chgData name="Frank Demonie" userId="c4739539-d2f5-4f54-9cd7-9af22924a370" providerId="ADAL" clId="{EDC9B3FD-FE1D-4D43-9E4A-C48DC650C29A}" dt="2024-11-01T15:36:24.694" v="670" actId="114"/>
          <ac:spMkLst>
            <pc:docMk/>
            <pc:sldMk cId="2619661839" sldId="316"/>
            <ac:spMk id="7" creationId="{69662E8F-4FA9-E3BC-337E-6102230BDBE3}"/>
          </ac:spMkLst>
        </pc:spChg>
        <pc:picChg chg="add mod">
          <ac:chgData name="Frank Demonie" userId="c4739539-d2f5-4f54-9cd7-9af22924a370" providerId="ADAL" clId="{EDC9B3FD-FE1D-4D43-9E4A-C48DC650C29A}" dt="2024-11-01T15:32:52.208" v="531" actId="26606"/>
          <ac:picMkLst>
            <pc:docMk/>
            <pc:sldMk cId="2619661839" sldId="316"/>
            <ac:picMk id="6" creationId="{5354ED9E-2937-2B34-037E-E17EFC1393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18AA1-5438-914B-B522-BF1149566B23}" type="datetimeFigureOut">
              <a:rPr lang="nl-NL" smtClean="0"/>
              <a:t>01-11-2024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5E898-9B2D-4640-8DF5-8158B4C1CC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0835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5E898-9B2D-4640-8DF5-8158B4C1CC2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606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1610-C444-92DE-0E6E-9D902C82F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FFE33-A72F-A899-02FD-AC1320FC1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11C49-E9C1-9908-181D-6CED3D3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26A3-B2D2-9340-A335-25F39965FE7E}" type="datetime1">
              <a:rPr lang="en-US" smtClean="0"/>
              <a:t>11/1/24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90EC-2217-1D18-9EE9-7A0617DF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99031-47B2-4821-D1D4-D09006A1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E6B-234B-C047-8C14-A2B2D86D4D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593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82E8-02DE-90CF-F07A-F1340B15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189A5-5E24-CC51-048A-7583215C1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3A184-B546-BEE7-C639-27A59865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2675-9A18-D349-B683-994569BB3B70}" type="datetime1">
              <a:rPr lang="en-US" smtClean="0"/>
              <a:t>11/1/24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1CEE-D21A-0147-8E8B-4600D1D0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3CC62-F5B7-0412-72F0-01F72F0E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E6B-234B-C047-8C14-A2B2D86D4D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984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10D0E-16B7-1D9D-6FAC-27141EC80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899A5-D128-9DA9-CABE-FA3B89F29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118C0-3794-E62A-F715-60FAEBFB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5C23-D563-0F45-8648-A1536B5A1048}" type="datetime1">
              <a:rPr lang="en-US" smtClean="0"/>
              <a:t>11/1/24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71B4B-256F-DC96-A57F-5B20D121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F8CB2-8CD1-C1F7-6E20-5D1C5FDE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E6B-234B-C047-8C14-A2B2D86D4D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089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DB97-2F18-5ABF-E4EF-F735C104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60CC-4BE8-D8A8-3279-6CE29064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C5CB-95C1-CF2A-90DB-CAE46E97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AFFE-B940-3B40-A86F-21E286392521}" type="datetime1">
              <a:rPr lang="en-US" smtClean="0"/>
              <a:t>11/1/24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A27E3-A429-AF44-AD8A-2F404CE2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16D72-3892-4951-A4A4-15487AAE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E6B-234B-C047-8C14-A2B2D86D4D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123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FB12-3D73-6ECC-D565-59075DB6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FBB0C-352C-9730-1AF0-0789BBE3A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6DA6-5D57-9C15-3C66-6D4B5167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957F-1D2B-9040-BA04-BA3DF581CD30}" type="datetime1">
              <a:rPr lang="en-US" smtClean="0"/>
              <a:t>11/1/24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F14AE-96C4-858D-D482-CD22EEB6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ADE55-9965-8B19-4C7E-2F814399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E6B-234B-C047-8C14-A2B2D86D4D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133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C3B3-5B8D-BFD3-F904-FC3A46FE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36FE2-D6D6-2F53-D7E4-458451B5B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206E9-D0E4-374F-1787-76E2087D9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29C5C-33D3-B8C3-1B54-F008E3F5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2E26-AD38-DC4B-91DB-2060D33D7AC9}" type="datetime1">
              <a:rPr lang="en-US" smtClean="0"/>
              <a:t>11/1/24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4B24E-B5A9-A22D-21BC-E9E1BE00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8D0AF-3FA6-6604-2FF7-0F74FF0E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E6B-234B-C047-8C14-A2B2D86D4D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4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FA15-72A5-1798-6376-FB5E2CC3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11CF6-97DE-2D8A-A4B5-8982D15A5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6D813-D2F7-19AC-03A1-2A4F56AC2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F6B29-7C60-6FA6-9929-BACB0E669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9ED51-1E03-EDFB-FEF4-2F1BDA6C2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72D06-E55C-4D1D-B859-ED68A93A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3023-169B-494C-BC3F-7745B53ACD46}" type="datetime1">
              <a:rPr lang="en-US" smtClean="0"/>
              <a:t>11/1/24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8ECDE-6D2F-2953-8314-5C35AB07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77F99-948F-B1C0-8CF6-E9BCC6DB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E6B-234B-C047-8C14-A2B2D86D4D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937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10ED-C23E-A774-7B1F-E9453576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12113-CCE4-CED3-66AE-8B7973BA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943F-E1BB-0F42-85CF-424B90683826}" type="datetime1">
              <a:rPr lang="en-US" smtClean="0"/>
              <a:t>11/1/24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CBEA0-3BE6-EC85-2460-4C0C92A6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EF716-F9C1-F6CA-A69F-5FB4C22E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E6B-234B-C047-8C14-A2B2D86D4D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644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B5FB8-B0DD-67FA-ACE7-BB9C53F3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1B7D-E28D-814D-8867-6F4908561749}" type="datetime1">
              <a:rPr lang="en-US" smtClean="0"/>
              <a:t>11/1/24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FB136-567B-21AA-6062-BECFE34F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B6416-D007-61DB-D338-62D47587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E6B-234B-C047-8C14-A2B2D86D4D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318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C52D-1FCB-5BEE-C0EA-3861B4D5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C1F10-D9DF-5FA3-E6A3-E8C0FAE7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91B43-FF4A-B2D7-CE7C-511DC126B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95101-7DF6-DEE3-6C43-AF9F9FB5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C4EA3-5898-664E-9B3E-992077372D95}" type="datetime1">
              <a:rPr lang="en-US" smtClean="0"/>
              <a:t>11/1/24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0FF1-2CF7-2E62-1C5B-DA4A48D5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CE987-A7D5-2DAF-A39B-541DAC7D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E6B-234B-C047-8C14-A2B2D86D4D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327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E2A1-6A1B-9C2E-F037-53E04F49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F31A1-2261-F07C-D6CE-EF4710BD1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01F32-AB79-0AFC-BC18-135ECA23F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14169-47C9-A5E2-0292-9E9D70C0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719E-CA4B-9B49-BE9D-AD77B7C79F58}" type="datetime1">
              <a:rPr lang="en-US" smtClean="0"/>
              <a:t>11/1/24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E99C6-092C-9E37-E4AE-57ED25C6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FC08B-F22A-C7BD-9D01-BC0BFDFC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E6B-234B-C047-8C14-A2B2D86D4D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835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B3880-B932-D166-F80A-417ADB5D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A07AE-613B-F583-4EEA-4B0DF935B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E8D7F-9D43-5C32-A290-17081CD6E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9F5AD-B851-A74B-B015-8BE487975580}" type="datetime1">
              <a:rPr lang="en-US" smtClean="0"/>
              <a:t>11/1/24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932F7-B606-AF70-26EB-8555DD8FC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3F340-0B3D-92D8-7A31-855B0E861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6E6B-234B-C047-8C14-A2B2D86D4D9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25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clipse.dev/paho/files/mqttdoc/MQTTClient/html/_m_q_t_t_client_8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036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elpful Guide to Exception Handling in VB.Net - ClearInsights">
            <a:extLst>
              <a:ext uri="{FF2B5EF4-FFF2-40B4-BE49-F238E27FC236}">
                <a16:creationId xmlns:a16="http://schemas.microsoft.com/office/drawing/2014/main" id="{71DA3780-285E-6B5D-E6E0-79E59C3D2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3647" y="2246446"/>
            <a:ext cx="4730214" cy="23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80CC4C-0225-A16A-02E7-82E47FA41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5633531" cy="2226769"/>
          </a:xfrm>
        </p:spPr>
        <p:txBody>
          <a:bodyPr anchor="ctr">
            <a:normAutofit/>
          </a:bodyPr>
          <a:lstStyle/>
          <a:p>
            <a:pPr algn="l"/>
            <a:r>
              <a:rPr lang="nl-NL" sz="4800">
                <a:solidFill>
                  <a:schemeClr val="bg1"/>
                </a:solidFill>
              </a:rPr>
              <a:t>Error handler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1E50D-7FCA-046D-C61D-BA9F8AC7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5631417" cy="2487212"/>
          </a:xfrm>
        </p:spPr>
        <p:txBody>
          <a:bodyPr anchor="ctr">
            <a:normAutofit/>
          </a:bodyPr>
          <a:lstStyle/>
          <a:p>
            <a:pPr algn="l"/>
            <a:r>
              <a:rPr lang="nl-NL">
                <a:solidFill>
                  <a:schemeClr val="tx2"/>
                </a:solidFill>
              </a:rPr>
              <a:t>Don Bosco Haacht</a:t>
            </a:r>
          </a:p>
          <a:p>
            <a:pPr algn="l"/>
            <a:r>
              <a:rPr lang="nl-NL">
                <a:solidFill>
                  <a:schemeClr val="tx2"/>
                </a:solidFill>
              </a:rPr>
              <a:t>Frank Demonie - 2024</a:t>
            </a:r>
          </a:p>
        </p:txBody>
      </p:sp>
    </p:spTree>
    <p:extLst>
      <p:ext uri="{BB962C8B-B14F-4D97-AF65-F5344CB8AC3E}">
        <p14:creationId xmlns:p14="http://schemas.microsoft.com/office/powerpoint/2010/main" val="146498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03277-A01C-01D4-5C16-0220221A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/>
              <a:t>Opbouw programma: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4176-D3EA-A04C-5C79-B55AF52D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/>
              <a:t>Eenmalig bij opstart van je programma</a:t>
            </a:r>
          </a:p>
          <a:p>
            <a:r>
              <a:rPr lang="nl-NL" sz="2200"/>
              <a:t>Je geeft een extra parameter bij opstart van je programma, die de taalkeuze bepaald</a:t>
            </a:r>
          </a:p>
          <a:p>
            <a:r>
              <a:rPr lang="nl-NL" sz="2200"/>
              <a:t>Je leest de juiste </a:t>
            </a:r>
            <a:r>
              <a:rPr lang="nl-NL" sz="2200" err="1"/>
              <a:t>error_message</a:t>
            </a:r>
            <a:r>
              <a:rPr lang="nl-NL" sz="2200"/>
              <a:t> tabel in per taalkeuze hierboven</a:t>
            </a:r>
          </a:p>
          <a:p>
            <a:pPr lvl="1"/>
            <a:r>
              <a:rPr lang="nl-NL" sz="2200"/>
              <a:t>Je voegt de ingelezen records in een </a:t>
            </a:r>
            <a:r>
              <a:rPr lang="nl-NL" sz="2200" err="1"/>
              <a:t>linked</a:t>
            </a:r>
            <a:r>
              <a:rPr lang="nl-NL" sz="2200"/>
              <a:t> list in voor later gebruik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9A5E9-9801-8193-0264-DBAF335B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AB6E6B-234B-C047-8C14-A2B2D86D4D92}" type="slidenum">
              <a:rPr lang="nl-NL" smtClean="0"/>
              <a:pPr>
                <a:spcAft>
                  <a:spcPts val="600"/>
                </a:spcAft>
              </a:pPr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3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03277-A01C-01D4-5C16-0220221A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/>
              <a:t>Opbouw programma: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4176-D3EA-A04C-5C79-B55AF52D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/>
              <a:t>In een oneindige loop in je programma</a:t>
            </a:r>
          </a:p>
          <a:p>
            <a:pPr marL="457200" lvl="1" indent="0">
              <a:buNone/>
            </a:pPr>
            <a:r>
              <a:rPr lang="nl-NL" b="1"/>
              <a:t>Deel1:</a:t>
            </a:r>
            <a:r>
              <a:rPr lang="nl-NL"/>
              <a:t> Je leest inkomende berichten van </a:t>
            </a:r>
            <a:r>
              <a:rPr lang="nl-NL" err="1"/>
              <a:t>mqtt</a:t>
            </a:r>
            <a:r>
              <a:rPr lang="nl-NL"/>
              <a:t>/topic-in in:</a:t>
            </a:r>
          </a:p>
          <a:p>
            <a:pPr lvl="2"/>
            <a:r>
              <a:rPr lang="nl-NL" sz="2400"/>
              <a:t>zet dat bericht om in specifieke variabelen </a:t>
            </a:r>
          </a:p>
          <a:p>
            <a:pPr marL="1160463" lvl="2" indent="0">
              <a:buNone/>
            </a:pPr>
            <a:r>
              <a:rPr lang="nl-NL" sz="2400"/>
              <a:t>(</a:t>
            </a:r>
            <a:r>
              <a:rPr lang="nl-NL" sz="2400" err="1"/>
              <a:t>Sev</a:t>
            </a:r>
            <a:r>
              <a:rPr lang="nl-NL" sz="2400"/>
              <a:t> Code, subsysteem, error code, parameter). </a:t>
            </a:r>
          </a:p>
          <a:p>
            <a:pPr lvl="2"/>
            <a:r>
              <a:rPr lang="nl-NL" sz="2400"/>
              <a:t>Als een nu omgezette variabele waarde incorrect is, zet je die op een default waarde (vb. SEV8 -&gt; SEV4)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9A5E9-9801-8193-0264-DBAF335B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AB6E6B-234B-C047-8C14-A2B2D86D4D92}" type="slidenum">
              <a:rPr lang="nl-NL" smtClean="0"/>
              <a:pPr>
                <a:spcAft>
                  <a:spcPts val="600"/>
                </a:spcAft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6662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03277-A01C-01D4-5C16-0220221A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/>
              <a:t>Opbouw programma: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4176-D3EA-A04C-5C79-B55AF52D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/>
              <a:t>In de oneindige loop</a:t>
            </a:r>
          </a:p>
          <a:p>
            <a:pPr marL="457200" lvl="1" indent="0">
              <a:buNone/>
            </a:pPr>
            <a:r>
              <a:rPr lang="nl-NL" sz="2200" b="1"/>
              <a:t>Deel 2: </a:t>
            </a:r>
            <a:r>
              <a:rPr lang="nl-NL" sz="2200"/>
              <a:t>Je formatteert nu het uitgaande bericht:</a:t>
            </a:r>
          </a:p>
          <a:p>
            <a:pPr lvl="2"/>
            <a:r>
              <a:rPr lang="nl-NL" sz="2200"/>
              <a:t>Zoek in je linked list naar de betreffende error code en vind het corresponderende error bericht</a:t>
            </a:r>
          </a:p>
          <a:p>
            <a:pPr lvl="2"/>
            <a:r>
              <a:rPr lang="nl-NL" sz="2200"/>
              <a:t>Als er in het error bericht een %s teken staat, dan vervang je dit door de parameter, die in het inkomende bericht stond. Je krijgt nu dus je volledig error bericht op die manier</a:t>
            </a:r>
          </a:p>
          <a:p>
            <a:pPr lvl="2"/>
            <a:r>
              <a:rPr lang="nl-NL" sz="2200"/>
              <a:t>Maak nu een datum/tijd string aan</a:t>
            </a:r>
          </a:p>
          <a:p>
            <a:pPr lvl="2"/>
            <a:r>
              <a:rPr lang="nl-NL" sz="2200"/>
              <a:t>Formateer nu je uitgaand bericht: </a:t>
            </a:r>
          </a:p>
          <a:p>
            <a:pPr lvl="3"/>
            <a:r>
              <a:rPr lang="nl-NL" sz="2200"/>
              <a:t>Datum-Tijd;SevCode;Subsysteem;errorCode;volledig error bericht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9A5E9-9801-8193-0264-DBAF335B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AB6E6B-234B-C047-8C14-A2B2D86D4D92}" type="slidenum">
              <a:rPr lang="nl-NL" smtClean="0"/>
              <a:pPr>
                <a:spcAft>
                  <a:spcPts val="600"/>
                </a:spcAft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339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03277-A01C-01D4-5C16-0220221A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l-NL" sz="4000"/>
              <a:t>Opbouw programma: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4176-D3EA-A04C-5C79-B55AF52D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/>
              <a:t>In de oneindige loop:</a:t>
            </a:r>
          </a:p>
          <a:p>
            <a:pPr marL="457200" lvl="1" indent="0">
              <a:buNone/>
            </a:pPr>
            <a:r>
              <a:rPr lang="nl-NL" sz="2200" b="1"/>
              <a:t>Deel 3:</a:t>
            </a:r>
            <a:r>
              <a:rPr lang="nl-NL" sz="2200"/>
              <a:t> Je stuurt nu het uitgaande bericht naar </a:t>
            </a:r>
            <a:r>
              <a:rPr lang="nl-NL" sz="2200" err="1"/>
              <a:t>mqtt</a:t>
            </a:r>
            <a:r>
              <a:rPr lang="nl-NL" sz="2200"/>
              <a:t>/topic-out:</a:t>
            </a:r>
          </a:p>
          <a:p>
            <a:pPr lvl="2"/>
            <a:r>
              <a:rPr lang="nl-NL" sz="2200"/>
              <a:t>Uiteraard valideer je dat je bericht ook ontvangen werd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9A5E9-9801-8193-0264-DBAF335B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AB6E6B-234B-C047-8C14-A2B2D86D4D92}" type="slidenum"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nl-N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973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983F5-4B5E-45F0-8CFA-A9D2DBF0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nl-NL" sz="3800"/>
              <a:t>Message_handler_start programma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5A40-CA32-E96A-5E97-209566EFA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nl-NL" sz="1900"/>
              <a:t>Oproepen in c-programma gebruik makende van </a:t>
            </a:r>
            <a:r>
              <a:rPr lang="nl-NL" sz="1900" err="1"/>
              <a:t>paho</a:t>
            </a:r>
            <a:r>
              <a:rPr lang="nl-NL" sz="1900"/>
              <a:t> </a:t>
            </a:r>
            <a:r>
              <a:rPr lang="nl-NL" sz="1900" err="1"/>
              <a:t>mqtt</a:t>
            </a:r>
            <a:r>
              <a:rPr lang="nl-NL" sz="1900"/>
              <a:t> </a:t>
            </a:r>
            <a:r>
              <a:rPr lang="nl-NL" sz="1900" err="1"/>
              <a:t>library</a:t>
            </a:r>
            <a:r>
              <a:rPr lang="nl-NL" sz="1900"/>
              <a:t> functies.</a:t>
            </a:r>
          </a:p>
          <a:p>
            <a:r>
              <a:rPr lang="nl-NL" sz="1900"/>
              <a:t>De uitleg over elke functie kan je terugvinden op </a:t>
            </a:r>
            <a:r>
              <a:rPr lang="nl-NL" sz="1900">
                <a:hlinkClick r:id="rId2"/>
              </a:rPr>
              <a:t>https://eclipse.dev/paho/files/mqttdoc/MQTTClient/html/_m_q_t_t_client_8h.html</a:t>
            </a:r>
            <a:r>
              <a:rPr lang="nl-NL" sz="1900"/>
              <a:t> </a:t>
            </a:r>
          </a:p>
          <a:p>
            <a:endParaRPr lang="nl-NL" sz="1900"/>
          </a:p>
          <a:p>
            <a:r>
              <a:rPr lang="nl-NL" sz="1900"/>
              <a:t>Neem notities tijdens mijn </a:t>
            </a:r>
            <a:r>
              <a:rPr lang="nl-NL" sz="1900" err="1"/>
              <a:t>walkthrough</a:t>
            </a:r>
            <a:r>
              <a:rPr lang="nl-NL" sz="1900"/>
              <a:t> door dit startprogramma</a:t>
            </a:r>
          </a:p>
          <a:p>
            <a:r>
              <a:rPr lang="nl-NL" sz="1900"/>
              <a:t>Het is in deze code, dat jullie aanpassingen moeten maken om de opdracht af te leveren</a:t>
            </a:r>
          </a:p>
        </p:txBody>
      </p:sp>
      <p:pic>
        <p:nvPicPr>
          <p:cNvPr id="8" name="Graphic 7" descr="Call center">
            <a:extLst>
              <a:ext uri="{FF2B5EF4-FFF2-40B4-BE49-F238E27FC236}">
                <a16:creationId xmlns:a16="http://schemas.microsoft.com/office/drawing/2014/main" id="{3243E370-E139-DFB1-1DB7-5D374D8D2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39D45-4157-FCDE-AB61-8E6C1E98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AB6E6B-234B-C047-8C14-A2B2D86D4D92}" type="slidenum">
              <a:rPr lang="nl-NL" smtClean="0"/>
              <a:pPr>
                <a:spcAft>
                  <a:spcPts val="600"/>
                </a:spcAft>
              </a:pPr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2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32159-EE29-7A65-6AFB-B15FA212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Leerplandoelen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8687C0A-EB74-78C9-DAAC-1353E878D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60" y="2091095"/>
            <a:ext cx="4807132" cy="420624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E343068A-FA65-4F0A-56D5-6C6D6446F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3747889"/>
            <a:ext cx="5431536" cy="88262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CF190-9823-B0EC-7776-A12C1A8C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2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3060201-1C40-4B39-813D-5CD9493BAEE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5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reeform: Shape 206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D93E8-2ABC-927C-E06A-60E1706E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nl-NL"/>
              <a:t>Opdracht: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05B1-44FA-5F14-03DA-EC60F21CF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28" y="2176738"/>
            <a:ext cx="5901729" cy="39177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nl-NL" sz="2100"/>
              <a:t>Per team van 2:</a:t>
            </a:r>
          </a:p>
          <a:p>
            <a:pPr marL="0" indent="0">
              <a:buNone/>
            </a:pPr>
            <a:r>
              <a:rPr lang="nl-NL" sz="2100"/>
              <a:t>Maak een systeem design van zo een error </a:t>
            </a:r>
            <a:r>
              <a:rPr lang="nl-NL" sz="2100" err="1"/>
              <a:t>handler</a:t>
            </a:r>
            <a:r>
              <a:rPr lang="nl-NL" sz="2100"/>
              <a:t>:</a:t>
            </a:r>
          </a:p>
          <a:p>
            <a:r>
              <a:rPr lang="nl-NL" sz="1800"/>
              <a:t>Gegeven: </a:t>
            </a:r>
          </a:p>
          <a:p>
            <a:pPr lvl="1"/>
            <a:r>
              <a:rPr lang="nl-NL" sz="1800"/>
              <a:t>de error </a:t>
            </a:r>
            <a:r>
              <a:rPr lang="nl-NL" sz="1800" err="1"/>
              <a:t>handler</a:t>
            </a:r>
            <a:r>
              <a:rPr lang="nl-NL" sz="1800"/>
              <a:t> draait op een aparte server (</a:t>
            </a:r>
            <a:r>
              <a:rPr lang="nl-NL" sz="1800" err="1"/>
              <a:t>raspberry</a:t>
            </a:r>
            <a:r>
              <a:rPr lang="nl-NL" sz="1800"/>
              <a:t> pi #1)</a:t>
            </a:r>
          </a:p>
          <a:p>
            <a:pPr lvl="1"/>
            <a:r>
              <a:rPr lang="nl-NL" sz="1800"/>
              <a:t>De centrale error console draait op een aparte webserver (</a:t>
            </a:r>
            <a:r>
              <a:rPr lang="nl-NL" sz="1800" err="1"/>
              <a:t>raspberry</a:t>
            </a:r>
            <a:r>
              <a:rPr lang="nl-NL" sz="1800"/>
              <a:t> pi #2)</a:t>
            </a:r>
          </a:p>
          <a:p>
            <a:r>
              <a:rPr lang="nl-NL" sz="1800"/>
              <a:t>Hoe moet elke programmeur zijn fouten doorgeven? (welke info?)</a:t>
            </a:r>
          </a:p>
          <a:p>
            <a:r>
              <a:rPr lang="nl-NL" sz="1800"/>
              <a:t>Hoe ga je per foutcode in meerdere talen foutboodschappen produceren?</a:t>
            </a:r>
          </a:p>
          <a:p>
            <a:r>
              <a:rPr lang="nl-NL" sz="1800"/>
              <a:t>Hoe ga je je error </a:t>
            </a:r>
            <a:r>
              <a:rPr lang="nl-NL" sz="1800" err="1"/>
              <a:t>handler</a:t>
            </a:r>
            <a:r>
              <a:rPr lang="nl-NL" sz="1800"/>
              <a:t> flexibel houden (nieuwe foutcodes toevoegen)?</a:t>
            </a:r>
          </a:p>
          <a:p>
            <a:r>
              <a:rPr lang="nl-NL" sz="1800"/>
              <a:t>Hoe ga je per </a:t>
            </a:r>
            <a:r>
              <a:rPr lang="nl-NL" sz="1800" err="1"/>
              <a:t>Sev</a:t>
            </a:r>
            <a:r>
              <a:rPr lang="nl-NL" sz="1800"/>
              <a:t> code foutberichten uitsturen naar logfiles? Naar Whatsapp?</a:t>
            </a:r>
          </a:p>
          <a:p>
            <a:r>
              <a:rPr lang="nl-NL" sz="1800"/>
              <a:t>Maak een scherm design van de centrale error console</a:t>
            </a:r>
          </a:p>
        </p:txBody>
      </p:sp>
      <p:pic>
        <p:nvPicPr>
          <p:cNvPr id="2052" name="Picture 4" descr="Klaar voor een nieuwe opdracht">
            <a:extLst>
              <a:ext uri="{FF2B5EF4-FFF2-40B4-BE49-F238E27FC236}">
                <a16:creationId xmlns:a16="http://schemas.microsoft.com/office/drawing/2014/main" id="{8BA0BA53-E206-6847-D567-15C6ECD8A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815705"/>
            <a:ext cx="4788505" cy="249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Freeform: Shape 206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EB3F-ACEC-A3E9-E527-E05FA2DE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AB6E6B-234B-C047-8C14-A2B2D86D4D92}" type="slidenum">
              <a:rPr lang="nl-NL" sz="1000"/>
              <a:pPr>
                <a:spcAft>
                  <a:spcPts val="600"/>
                </a:spcAft>
              </a:pPr>
              <a:t>3</a:t>
            </a:fld>
            <a:endParaRPr lang="nl-NL" sz="1000"/>
          </a:p>
        </p:txBody>
      </p:sp>
    </p:spTree>
    <p:extLst>
      <p:ext uri="{BB962C8B-B14F-4D97-AF65-F5344CB8AC3E}">
        <p14:creationId xmlns:p14="http://schemas.microsoft.com/office/powerpoint/2010/main" val="360724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reeform: Shape 206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56997-C9EB-6BB0-1A58-3941EA72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nl-NL"/>
              <a:t>System design: Error </a:t>
            </a:r>
            <a:r>
              <a:rPr lang="nl-NL" err="1"/>
              <a:t>Handler</a:t>
            </a:r>
            <a:endParaRPr lang="nl-NL"/>
          </a:p>
        </p:txBody>
      </p:sp>
      <p:sp>
        <p:nvSpPr>
          <p:cNvPr id="2071" name="Freeform: Shape 207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70A56-A773-4BEC-84A1-0EADAA46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AB6E6B-234B-C047-8C14-A2B2D86D4D92}" type="slidenum">
              <a:rPr lang="nl-NL" sz="1000"/>
              <a:pPr>
                <a:spcAft>
                  <a:spcPts val="600"/>
                </a:spcAft>
              </a:pPr>
              <a:t>4</a:t>
            </a:fld>
            <a:endParaRPr lang="nl-NL" sz="10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EAFA16-A669-1E98-CBBD-995CD7A0BF8E}"/>
              </a:ext>
            </a:extLst>
          </p:cNvPr>
          <p:cNvGrpSpPr/>
          <p:nvPr/>
        </p:nvGrpSpPr>
        <p:grpSpPr>
          <a:xfrm>
            <a:off x="1454328" y="2297767"/>
            <a:ext cx="7854589" cy="3922058"/>
            <a:chOff x="1004440" y="1928962"/>
            <a:chExt cx="8928463" cy="4634948"/>
          </a:xfrm>
        </p:grpSpPr>
        <p:pic>
          <p:nvPicPr>
            <p:cNvPr id="2050" name="Picture 2" descr="Is it time to rethink application delivery? – JAMES-RANKIN.COM">
              <a:extLst>
                <a:ext uri="{FF2B5EF4-FFF2-40B4-BE49-F238E27FC236}">
                  <a16:creationId xmlns:a16="http://schemas.microsoft.com/office/drawing/2014/main" id="{4E98DC8E-EB1C-0B64-4791-E663E84B98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697" y="3931839"/>
              <a:ext cx="1526217" cy="915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C0A6B172-0CEB-C7D6-9A03-76675EFE96C1}"/>
                </a:ext>
              </a:extLst>
            </p:cNvPr>
            <p:cNvSpPr/>
            <p:nvPr/>
          </p:nvSpPr>
          <p:spPr>
            <a:xfrm>
              <a:off x="3090939" y="4193419"/>
              <a:ext cx="722489" cy="23706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4000"/>
            </a:p>
          </p:txBody>
        </p:sp>
        <p:pic>
          <p:nvPicPr>
            <p:cNvPr id="6" name="Picture 2" descr="Is it time to rethink application delivery? – JAMES-RANKIN.COM">
              <a:extLst>
                <a:ext uri="{FF2B5EF4-FFF2-40B4-BE49-F238E27FC236}">
                  <a16:creationId xmlns:a16="http://schemas.microsoft.com/office/drawing/2014/main" id="{1F1C06B9-0F09-128A-62D6-BBA28C444C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697" y="2303594"/>
              <a:ext cx="1526217" cy="915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s it time to rethink application delivery? – JAMES-RANKIN.COM">
              <a:extLst>
                <a:ext uri="{FF2B5EF4-FFF2-40B4-BE49-F238E27FC236}">
                  <a16:creationId xmlns:a16="http://schemas.microsoft.com/office/drawing/2014/main" id="{BEC657D8-0073-5034-32CE-68A6304D6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697" y="5648180"/>
              <a:ext cx="1526217" cy="915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1E4D685-1171-C6DF-CE83-93DE5A56604B}"/>
                </a:ext>
              </a:extLst>
            </p:cNvPr>
            <p:cNvSpPr/>
            <p:nvPr/>
          </p:nvSpPr>
          <p:spPr>
            <a:xfrm rot="2839980">
              <a:off x="3016151" y="2704986"/>
              <a:ext cx="722489" cy="23706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4000"/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35D66753-5C74-D184-DB72-953F416C4C33}"/>
                </a:ext>
              </a:extLst>
            </p:cNvPr>
            <p:cNvSpPr/>
            <p:nvPr/>
          </p:nvSpPr>
          <p:spPr>
            <a:xfrm rot="18760020" flipV="1">
              <a:off x="3124332" y="5650986"/>
              <a:ext cx="722489" cy="2258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4000"/>
            </a:p>
          </p:txBody>
        </p:sp>
        <p:pic>
          <p:nvPicPr>
            <p:cNvPr id="2052" name="Picture 4" descr="Server Generic Outline Color icon">
              <a:extLst>
                <a:ext uri="{FF2B5EF4-FFF2-40B4-BE49-F238E27FC236}">
                  <a16:creationId xmlns:a16="http://schemas.microsoft.com/office/drawing/2014/main" id="{6E32E97F-7A80-8F8A-435E-5F022583F6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0436" y="3649170"/>
              <a:ext cx="1325564" cy="1325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EE36D9-322D-5B20-77B1-A6C695459F54}"/>
                </a:ext>
              </a:extLst>
            </p:cNvPr>
            <p:cNvSpPr txBox="1"/>
            <p:nvPr/>
          </p:nvSpPr>
          <p:spPr>
            <a:xfrm>
              <a:off x="3452183" y="3034658"/>
              <a:ext cx="690818" cy="40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84632">
                <a:spcAft>
                  <a:spcPts val="600"/>
                </a:spcAft>
              </a:pPr>
              <a:r>
                <a:rPr lang="nl-NL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Error</a:t>
              </a:r>
              <a:endParaRPr lang="nl-NL" sz="4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A3250B-71B8-89DC-D6EA-A025CA7263CB}"/>
                </a:ext>
              </a:extLst>
            </p:cNvPr>
            <p:cNvSpPr txBox="1"/>
            <p:nvPr/>
          </p:nvSpPr>
          <p:spPr>
            <a:xfrm>
              <a:off x="3813428" y="4061154"/>
              <a:ext cx="690818" cy="40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84632">
                <a:spcAft>
                  <a:spcPts val="600"/>
                </a:spcAft>
              </a:pPr>
              <a:r>
                <a:rPr lang="nl-NL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Error</a:t>
              </a:r>
              <a:endParaRPr lang="nl-NL" sz="4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6569BC-A199-B5AA-841E-4CD9601E0141}"/>
                </a:ext>
              </a:extLst>
            </p:cNvPr>
            <p:cNvSpPr txBox="1"/>
            <p:nvPr/>
          </p:nvSpPr>
          <p:spPr>
            <a:xfrm>
              <a:off x="3452183" y="5170613"/>
              <a:ext cx="690818" cy="40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84632">
                <a:spcAft>
                  <a:spcPts val="600"/>
                </a:spcAft>
              </a:pPr>
              <a:r>
                <a:rPr lang="nl-NL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Error</a:t>
              </a:r>
              <a:endParaRPr lang="nl-NL" sz="40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DEBED5-5E02-351F-D61C-CE9E684DE206}"/>
                </a:ext>
              </a:extLst>
            </p:cNvPr>
            <p:cNvSpPr txBox="1"/>
            <p:nvPr/>
          </p:nvSpPr>
          <p:spPr>
            <a:xfrm>
              <a:off x="1004440" y="1928962"/>
              <a:ext cx="1319101" cy="40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84632">
                <a:spcAft>
                  <a:spcPts val="600"/>
                </a:spcAft>
              </a:pPr>
              <a:r>
                <a:rPr lang="nl-NL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Applicatie 1</a:t>
              </a:r>
              <a:endParaRPr lang="nl-NL" sz="40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F410A2-8AA1-8B83-BB19-A1048C376225}"/>
                </a:ext>
              </a:extLst>
            </p:cNvPr>
            <p:cNvSpPr txBox="1"/>
            <p:nvPr/>
          </p:nvSpPr>
          <p:spPr>
            <a:xfrm>
              <a:off x="1004440" y="3550084"/>
              <a:ext cx="1319101" cy="40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84632">
                <a:spcAft>
                  <a:spcPts val="600"/>
                </a:spcAft>
              </a:pPr>
              <a:r>
                <a:rPr lang="nl-NL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Applicatie 2</a:t>
              </a:r>
              <a:endParaRPr lang="nl-NL" sz="4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3D0544-7FA2-AEF6-6940-DEB2BD51349B}"/>
                </a:ext>
              </a:extLst>
            </p:cNvPr>
            <p:cNvSpPr txBox="1"/>
            <p:nvPr/>
          </p:nvSpPr>
          <p:spPr>
            <a:xfrm>
              <a:off x="1004440" y="5280625"/>
              <a:ext cx="1322746" cy="40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84632">
                <a:spcAft>
                  <a:spcPts val="600"/>
                </a:spcAft>
              </a:pPr>
              <a:r>
                <a:rPr lang="nl-NL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Applicatie n</a:t>
              </a:r>
              <a:endParaRPr lang="nl-NL" sz="4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F9907A-77BD-DBD9-9E3C-00CEDF9882FB}"/>
                </a:ext>
              </a:extLst>
            </p:cNvPr>
            <p:cNvSpPr txBox="1"/>
            <p:nvPr/>
          </p:nvSpPr>
          <p:spPr>
            <a:xfrm>
              <a:off x="4552216" y="4985947"/>
              <a:ext cx="1472528" cy="400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84632">
                <a:spcAft>
                  <a:spcPts val="600"/>
                </a:spcAft>
              </a:pPr>
              <a:r>
                <a:rPr lang="nl-NL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Error </a:t>
              </a:r>
              <a:r>
                <a:rPr lang="nl-NL" sz="1600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handler</a:t>
              </a:r>
              <a:endParaRPr lang="nl-NL" sz="4000"/>
            </a:p>
          </p:txBody>
        </p:sp>
        <p:pic>
          <p:nvPicPr>
            <p:cNvPr id="2054" name="Picture 6" descr="Database - Free seo and web icons">
              <a:extLst>
                <a:ext uri="{FF2B5EF4-FFF2-40B4-BE49-F238E27FC236}">
                  <a16:creationId xmlns:a16="http://schemas.microsoft.com/office/drawing/2014/main" id="{739D91FA-7D4D-06EE-AA3E-C99B6E8CBD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706" y="2206973"/>
              <a:ext cx="925911" cy="925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F5451C-9770-9299-84F8-5A466E2274AD}"/>
                </a:ext>
              </a:extLst>
            </p:cNvPr>
            <p:cNvSpPr txBox="1"/>
            <p:nvPr/>
          </p:nvSpPr>
          <p:spPr>
            <a:xfrm>
              <a:off x="5676613" y="2069763"/>
              <a:ext cx="1567543" cy="1273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84632">
                <a:spcAft>
                  <a:spcPts val="600"/>
                </a:spcAft>
              </a:pPr>
              <a:r>
                <a:rPr lang="nl-NL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Error </a:t>
              </a:r>
              <a:r>
                <a:rPr lang="nl-NL" sz="1600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message</a:t>
              </a:r>
              <a:r>
                <a:rPr lang="nl-NL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tabellen in meerdere talen</a:t>
              </a:r>
              <a:endParaRPr lang="nl-NL" sz="4000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A9F52B09-A802-54D2-7B25-095ABC7889AF}"/>
                </a:ext>
              </a:extLst>
            </p:cNvPr>
            <p:cNvSpPr/>
            <p:nvPr/>
          </p:nvSpPr>
          <p:spPr>
            <a:xfrm rot="5400000">
              <a:off x="4948152" y="3289869"/>
              <a:ext cx="401548" cy="23947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4000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8AE4D8C9-43B3-06E0-063A-F33B11CC48DF}"/>
                </a:ext>
              </a:extLst>
            </p:cNvPr>
            <p:cNvSpPr/>
            <p:nvPr/>
          </p:nvSpPr>
          <p:spPr>
            <a:xfrm rot="16200000" flipV="1">
              <a:off x="5187622" y="3301082"/>
              <a:ext cx="401548" cy="23947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4000"/>
            </a:p>
          </p:txBody>
        </p:sp>
        <p:pic>
          <p:nvPicPr>
            <p:cNvPr id="2056" name="Picture 8" descr="logfile icon: Meer dan 6 rechtenvrije licentieerbare stockillustraties en  tekeningen | Shutterstock">
              <a:extLst>
                <a:ext uri="{FF2B5EF4-FFF2-40B4-BE49-F238E27FC236}">
                  <a16:creationId xmlns:a16="http://schemas.microsoft.com/office/drawing/2014/main" id="{D00E5685-A6CC-F34F-D1C4-4A2C573A50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1168" y="2069763"/>
              <a:ext cx="1148156" cy="1238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Whatsapp Icon, Whatsapp, Icon, Cell Phone PNG and Vector with Transparent  Background for Free Download">
              <a:extLst>
                <a:ext uri="{FF2B5EF4-FFF2-40B4-BE49-F238E27FC236}">
                  <a16:creationId xmlns:a16="http://schemas.microsoft.com/office/drawing/2014/main" id="{2F379BD4-D367-351D-951D-2FF417C29B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1433" y="5240847"/>
              <a:ext cx="938334" cy="938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Apple, mail, email, envelope, inbox, message, send icon - Free download">
              <a:extLst>
                <a:ext uri="{FF2B5EF4-FFF2-40B4-BE49-F238E27FC236}">
                  <a16:creationId xmlns:a16="http://schemas.microsoft.com/office/drawing/2014/main" id="{D19F4BF3-24FE-9C28-406F-E2795F027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297" y="4094954"/>
              <a:ext cx="1015279" cy="1015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elp desk - Free user icons">
              <a:extLst>
                <a:ext uri="{FF2B5EF4-FFF2-40B4-BE49-F238E27FC236}">
                  <a16:creationId xmlns:a16="http://schemas.microsoft.com/office/drawing/2014/main" id="{7E020B9C-3C37-2C73-3CBB-8A1818276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725" y="2962844"/>
              <a:ext cx="1127178" cy="1127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73335A31-25E3-29D0-DD06-2CB02A066DCC}"/>
                </a:ext>
              </a:extLst>
            </p:cNvPr>
            <p:cNvSpPr/>
            <p:nvPr/>
          </p:nvSpPr>
          <p:spPr>
            <a:xfrm rot="19781000">
              <a:off x="6716545" y="3177049"/>
              <a:ext cx="1257851" cy="20839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4000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F04EAFC6-D4A4-392D-0504-18C1DF73B49B}"/>
                </a:ext>
              </a:extLst>
            </p:cNvPr>
            <p:cNvSpPr/>
            <p:nvPr/>
          </p:nvSpPr>
          <p:spPr>
            <a:xfrm rot="20877617">
              <a:off x="6819570" y="3473075"/>
              <a:ext cx="1603554" cy="22284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4000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54D30647-3EBF-DCF6-000B-52E265E5F846}"/>
                </a:ext>
              </a:extLst>
            </p:cNvPr>
            <p:cNvSpPr/>
            <p:nvPr/>
          </p:nvSpPr>
          <p:spPr>
            <a:xfrm rot="1167883">
              <a:off x="6803697" y="4097289"/>
              <a:ext cx="1627166" cy="23526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4000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44D68873-E95D-E055-E7A4-64BED76F9118}"/>
                </a:ext>
              </a:extLst>
            </p:cNvPr>
            <p:cNvSpPr/>
            <p:nvPr/>
          </p:nvSpPr>
          <p:spPr>
            <a:xfrm rot="2559375">
              <a:off x="6602603" y="4556578"/>
              <a:ext cx="1568465" cy="2539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4000"/>
            </a:p>
          </p:txBody>
        </p:sp>
      </p:grpSp>
      <p:pic>
        <p:nvPicPr>
          <p:cNvPr id="1026" name="Picture 2" descr="Best Split Core Current Motor Sense Monitoring Sensor for MQTT">
            <a:extLst>
              <a:ext uri="{FF2B5EF4-FFF2-40B4-BE49-F238E27FC236}">
                <a16:creationId xmlns:a16="http://schemas.microsoft.com/office/drawing/2014/main" id="{41B4910F-6933-8000-A3D5-AA21E9D36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715" y="4414537"/>
            <a:ext cx="740195" cy="59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est Split Core Current Motor Sense Monitoring Sensor for MQTT">
            <a:extLst>
              <a:ext uri="{FF2B5EF4-FFF2-40B4-BE49-F238E27FC236}">
                <a16:creationId xmlns:a16="http://schemas.microsoft.com/office/drawing/2014/main" id="{A5D5E4A9-EA47-F9BC-D9A9-4A1FCBF4A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18" y="3664498"/>
            <a:ext cx="740195" cy="59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39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2743-D2EE-0462-E89F-2E4980DF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Error bericht: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7CB71-AF83-6881-F726-796DBF8E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E6B-234B-C047-8C14-A2B2D86D4D92}" type="slidenum">
              <a:rPr lang="nl-NL" smtClean="0"/>
              <a:t>5</a:t>
            </a:fld>
            <a:endParaRPr lang="nl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DEF22C-D0A7-D036-F40E-7D5440A70799}"/>
              </a:ext>
            </a:extLst>
          </p:cNvPr>
          <p:cNvSpPr txBox="1"/>
          <p:nvPr/>
        </p:nvSpPr>
        <p:spPr>
          <a:xfrm>
            <a:off x="838200" y="3005737"/>
            <a:ext cx="46934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u="sng"/>
              <a:t>Voorbeeld:</a:t>
            </a:r>
          </a:p>
          <a:p>
            <a:r>
              <a:rPr lang="nl-NL" sz="2400"/>
              <a:t>2;Error_handler;WS10004;config.txt</a:t>
            </a:r>
          </a:p>
          <a:p>
            <a:r>
              <a:rPr lang="nl-NL" sz="2400"/>
              <a:t>1;Modulo_calc;ONT0027;</a:t>
            </a:r>
          </a:p>
          <a:p>
            <a:r>
              <a:rPr lang="nl-NL" sz="2400"/>
              <a:t>4;Weather_app;WS20001;Frank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D6381-2B1D-00E6-ABE9-4DF2069CB874}"/>
              </a:ext>
            </a:extLst>
          </p:cNvPr>
          <p:cNvGrpSpPr/>
          <p:nvPr/>
        </p:nvGrpSpPr>
        <p:grpSpPr>
          <a:xfrm>
            <a:off x="943452" y="1756784"/>
            <a:ext cx="6944910" cy="946177"/>
            <a:chOff x="943452" y="2765599"/>
            <a:chExt cx="6944910" cy="9461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8ED235-A393-1D91-7009-F5BB293EE51A}"/>
                </a:ext>
              </a:extLst>
            </p:cNvPr>
            <p:cNvSpPr/>
            <p:nvPr/>
          </p:nvSpPr>
          <p:spPr>
            <a:xfrm>
              <a:off x="943452" y="2765602"/>
              <a:ext cx="1251857" cy="52251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2538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err="1">
                  <a:solidFill>
                    <a:schemeClr val="tx1"/>
                  </a:solidFill>
                </a:rPr>
                <a:t>Sev</a:t>
              </a:r>
              <a:r>
                <a:rPr lang="nl-NL">
                  <a:solidFill>
                    <a:schemeClr val="tx1"/>
                  </a:solidFill>
                </a:rPr>
                <a:t> Code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D4B862-97C3-08BD-1C69-6C4E2E15077A}"/>
                </a:ext>
              </a:extLst>
            </p:cNvPr>
            <p:cNvSpPr/>
            <p:nvPr/>
          </p:nvSpPr>
          <p:spPr>
            <a:xfrm>
              <a:off x="3678265" y="2765602"/>
              <a:ext cx="1251857" cy="52251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2538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>
                  <a:solidFill>
                    <a:schemeClr val="tx1"/>
                  </a:solidFill>
                </a:rPr>
                <a:t>Error Code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46FD04-386B-5F7C-6F3F-D0F755A7A5BF}"/>
                </a:ext>
              </a:extLst>
            </p:cNvPr>
            <p:cNvSpPr/>
            <p:nvPr/>
          </p:nvSpPr>
          <p:spPr>
            <a:xfrm>
              <a:off x="5030592" y="2765602"/>
              <a:ext cx="1936181" cy="52251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2538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>
                  <a:solidFill>
                    <a:schemeClr val="tx1"/>
                  </a:solidFill>
                </a:rPr>
                <a:t>Extra tekst veld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EB8ECE-5238-A964-E936-148EDBF5273F}"/>
                </a:ext>
              </a:extLst>
            </p:cNvPr>
            <p:cNvSpPr txBox="1"/>
            <p:nvPr/>
          </p:nvSpPr>
          <p:spPr>
            <a:xfrm>
              <a:off x="1045563" y="3342444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1..4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9CABE1-5DB1-CE7C-FC60-9C6E70D0335D}"/>
                </a:ext>
              </a:extLst>
            </p:cNvPr>
            <p:cNvSpPr txBox="1"/>
            <p:nvPr/>
          </p:nvSpPr>
          <p:spPr>
            <a:xfrm>
              <a:off x="3678265" y="3342444"/>
              <a:ext cx="104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ABCXXXX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780584-7B14-4FE2-BB12-39803A2BD34D}"/>
                </a:ext>
              </a:extLst>
            </p:cNvPr>
            <p:cNvSpPr txBox="1"/>
            <p:nvPr/>
          </p:nvSpPr>
          <p:spPr>
            <a:xfrm>
              <a:off x="5030592" y="3342444"/>
              <a:ext cx="285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Tekst veld max 80 </a:t>
              </a:r>
              <a:r>
                <a:rPr lang="nl-NL" err="1"/>
                <a:t>characters</a:t>
              </a:r>
              <a:endParaRPr lang="nl-NL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2F81D44-0F5B-3019-B67B-A01E0E99B404}"/>
                </a:ext>
              </a:extLst>
            </p:cNvPr>
            <p:cNvSpPr/>
            <p:nvPr/>
          </p:nvSpPr>
          <p:spPr>
            <a:xfrm>
              <a:off x="2317550" y="2765599"/>
              <a:ext cx="1251857" cy="52251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2538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>
                  <a:solidFill>
                    <a:schemeClr val="tx1"/>
                  </a:solidFill>
                </a:rPr>
                <a:t>Subsystem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9369F9-7EE0-4FAE-839D-B316B2178710}"/>
                </a:ext>
              </a:extLst>
            </p:cNvPr>
            <p:cNvSpPr txBox="1"/>
            <p:nvPr/>
          </p:nvSpPr>
          <p:spPr>
            <a:xfrm>
              <a:off x="2317550" y="3342441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err="1"/>
                <a:t>AppXXXX</a:t>
              </a:r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0947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F008-42EC-4245-1D19-34DFE5C7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Error </a:t>
            </a:r>
            <a:r>
              <a:rPr lang="nl-NL" err="1"/>
              <a:t>message</a:t>
            </a:r>
            <a:r>
              <a:rPr lang="nl-NL"/>
              <a:t> tabel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8A77-573A-EAE0-A88F-5127D2C8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6E6B-234B-C047-8C14-A2B2D86D4D92}" type="slidenum">
              <a:rPr lang="nl-NL" smtClean="0"/>
              <a:t>6</a:t>
            </a:fld>
            <a:endParaRPr lang="nl-NL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19D40C-8E3E-893D-BFCE-46571B07CD6C}"/>
              </a:ext>
            </a:extLst>
          </p:cNvPr>
          <p:cNvGrpSpPr/>
          <p:nvPr/>
        </p:nvGrpSpPr>
        <p:grpSpPr>
          <a:xfrm>
            <a:off x="1011265" y="1567079"/>
            <a:ext cx="4095963" cy="946174"/>
            <a:chOff x="2295779" y="2765602"/>
            <a:chExt cx="4095963" cy="9461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1B2B93-4854-01B4-2427-FBD9D6BAEF43}"/>
                </a:ext>
              </a:extLst>
            </p:cNvPr>
            <p:cNvSpPr/>
            <p:nvPr/>
          </p:nvSpPr>
          <p:spPr>
            <a:xfrm>
              <a:off x="2295779" y="2765602"/>
              <a:ext cx="1251857" cy="52251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2538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>
                  <a:solidFill>
                    <a:schemeClr val="tx1"/>
                  </a:solidFill>
                </a:rPr>
                <a:t>Error 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A59FAD-FB63-1AF3-2C76-DEA285DD1CAC}"/>
                </a:ext>
              </a:extLst>
            </p:cNvPr>
            <p:cNvSpPr/>
            <p:nvPr/>
          </p:nvSpPr>
          <p:spPr>
            <a:xfrm>
              <a:off x="3648106" y="2765602"/>
              <a:ext cx="1936181" cy="52251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2538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>
                  <a:solidFill>
                    <a:schemeClr val="tx1"/>
                  </a:solidFill>
                </a:rPr>
                <a:t>Fout bericht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0FBCF5-0C75-E7EB-E2B8-EF2A88215077}"/>
                </a:ext>
              </a:extLst>
            </p:cNvPr>
            <p:cNvSpPr txBox="1"/>
            <p:nvPr/>
          </p:nvSpPr>
          <p:spPr>
            <a:xfrm>
              <a:off x="2295779" y="3342444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err="1"/>
                <a:t>AppXXXX</a:t>
              </a:r>
              <a:endParaRPr lang="nl-NL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823442-8D7F-B9BD-DB48-5849DB5FBDCC}"/>
                </a:ext>
              </a:extLst>
            </p:cNvPr>
            <p:cNvSpPr txBox="1"/>
            <p:nvPr/>
          </p:nvSpPr>
          <p:spPr>
            <a:xfrm>
              <a:off x="3648106" y="3342444"/>
              <a:ext cx="2743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Tekst veld max 80 karakters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9E982F9-A31A-AF0C-AE3F-8C99C3592C2F}"/>
              </a:ext>
            </a:extLst>
          </p:cNvPr>
          <p:cNvSpPr txBox="1"/>
          <p:nvPr/>
        </p:nvSpPr>
        <p:spPr>
          <a:xfrm>
            <a:off x="5493386" y="1286909"/>
            <a:ext cx="1593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u="sng"/>
              <a:t>Voorbeeld:</a:t>
            </a:r>
          </a:p>
        </p:txBody>
      </p:sp>
      <p:sp>
        <p:nvSpPr>
          <p:cNvPr id="16" name="Folded Corner 15">
            <a:extLst>
              <a:ext uri="{FF2B5EF4-FFF2-40B4-BE49-F238E27FC236}">
                <a16:creationId xmlns:a16="http://schemas.microsoft.com/office/drawing/2014/main" id="{26F03C14-006F-377A-DAE3-263B52D731A9}"/>
              </a:ext>
            </a:extLst>
          </p:cNvPr>
          <p:cNvSpPr/>
          <p:nvPr/>
        </p:nvSpPr>
        <p:spPr>
          <a:xfrm>
            <a:off x="5595255" y="1807231"/>
            <a:ext cx="6095998" cy="1412045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800" b="1" u="sng" err="1"/>
              <a:t>ErrorTabel_NL.txt</a:t>
            </a:r>
            <a:endParaRPr lang="nl-NL" sz="1800" b="1" u="sng"/>
          </a:p>
          <a:p>
            <a:r>
              <a:rPr lang="nl-NL" sz="1800"/>
              <a:t>WS10004		Kan het bestand %s niet openen</a:t>
            </a:r>
          </a:p>
          <a:p>
            <a:r>
              <a:rPr lang="nl-NL" sz="1800"/>
              <a:t>ONT0027		Incorrecte meetwaarde</a:t>
            </a:r>
          </a:p>
          <a:p>
            <a:r>
              <a:rPr lang="nl-NL" sz="1800"/>
              <a:t>WS20001		Gebruiker %s niet toegelaten</a:t>
            </a:r>
          </a:p>
        </p:txBody>
      </p:sp>
      <p:sp>
        <p:nvSpPr>
          <p:cNvPr id="17" name="Folded Corner 16">
            <a:extLst>
              <a:ext uri="{FF2B5EF4-FFF2-40B4-BE49-F238E27FC236}">
                <a16:creationId xmlns:a16="http://schemas.microsoft.com/office/drawing/2014/main" id="{8D7A0DC3-2A2C-CF6B-078B-8C5896D8E0EF}"/>
              </a:ext>
            </a:extLst>
          </p:cNvPr>
          <p:cNvSpPr/>
          <p:nvPr/>
        </p:nvSpPr>
        <p:spPr>
          <a:xfrm>
            <a:off x="5595252" y="3375768"/>
            <a:ext cx="6096001" cy="1412045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err="1"/>
              <a:t>ErrorTabel_EN.txt</a:t>
            </a:r>
            <a:endParaRPr lang="en-US" sz="1800" b="1"/>
          </a:p>
          <a:p>
            <a:r>
              <a:rPr lang="en-US" sz="1800"/>
              <a:t>WS10004		Can not open file %s</a:t>
            </a:r>
          </a:p>
          <a:p>
            <a:r>
              <a:rPr lang="en-US" sz="1800"/>
              <a:t>ONT0027		Incorrect measurement</a:t>
            </a:r>
          </a:p>
          <a:p>
            <a:r>
              <a:rPr lang="en-US" sz="1800"/>
              <a:t>WS20001		User %s has no access permission</a:t>
            </a:r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AEF75725-57D3-A686-2EBD-DC38E57F0039}"/>
              </a:ext>
            </a:extLst>
          </p:cNvPr>
          <p:cNvSpPr/>
          <p:nvPr/>
        </p:nvSpPr>
        <p:spPr>
          <a:xfrm>
            <a:off x="5595254" y="4944305"/>
            <a:ext cx="6096001" cy="1412045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b="1" err="1"/>
              <a:t>ErrorTabel_FR.txt</a:t>
            </a:r>
            <a:endParaRPr lang="fr-FR" sz="1800" b="1"/>
          </a:p>
          <a:p>
            <a:r>
              <a:rPr lang="fr-FR" sz="1800"/>
              <a:t>WS10004</a:t>
            </a:r>
            <a:r>
              <a:rPr lang="fr-FR"/>
              <a:t>		</a:t>
            </a:r>
            <a:r>
              <a:rPr lang="fr-FR" sz="1800"/>
              <a:t>Impossible d’ouvrir le fichier %s</a:t>
            </a:r>
          </a:p>
          <a:p>
            <a:r>
              <a:rPr lang="fr-FR" sz="1800"/>
              <a:t>ONT0027		</a:t>
            </a:r>
            <a:r>
              <a:rPr lang="fr-FR"/>
              <a:t>Mesure incorrecte</a:t>
            </a:r>
          </a:p>
          <a:p>
            <a:r>
              <a:rPr lang="fr-FR" sz="1800"/>
              <a:t>WS2</a:t>
            </a:r>
            <a:r>
              <a:rPr lang="fr-FR"/>
              <a:t>0001		</a:t>
            </a:r>
            <a:r>
              <a:rPr lang="fr-FR" sz="1800"/>
              <a:t>Utilisateur %s n’a pas d’autorisation d’accès</a:t>
            </a:r>
          </a:p>
        </p:txBody>
      </p:sp>
      <p:pic>
        <p:nvPicPr>
          <p:cNvPr id="6" name="Picture 5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2C05B1AC-B85C-4A1B-16E7-02B4622AD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65" y="3220473"/>
            <a:ext cx="4363023" cy="3333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09EA24-ACC3-B162-28C3-28802EE556CA}"/>
              </a:ext>
            </a:extLst>
          </p:cNvPr>
          <p:cNvSpPr txBox="1"/>
          <p:nvPr/>
        </p:nvSpPr>
        <p:spPr>
          <a:xfrm>
            <a:off x="1011265" y="2513253"/>
            <a:ext cx="4277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Tussen </a:t>
            </a:r>
            <a:r>
              <a:rPr lang="nl-NL" dirty="0" err="1"/>
              <a:t>ErrCode</a:t>
            </a:r>
            <a:r>
              <a:rPr lang="nl-NL" dirty="0"/>
              <a:t> en </a:t>
            </a:r>
            <a:r>
              <a:rPr lang="nl-NL" dirty="0" err="1"/>
              <a:t>Err</a:t>
            </a:r>
            <a:r>
              <a:rPr lang="nl-NL" dirty="0"/>
              <a:t> Tekst staat een &lt;tab&gt;</a:t>
            </a:r>
          </a:p>
          <a:p>
            <a:r>
              <a:rPr lang="nl-NL" dirty="0"/>
              <a:t>Lijnen die beginnen met # zijn commentaar</a:t>
            </a:r>
          </a:p>
        </p:txBody>
      </p:sp>
    </p:spTree>
    <p:extLst>
      <p:ext uri="{BB962C8B-B14F-4D97-AF65-F5344CB8AC3E}">
        <p14:creationId xmlns:p14="http://schemas.microsoft.com/office/powerpoint/2010/main" val="228146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8139-16B8-1DFE-E007-1C077564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nl-NL" sz="3200"/>
              <a:t>Opdracht:</a:t>
            </a:r>
          </a:p>
        </p:txBody>
      </p:sp>
      <p:pic>
        <p:nvPicPr>
          <p:cNvPr id="6" name="Picture 5" descr="Computerscript op een scherm">
            <a:extLst>
              <a:ext uri="{FF2B5EF4-FFF2-40B4-BE49-F238E27FC236}">
                <a16:creationId xmlns:a16="http://schemas.microsoft.com/office/drawing/2014/main" id="{27627EA9-202D-99E3-50B9-41125F2271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95BEE-5E5E-2A3D-21F2-32DDE81F6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1771650"/>
            <a:ext cx="5444382" cy="43707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nl-NL" sz="1800" dirty="0"/>
              <a:t>Je schrijft een errorhandling applicatie in C</a:t>
            </a:r>
          </a:p>
          <a:p>
            <a:r>
              <a:rPr lang="nl-NL" sz="1800" dirty="0"/>
              <a:t>Je gebruikt een bestaand programma waarin een aantal basis functies staan voor gebruik van MQTT. Uitleg zie later</a:t>
            </a:r>
          </a:p>
          <a:p>
            <a:r>
              <a:rPr lang="nl-NL" sz="1800" dirty="0"/>
              <a:t>Je maakt </a:t>
            </a:r>
            <a:r>
              <a:rPr lang="nl-NL" sz="1800" dirty="0" err="1"/>
              <a:t>ErrorTabel</a:t>
            </a:r>
            <a:r>
              <a:rPr lang="nl-NL" sz="1800" dirty="0"/>
              <a:t> bestanden aan in 3 talen (je krijgt 3 bestanden van mij, maar die mag je natuurlijk aanpassen)</a:t>
            </a:r>
          </a:p>
          <a:p>
            <a:r>
              <a:rPr lang="nl-NL" sz="1800" dirty="0"/>
              <a:t>Je </a:t>
            </a:r>
            <a:r>
              <a:rPr lang="nl-NL" sz="1800" dirty="0" err="1"/>
              <a:t>error_handler</a:t>
            </a:r>
            <a:r>
              <a:rPr lang="nl-NL" sz="1800" dirty="0"/>
              <a:t> ontvangt inkomende error berichten van een </a:t>
            </a:r>
            <a:r>
              <a:rPr lang="nl-NL" sz="1800" dirty="0" err="1"/>
              <a:t>mqtt</a:t>
            </a:r>
            <a:r>
              <a:rPr lang="nl-NL" sz="1800" dirty="0"/>
              <a:t>-topic. Deze inkomende berichten bestaan uit:</a:t>
            </a:r>
          </a:p>
          <a:p>
            <a:pPr lvl="1"/>
            <a:r>
              <a:rPr lang="nl-NL" sz="1400" dirty="0" err="1"/>
              <a:t>Sev</a:t>
            </a:r>
            <a:r>
              <a:rPr lang="nl-NL" sz="1400" dirty="0"/>
              <a:t> Code; Subsysteem; Error code; Extra parameter</a:t>
            </a:r>
          </a:p>
          <a:p>
            <a:pPr lvl="1"/>
            <a:r>
              <a:rPr lang="nl-NL" sz="1400" dirty="0"/>
              <a:t>Een shell script dat error berichten in deze vorm uitstuurt, krijg je ook van mij</a:t>
            </a:r>
          </a:p>
          <a:p>
            <a:r>
              <a:rPr lang="nl-NL" sz="1800" dirty="0"/>
              <a:t>Je </a:t>
            </a:r>
            <a:r>
              <a:rPr lang="nl-NL" sz="1800" dirty="0" err="1"/>
              <a:t>error_handler</a:t>
            </a:r>
            <a:r>
              <a:rPr lang="nl-NL" sz="1800" dirty="0"/>
              <a:t> stuurt daarna een uitgaand fout bericht naar een </a:t>
            </a:r>
            <a:r>
              <a:rPr lang="nl-NL" sz="1800" dirty="0" err="1"/>
              <a:t>mqtt</a:t>
            </a:r>
            <a:r>
              <a:rPr lang="nl-NL" sz="1800" dirty="0"/>
              <a:t>-topic. Deze berichten bestaan uit:</a:t>
            </a:r>
          </a:p>
          <a:p>
            <a:pPr lvl="1"/>
            <a:r>
              <a:rPr lang="nl-NL" sz="1800" dirty="0"/>
              <a:t>Datum/tijd; </a:t>
            </a:r>
            <a:r>
              <a:rPr lang="nl-NL" sz="1800" dirty="0" err="1"/>
              <a:t>Sev</a:t>
            </a:r>
            <a:r>
              <a:rPr lang="nl-NL" sz="1800" dirty="0"/>
              <a:t> Code; Subsysteem; Error code; volledige foutboodschap</a:t>
            </a:r>
          </a:p>
          <a:p>
            <a:r>
              <a:rPr lang="nl-NL" sz="1800" dirty="0"/>
              <a:t>Je webserver (Node-Red) toont het foutbericht op scherm + stuurt </a:t>
            </a:r>
            <a:r>
              <a:rPr lang="nl-NL" sz="1800" dirty="0" err="1"/>
              <a:t>Sev</a:t>
            </a:r>
            <a:r>
              <a:rPr lang="nl-NL" sz="1800" dirty="0"/>
              <a:t> 1 naar Whatsapp, </a:t>
            </a:r>
            <a:r>
              <a:rPr lang="nl-NL" sz="1800" dirty="0" err="1"/>
              <a:t>Sev</a:t>
            </a:r>
            <a:r>
              <a:rPr lang="nl-NL" sz="1800" dirty="0"/>
              <a:t> 2 naar mail.</a:t>
            </a:r>
          </a:p>
          <a:p>
            <a:r>
              <a:rPr lang="nl-NL" sz="1800" dirty="0"/>
              <a:t>Voor elke </a:t>
            </a:r>
            <a:r>
              <a:rPr lang="nl-NL" sz="1800" dirty="0" err="1"/>
              <a:t>Sev</a:t>
            </a:r>
            <a:r>
              <a:rPr lang="nl-NL" sz="1800" dirty="0"/>
              <a:t> categorie een eigen tabel op het scherm op je webserver in verschillende kleuren.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C37EE-ECF0-05A9-D273-FFC66323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AB6E6B-234B-C047-8C14-A2B2D86D4D92}" type="slidenum"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nl-N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politieagent stopbord met fluitje illustratie 4566196 Vectorkunst bij  Vecteezy">
            <a:extLst>
              <a:ext uri="{FF2B5EF4-FFF2-40B4-BE49-F238E27FC236}">
                <a16:creationId xmlns:a16="http://schemas.microsoft.com/office/drawing/2014/main" id="{FBBEBFEF-5AC5-5578-7990-53E95C3B7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138" y="5804948"/>
            <a:ext cx="888837" cy="88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564BFD-937F-D8A0-7395-9CF958CCAA8C}"/>
              </a:ext>
            </a:extLst>
          </p:cNvPr>
          <p:cNvSpPr txBox="1"/>
          <p:nvPr/>
        </p:nvSpPr>
        <p:spPr>
          <a:xfrm>
            <a:off x="6312975" y="6064700"/>
            <a:ext cx="345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b="1">
                <a:solidFill>
                  <a:srgbClr val="FF0000"/>
                </a:solidFill>
              </a:rPr>
              <a:t>Let op: </a:t>
            </a:r>
            <a:r>
              <a:rPr lang="nl-NL" sz="1800" b="1" err="1">
                <a:solidFill>
                  <a:srgbClr val="FF0000"/>
                </a:solidFill>
              </a:rPr>
              <a:t>ChatGPT</a:t>
            </a:r>
            <a:r>
              <a:rPr lang="nl-NL" sz="1800" b="1">
                <a:solidFill>
                  <a:srgbClr val="FF0000"/>
                </a:solidFill>
              </a:rPr>
              <a:t> plagiaatcontrole !</a:t>
            </a:r>
          </a:p>
        </p:txBody>
      </p:sp>
    </p:spTree>
    <p:extLst>
      <p:ext uri="{BB962C8B-B14F-4D97-AF65-F5344CB8AC3E}">
        <p14:creationId xmlns:p14="http://schemas.microsoft.com/office/powerpoint/2010/main" val="52910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8CFF-73D4-152D-96FB-D4E6DC40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Voorbeeld</a:t>
            </a:r>
            <a:r>
              <a:rPr lang="en-US" sz="3600" dirty="0"/>
              <a:t>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54ED9E-2937-2B34-037E-E17EFC139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7184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662E8F-4FA9-E3BC-337E-6102230BDBE3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3838" indent="-21272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dirty="0"/>
              <a:t>Hierboven zie je inkomende berichten komende van het programma met naam “DUVEL” </a:t>
            </a:r>
          </a:p>
          <a:p>
            <a:pPr marL="468313" lvl="1">
              <a:lnSpc>
                <a:spcPct val="90000"/>
              </a:lnSpc>
              <a:spcAft>
                <a:spcPts val="600"/>
              </a:spcAft>
            </a:pPr>
            <a:r>
              <a:rPr lang="nl-NL" i="1" dirty="0"/>
              <a:t>&lt;</a:t>
            </a:r>
            <a:r>
              <a:rPr lang="nl-NL" i="1" dirty="0" err="1"/>
              <a:t>SEVCode</a:t>
            </a:r>
            <a:r>
              <a:rPr lang="nl-NL" i="1" dirty="0"/>
              <a:t>; Naam Programma; Error Code&gt;</a:t>
            </a:r>
          </a:p>
          <a:p>
            <a:pPr marL="223838" indent="-21272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dirty="0"/>
              <a:t>De Error </a:t>
            </a:r>
            <a:r>
              <a:rPr lang="nl-NL" dirty="0" err="1"/>
              <a:t>handler</a:t>
            </a:r>
            <a:r>
              <a:rPr lang="nl-NL" dirty="0"/>
              <a:t> stuurt dan het uitgaande bericht met alle velden incl. de error tekst in de juiste taal </a:t>
            </a:r>
          </a:p>
          <a:p>
            <a:pPr marL="468313" lvl="1">
              <a:lnSpc>
                <a:spcPct val="90000"/>
              </a:lnSpc>
              <a:spcAft>
                <a:spcPts val="600"/>
              </a:spcAft>
            </a:pPr>
            <a:r>
              <a:rPr lang="nl-NL" i="1" dirty="0"/>
              <a:t>&lt;Datum </a:t>
            </a:r>
            <a:r>
              <a:rPr lang="nl-NL" i="1" dirty="0" err="1"/>
              <a:t>Tijd;SEVCode</a:t>
            </a:r>
            <a:r>
              <a:rPr lang="nl-NL" i="1" dirty="0"/>
              <a:t>; Naam Programma; Error Code; Error tekst&gt;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08406-4E03-6E9B-322A-B9A8547E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4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4AB6E6B-234B-C047-8C14-A2B2D86D4D92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1966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A17FA-A72F-49CC-D200-521A8A30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Highlevel blokschema ErrorHandler</a:t>
            </a:r>
          </a:p>
        </p:txBody>
      </p:sp>
      <p:pic>
        <p:nvPicPr>
          <p:cNvPr id="10" name="Content Placeholder 9" descr="A diagram of a company&#10;&#10;Description automatically generated">
            <a:extLst>
              <a:ext uri="{FF2B5EF4-FFF2-40B4-BE49-F238E27FC236}">
                <a16:creationId xmlns:a16="http://schemas.microsoft.com/office/drawing/2014/main" id="{D32513FB-FD0E-9BDC-B1E8-A64FA428F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79831"/>
            <a:ext cx="7188199" cy="42949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5FF32-451E-3328-8738-8C3EC5AE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4AB6E6B-234B-C047-8C14-A2B2D86D4D92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4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877</Words>
  <Application>Microsoft Macintosh PowerPoint</Application>
  <PresentationFormat>Widescreen</PresentationFormat>
  <Paragraphs>118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Office Theme</vt:lpstr>
      <vt:lpstr>Error handler</vt:lpstr>
      <vt:lpstr>Leerplandoelen</vt:lpstr>
      <vt:lpstr>Opdracht:</vt:lpstr>
      <vt:lpstr>System design: Error Handler</vt:lpstr>
      <vt:lpstr>Error bericht:</vt:lpstr>
      <vt:lpstr>Error message tabel</vt:lpstr>
      <vt:lpstr>Opdracht:</vt:lpstr>
      <vt:lpstr>Voorbeeld:</vt:lpstr>
      <vt:lpstr>Highlevel blokschema ErrorHandler</vt:lpstr>
      <vt:lpstr>Opbouw programma:</vt:lpstr>
      <vt:lpstr>Opbouw programma:</vt:lpstr>
      <vt:lpstr>Opbouw programma:</vt:lpstr>
      <vt:lpstr>Opbouw programma:</vt:lpstr>
      <vt:lpstr>Message_handler_start programma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Stage</dc:title>
  <dc:creator>frank demonie</dc:creator>
  <cp:lastModifiedBy>frank demonie</cp:lastModifiedBy>
  <cp:revision>3</cp:revision>
  <cp:lastPrinted>2023-05-08T14:27:41Z</cp:lastPrinted>
  <dcterms:created xsi:type="dcterms:W3CDTF">2023-05-02T09:25:32Z</dcterms:created>
  <dcterms:modified xsi:type="dcterms:W3CDTF">2024-11-01T15:36:33Z</dcterms:modified>
</cp:coreProperties>
</file>