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21"/>
  </p:notesMasterIdLst>
  <p:handoutMasterIdLst>
    <p:handoutMasterId r:id="rId22"/>
  </p:handoutMasterIdLst>
  <p:sldIdLst>
    <p:sldId id="1189" r:id="rId2"/>
    <p:sldId id="1222" r:id="rId3"/>
    <p:sldId id="1224" r:id="rId4"/>
    <p:sldId id="1165" r:id="rId5"/>
    <p:sldId id="1223" r:id="rId6"/>
    <p:sldId id="1200" r:id="rId7"/>
    <p:sldId id="1225" r:id="rId8"/>
    <p:sldId id="1228" r:id="rId9"/>
    <p:sldId id="1212" r:id="rId10"/>
    <p:sldId id="1213" r:id="rId11"/>
    <p:sldId id="1229" r:id="rId12"/>
    <p:sldId id="1226" r:id="rId13"/>
    <p:sldId id="1208" r:id="rId14"/>
    <p:sldId id="1217" r:id="rId15"/>
    <p:sldId id="1218" r:id="rId16"/>
    <p:sldId id="1219" r:id="rId17"/>
    <p:sldId id="1220" r:id="rId18"/>
    <p:sldId id="1190" r:id="rId19"/>
    <p:sldId id="1013" r:id="rId20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0083A2"/>
    <a:srgbClr val="DDDEE4"/>
    <a:srgbClr val="7FACED"/>
    <a:srgbClr val="2772E1"/>
    <a:srgbClr val="F75B66"/>
    <a:srgbClr val="14458E"/>
    <a:srgbClr val="449E9A"/>
    <a:srgbClr val="5B5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906" y="16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防疫態度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包括日、韓、歐盟和美國等絕大多數國家認為疫情不嚴重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防疫策略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防疫初期，英、法、日、美不主動篩檢後期嚴重時，大陸、越南、南韓、義大利、紐西蘭，禁航，全面封鎖</a:t>
            </a:r>
            <a:endParaRPr lang="zh-TW" altLang="en-US" sz="1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0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000" b="1" i="0" u="none">
                <a:solidFill>
                  <a:srgbClr val="808080"/>
                </a:solidFill>
                <a:latin typeface="Gill Sans MT" panose="020B0502020104020203" pitchFamily="34" charset="0"/>
                <a:ea typeface="文鼎黑體M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  <p:sldLayoutId id="2147483955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941930" y="3291830"/>
            <a:ext cx="7920879" cy="1491630"/>
          </a:xfrm>
        </p:spPr>
        <p:txBody>
          <a:bodyPr>
            <a:normAutofit/>
          </a:bodyPr>
          <a:lstStyle/>
          <a:p>
            <a:r>
              <a:rPr lang="zh-TW" altLang="en-US" dirty="0"/>
              <a:t>簡報技巧與</a:t>
            </a:r>
            <a:r>
              <a:rPr lang="zh-TW" altLang="en-US" dirty="0" smtClean="0"/>
              <a:t>實務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 6</a:t>
            </a:r>
          </a:p>
          <a:p>
            <a:r>
              <a:rPr lang="zh-TW" altLang="zh-TW" dirty="0"/>
              <a:t>林玉</a:t>
            </a:r>
            <a:r>
              <a:rPr lang="zh-TW" altLang="zh-TW" dirty="0" smtClean="0"/>
              <a:t>婷</a:t>
            </a:r>
            <a:r>
              <a:rPr lang="zh-TW" altLang="en-US" dirty="0" smtClean="0"/>
              <a:t>、</a:t>
            </a:r>
            <a:r>
              <a:rPr lang="zh-TW" altLang="zh-TW" dirty="0"/>
              <a:t>吳承</a:t>
            </a:r>
            <a:r>
              <a:rPr lang="zh-TW" altLang="zh-TW" dirty="0" smtClean="0"/>
              <a:t>恩</a:t>
            </a:r>
            <a:r>
              <a:rPr lang="zh-TW" altLang="en-US" dirty="0" smtClean="0"/>
              <a:t>、</a:t>
            </a:r>
            <a:r>
              <a:rPr lang="zh-TW" altLang="zh-TW" dirty="0"/>
              <a:t>郭嘉</a:t>
            </a:r>
            <a:r>
              <a:rPr lang="zh-TW" altLang="zh-TW" dirty="0" smtClean="0"/>
              <a:t>祥</a:t>
            </a:r>
            <a:r>
              <a:rPr lang="zh-TW" altLang="en-US" dirty="0" smtClean="0"/>
              <a:t>、</a:t>
            </a:r>
            <a:r>
              <a:rPr lang="zh-TW" altLang="zh-TW" dirty="0"/>
              <a:t>張洋</a:t>
            </a:r>
            <a:r>
              <a:rPr lang="zh-TW" altLang="zh-TW" dirty="0" smtClean="0"/>
              <a:t>境</a:t>
            </a:r>
            <a:r>
              <a:rPr lang="zh-TW" altLang="en-US" dirty="0" smtClean="0"/>
              <a:t>、</a:t>
            </a:r>
            <a:r>
              <a:rPr lang="zh-TW" altLang="zh-TW" dirty="0"/>
              <a:t>余政</a:t>
            </a:r>
            <a:r>
              <a:rPr lang="zh-TW" altLang="zh-TW" dirty="0" smtClean="0"/>
              <a:t>遠</a:t>
            </a:r>
            <a:r>
              <a:rPr lang="zh-TW" altLang="en-US" dirty="0" smtClean="0"/>
              <a:t>、</a:t>
            </a:r>
            <a:r>
              <a:rPr lang="zh-TW" altLang="zh-TW" dirty="0"/>
              <a:t>林宏濱</a:t>
            </a:r>
          </a:p>
          <a:p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917525" y="1667625"/>
            <a:ext cx="8229600" cy="1980220"/>
          </a:xfrm>
        </p:spPr>
        <p:txBody>
          <a:bodyPr/>
          <a:lstStyle/>
          <a:p>
            <a:r>
              <a:rPr lang="zh-TW" altLang="en-US" dirty="0" smtClean="0"/>
              <a:t>疫</a:t>
            </a:r>
            <a:r>
              <a:rPr lang="zh-TW" altLang="en-US" dirty="0" smtClean="0"/>
              <a:t>觸即發</a:t>
            </a:r>
            <a:r>
              <a:rPr lang="zh-TW" altLang="en-US" dirty="0" smtClean="0"/>
              <a:t>的台灣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2504" y="3876895"/>
            <a:ext cx="1599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Presenter:</a:t>
            </a:r>
            <a:r>
              <a:rPr lang="zh-TW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林宏濱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4735593" y="4184672"/>
            <a:ext cx="990110" cy="0"/>
          </a:xfrm>
          <a:prstGeom prst="line">
            <a:avLst/>
          </a:prstGeom>
          <a:ln w="19050">
            <a:solidFill>
              <a:srgbClr val="008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41930" y="3336835"/>
            <a:ext cx="0" cy="540060"/>
          </a:xfrm>
          <a:prstGeom prst="line">
            <a:avLst/>
          </a:prstGeom>
          <a:ln w="57150">
            <a:solidFill>
              <a:srgbClr val="008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2" y="726545"/>
            <a:ext cx="7943655" cy="43073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5045" y="0"/>
            <a:ext cx="9144000" cy="5142349"/>
          </a:xfrm>
          <a:prstGeom prst="rect">
            <a:avLst/>
          </a:prstGeom>
          <a:solidFill>
            <a:srgbClr val="F8F8F8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76545" y="14148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高感染傳播危險場域</a:t>
            </a:r>
            <a:endParaRPr lang="en-US" altLang="zh-TW" sz="2800" dirty="0" smtClean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579169" y="161363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78850" y="1654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醫療照護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3187154" y="160622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086835" y="1647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公共</a:t>
            </a:r>
            <a:r>
              <a:rPr lang="zh-TW" altLang="en-US" sz="2400" b="1" dirty="0" smtClean="0">
                <a:latin typeface="微軟正黑體" pitchFamily="34" charset="-120"/>
              </a:rPr>
              <a:t>運</a:t>
            </a:r>
            <a:r>
              <a:rPr lang="zh-TW" altLang="en-US" sz="2400" b="1" dirty="0">
                <a:latin typeface="微軟正黑體" pitchFamily="34" charset="-120"/>
              </a:rPr>
              <a:t>輸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4795139" y="160111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73284" y="16419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生活</a:t>
            </a:r>
            <a:r>
              <a:rPr lang="zh-TW" altLang="en-US" sz="2400" b="1" dirty="0">
                <a:latin typeface="微軟正黑體" pitchFamily="34" charset="-120"/>
              </a:rPr>
              <a:t>消費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6337287" y="1598812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236968" y="16470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教</a:t>
            </a:r>
            <a:r>
              <a:rPr lang="zh-TW" altLang="en-US" sz="2400" b="1" dirty="0" smtClean="0">
                <a:latin typeface="微軟正黑體" pitchFamily="34" charset="-120"/>
              </a:rPr>
              <a:t>育學</a:t>
            </a:r>
            <a:r>
              <a:rPr lang="zh-TW" altLang="en-US" sz="2400" b="1" dirty="0">
                <a:latin typeface="微軟正黑體" pitchFamily="34" charset="-120"/>
              </a:rPr>
              <a:t>習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1582694" y="290148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482375" y="2942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觀展</a:t>
            </a:r>
            <a:r>
              <a:rPr lang="zh-TW" altLang="en-US" sz="2400" b="1" dirty="0">
                <a:latin typeface="微軟正黑體" pitchFamily="34" charset="-120"/>
              </a:rPr>
              <a:t>觀賽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3190679" y="289407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090360" y="29348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</a:rPr>
              <a:t>休</a:t>
            </a:r>
            <a:r>
              <a:rPr lang="zh-TW" altLang="en-US" sz="2400" b="1" dirty="0" smtClean="0">
                <a:latin typeface="微軟正黑體" pitchFamily="34" charset="-120"/>
              </a:rPr>
              <a:t>閒</a:t>
            </a:r>
            <a:r>
              <a:rPr lang="zh-TW" altLang="en-US" sz="2400" b="1" dirty="0">
                <a:latin typeface="微軟正黑體" pitchFamily="34" charset="-120"/>
              </a:rPr>
              <a:t>娛樂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98664" y="288896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676809" y="29297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宗教</a:t>
            </a:r>
            <a:r>
              <a:rPr lang="zh-TW" altLang="en-US" sz="2400" b="1" dirty="0">
                <a:latin typeface="微軟正黑體" pitchFamily="34" charset="-120"/>
              </a:rPr>
              <a:t>祭祀</a:t>
            </a:r>
            <a:endParaRPr lang="zh-TW" altLang="en-US" sz="2400" b="1" dirty="0">
              <a:latin typeface="微軟正黑體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340812" y="2886661"/>
            <a:ext cx="1215135" cy="7410"/>
          </a:xfrm>
          <a:prstGeom prst="line">
            <a:avLst/>
          </a:prstGeom>
          <a:ln w="5715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240493" y="29348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</a:rPr>
              <a:t>洽</a:t>
            </a:r>
            <a:r>
              <a:rPr lang="zh-TW" altLang="en-US" sz="2400" b="1" dirty="0">
                <a:latin typeface="微軟正黑體" pitchFamily="34" charset="-120"/>
              </a:rPr>
              <a:t>公</a:t>
            </a:r>
            <a:r>
              <a:rPr lang="zh-TW" altLang="en-US" sz="2400" b="1" dirty="0" smtClean="0">
                <a:latin typeface="微軟正黑體" pitchFamily="34" charset="-120"/>
              </a:rPr>
              <a:t>機</a:t>
            </a:r>
            <a:r>
              <a:rPr lang="zh-TW" altLang="en-US" sz="2400" b="1" dirty="0">
                <a:latin typeface="微軟正黑體" pitchFamily="34" charset="-120"/>
              </a:rPr>
              <a:t>關</a:t>
            </a:r>
            <a:endParaRPr lang="zh-TW" altLang="en-US" sz="2400" b="1" dirty="0">
              <a:latin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1256825" y="951570"/>
            <a:ext cx="3690410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/>
          </a:p>
        </p:txBody>
      </p:sp>
      <p:sp>
        <p:nvSpPr>
          <p:cNvPr id="7" name="圓角矩形 6"/>
          <p:cNvSpPr/>
          <p:nvPr/>
        </p:nvSpPr>
        <p:spPr>
          <a:xfrm>
            <a:off x="4587194" y="951570"/>
            <a:ext cx="4245788" cy="4050450"/>
          </a:xfrm>
          <a:prstGeom prst="roundRect">
            <a:avLst>
              <a:gd name="adj" fmla="val 6490"/>
            </a:avLst>
          </a:prstGeom>
          <a:solidFill>
            <a:srgbClr val="DDDEE4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/>
          </a:p>
        </p:txBody>
      </p:sp>
      <p:sp>
        <p:nvSpPr>
          <p:cNvPr id="10" name="圓角矩形 9"/>
          <p:cNvSpPr/>
          <p:nvPr/>
        </p:nvSpPr>
        <p:spPr>
          <a:xfrm>
            <a:off x="1450654" y="1163795"/>
            <a:ext cx="2951151" cy="673665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疫情暴發初期，即視為傳染病以高規格防疫看待，並制定醫院標準操作程序以因應高度傳染性疾病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992240" y="1069003"/>
            <a:ext cx="3639090" cy="602647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絕大多數國家認為疫情不嚴重，並主張淡化疫情對生活與經濟的影響而錯失先機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1453534" y="1960104"/>
            <a:ext cx="2951151" cy="717888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健保體系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台灣，英國，日本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，中央統一指揮，政府與地方同步調，可以比較輕易地動用資源、調整規章與做事方法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992240" y="1970869"/>
            <a:ext cx="3639090" cy="588006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公衛體系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法國，美國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，大部分仰賴各地方政府自行運作，防疫因地而異，執行手段靠人民自願配合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1477869" y="2914689"/>
            <a:ext cx="2951151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屬於海島國家，主要採加強邊境檢疫的策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略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992240" y="2702630"/>
            <a:ext cx="3639090" cy="1055225"/>
          </a:xfrm>
          <a:prstGeom prst="roundRect">
            <a:avLst>
              <a:gd name="adj" fmla="val 1233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防疫初期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，採取不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主動篩檢、輕症不治療、等待群體免疫，重症交給政府隔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離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200" b="1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後期嚴重時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，才採取禁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航，全面封鎖，強制隔離、大規模檢疫與接觸史追蹤進行防疫，與施打疫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苗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476611" y="3915153"/>
            <a:ext cx="2951151" cy="618782"/>
          </a:xfrm>
          <a:prstGeom prst="roundRect">
            <a:avLst>
              <a:gd name="adj" fmla="val 10897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過去因邊境管制相對嚴格及完善，疫情較平穩，但開始進入社區感染階段後，疫情急遽惡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4992240" y="3942446"/>
            <a:ext cx="3639090" cy="830945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在付出慘痛代價後，全面封鎖，強制隔離、大規模檢疫，高疫苗施打率，近期美、義、紐西蘭等國已快全面解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禁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868" y="1304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防疫態度</a:t>
            </a:r>
          </a:p>
        </p:txBody>
      </p:sp>
      <p:sp>
        <p:nvSpPr>
          <p:cNvPr id="4" name="矩形 3"/>
          <p:cNvSpPr/>
          <p:nvPr/>
        </p:nvSpPr>
        <p:spPr>
          <a:xfrm>
            <a:off x="38566" y="211818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防疫體系</a:t>
            </a:r>
          </a:p>
        </p:txBody>
      </p:sp>
      <p:sp>
        <p:nvSpPr>
          <p:cNvPr id="5" name="矩形 4"/>
          <p:cNvSpPr/>
          <p:nvPr/>
        </p:nvSpPr>
        <p:spPr>
          <a:xfrm>
            <a:off x="22436" y="301362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防疫策略</a:t>
            </a:r>
          </a:p>
        </p:txBody>
      </p:sp>
      <p:sp>
        <p:nvSpPr>
          <p:cNvPr id="28" name="矩形 27"/>
          <p:cNvSpPr/>
          <p:nvPr/>
        </p:nvSpPr>
        <p:spPr>
          <a:xfrm>
            <a:off x="22436" y="40552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itchFamily="34" charset="-120"/>
              </a:rPr>
              <a:t>防疫成效</a:t>
            </a: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1123685" y="1199856"/>
            <a:ext cx="3501" cy="561804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123685" y="2006239"/>
            <a:ext cx="1883" cy="64759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123685" y="2933431"/>
            <a:ext cx="1883" cy="718439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23685" y="3885990"/>
            <a:ext cx="0" cy="75599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標題 3"/>
          <p:cNvSpPr txBox="1">
            <a:spLocks/>
          </p:cNvSpPr>
          <p:nvPr/>
        </p:nvSpPr>
        <p:spPr>
          <a:xfrm>
            <a:off x="515305" y="105163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800" dirty="0" smtClean="0"/>
              <a:t>各國防疫比較</a:t>
            </a:r>
            <a:endParaRPr kumimoji="0" lang="zh-TW" altLang="en-US" sz="2800" dirty="0"/>
          </a:p>
        </p:txBody>
      </p:sp>
      <p:sp>
        <p:nvSpPr>
          <p:cNvPr id="34" name="流程圖: 結束點 6"/>
          <p:cNvSpPr/>
          <p:nvPr/>
        </p:nvSpPr>
        <p:spPr>
          <a:xfrm>
            <a:off x="1950647" y="667331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我國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流程圖: 結束點 6"/>
          <p:cNvSpPr/>
          <p:nvPr/>
        </p:nvSpPr>
        <p:spPr>
          <a:xfrm>
            <a:off x="5875993" y="626558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他國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0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2880" indent="-182880">
              <a:spcBef>
                <a:spcPts val="480"/>
              </a:spcBef>
              <a:buSzPts val="2000"/>
            </a:pPr>
            <a:r>
              <a:rPr lang="zh-TW" altLang="en-US" sz="3200" dirty="0">
                <a:latin typeface="Gill Sans MT"/>
                <a:ea typeface="微軟正黑體"/>
              </a:rPr>
              <a:t>本土疫情大爆發，台灣面臨的挑戰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8913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事件爆發起因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7636" y="902207"/>
            <a:ext cx="3162561" cy="18118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857" y="2849156"/>
            <a:ext cx="3142117" cy="18002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002442" y="861560"/>
            <a:ext cx="3465385" cy="3787796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66861" y="2309067"/>
            <a:ext cx="3136541" cy="1876345"/>
          </a:xfrm>
          <a:prstGeom prst="roundRect">
            <a:avLst>
              <a:gd name="adj" fmla="val 9772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月中旬，諾富特飯店二館為防疫旅館，一館為過境旅館，高樓層又用作華航機組員防疫宿舍。旅客動線與房務淸潔易產生疫情破口，但多個不同主管機關權混亂責，造成管理上十分混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66861" y="1251050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月中旬，調整機組員檢疫措施為居家檢疫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天採檢陰性再自主健康管理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5" y="112099"/>
            <a:ext cx="7464515" cy="1170130"/>
          </a:xfrm>
        </p:spPr>
        <p:txBody>
          <a:bodyPr/>
          <a:lstStyle/>
          <a:p>
            <a:r>
              <a:rPr lang="zh-TW" altLang="en-US" dirty="0" smtClean="0"/>
              <a:t>政府的應急應對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45" y="2886785"/>
            <a:ext cx="4685365" cy="18452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845" y="856003"/>
            <a:ext cx="4675355" cy="194077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76545" y="771550"/>
            <a:ext cx="3465385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0963" y="3857218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雙北本土案例持續破百，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日起全台進入第三級警戒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40964" y="2892437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日起疫情警戒提升至第二級，雙北升提至第三級警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戒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0964" y="1955545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醫療停止開放探病及探視，住院病人之陪病者及長照機構住民陪伴者限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0965" y="981005"/>
            <a:ext cx="3136541" cy="765085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外籍機組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員以規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劃一家防疫旅館為主，國內機組員將由民航局專門規劃專責防疫旅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35" y="771550"/>
            <a:ext cx="7464515" cy="1170130"/>
          </a:xfrm>
        </p:spPr>
        <p:txBody>
          <a:bodyPr>
            <a:normAutofit/>
          </a:bodyPr>
          <a:lstStyle/>
          <a:p>
            <a:r>
              <a:rPr lang="zh-TW" altLang="en-US" sz="1800" dirty="0" smtClean="0"/>
              <a:t>人民應遵守作為</a:t>
            </a:r>
            <a:endParaRPr kumimoji="1" lang="zh-TW" altLang="en-US" sz="1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ADEB1AB-246B-C84E-A093-0148C526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840" y="2301720"/>
            <a:ext cx="7886700" cy="3476879"/>
          </a:xfrm>
        </p:spPr>
        <p:txBody>
          <a:bodyPr/>
          <a:lstStyle/>
          <a:p>
            <a:pPr marL="457200" indent="-457200"/>
            <a:r>
              <a:rPr lang="zh-TW" altLang="en-US" b="1" dirty="0" smtClean="0">
                <a:solidFill>
                  <a:srgbClr val="C00000"/>
                </a:solidFill>
              </a:rPr>
              <a:t>減少不必要外出，購物時需實名制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7186"/>
            <a:ext cx="1809750" cy="364631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="" xmlns:a16="http://schemas.microsoft.com/office/drawing/2014/main" id="{2FE4C514-51B8-9C42-91B9-0A023A84D6B6}"/>
              </a:ext>
            </a:extLst>
          </p:cNvPr>
          <p:cNvSpPr txBox="1">
            <a:spLocks/>
          </p:cNvSpPr>
          <p:nvPr/>
        </p:nvSpPr>
        <p:spPr>
          <a:xfrm>
            <a:off x="476545" y="96309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TW" altLang="en-US" dirty="0" smtClean="0"/>
              <a:t>面臨的挑戰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5" y="141480"/>
            <a:ext cx="7464515" cy="1170130"/>
          </a:xfrm>
        </p:spPr>
        <p:txBody>
          <a:bodyPr/>
          <a:lstStyle/>
          <a:p>
            <a:r>
              <a:rPr kumimoji="1" lang="zh-TW" altLang="en-US" dirty="0" smtClean="0"/>
              <a:t>新冠疫苗比較</a:t>
            </a:r>
            <a:endParaRPr kumimoji="1" lang="zh-TW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705" y="636535"/>
            <a:ext cx="5361022" cy="427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E4C514-51B8-9C42-91B9-0A023A84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預估接種時程</a:t>
            </a:r>
            <a:endParaRPr kumimoji="1" lang="zh-TW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635" y="1176595"/>
            <a:ext cx="6323203" cy="309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46975" y="1716655"/>
            <a:ext cx="4455495" cy="3582397"/>
          </a:xfrm>
        </p:spPr>
        <p:txBody>
          <a:bodyPr/>
          <a:lstStyle/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新冠病毒介紹</a:t>
            </a:r>
          </a:p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各國防疫政策及成效</a:t>
            </a:r>
            <a:endParaRPr lang="en-US" altLang="zh-TW" b="1" dirty="0"/>
          </a:p>
          <a:p>
            <a:pPr marL="187325" indent="-187325">
              <a:lnSpc>
                <a:spcPct val="150000"/>
              </a:lnSpc>
            </a:pPr>
            <a:r>
              <a:rPr lang="zh-TW" altLang="en-US" b="1" dirty="0"/>
              <a:t>本土疫情大爆發，台灣面臨的挑戰</a:t>
            </a:r>
          </a:p>
          <a:p>
            <a:endParaRPr lang="zh-TW" altLang="en-US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82951" y="1148975"/>
            <a:ext cx="242126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Outline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9645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006715" y="2031690"/>
            <a:ext cx="6975775" cy="2862317"/>
          </a:xfrm>
        </p:spPr>
        <p:txBody>
          <a:bodyPr/>
          <a:lstStyle/>
          <a:p>
            <a:r>
              <a:rPr lang="zh-TW" altLang="zh-TW" sz="3200" dirty="0">
                <a:latin typeface="Gill Sans MT"/>
                <a:ea typeface="微軟正黑體"/>
              </a:rPr>
              <a:t>新冠病毒介紹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98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感染途徑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861560"/>
            <a:ext cx="3645405" cy="36454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861560"/>
            <a:ext cx="3645405" cy="364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標題 1"/>
          <p:cNvSpPr>
            <a:spLocks noGrp="1"/>
          </p:cNvSpPr>
          <p:nvPr>
            <p:ph type="title"/>
          </p:nvPr>
        </p:nvSpPr>
        <p:spPr>
          <a:xfrm>
            <a:off x="500620" y="195325"/>
            <a:ext cx="7464515" cy="1170130"/>
          </a:xfrm>
        </p:spPr>
        <p:txBody>
          <a:bodyPr/>
          <a:lstStyle/>
          <a:p>
            <a:r>
              <a:rPr lang="zh-TW" altLang="en-US" dirty="0" smtClean="0"/>
              <a:t>相似疾病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826695" y="816555"/>
            <a:ext cx="1935215" cy="4050450"/>
          </a:xfrm>
          <a:prstGeom prst="roundRect">
            <a:avLst>
              <a:gd name="adj" fmla="val 6490"/>
            </a:avLst>
          </a:prstGeom>
          <a:solidFill>
            <a:srgbClr val="0083A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093132" y="816555"/>
            <a:ext cx="1935215" cy="4050450"/>
          </a:xfrm>
          <a:prstGeom prst="roundRect">
            <a:avLst>
              <a:gd name="adj" fmla="val 6490"/>
            </a:avLst>
          </a:prstGeom>
          <a:solidFill>
            <a:srgbClr val="DDDEE4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359569" y="813743"/>
            <a:ext cx="1935215" cy="4053262"/>
          </a:xfrm>
          <a:prstGeom prst="roundRect">
            <a:avLst>
              <a:gd name="adj" fmla="val 6490"/>
            </a:avLst>
          </a:prstGeom>
          <a:solidFill>
            <a:srgbClr val="DDDEE4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20525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炎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04180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596027" y="951570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2020524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新型冠狀病毒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321881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流感病毒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596027" y="1663578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多種，常見為鼻病毒和腺病毒等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020524" y="2372039"/>
            <a:ext cx="1547555" cy="537248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飛沫傳染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、接觸傳染、</a:t>
            </a:r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糞口傳染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321881" y="2372039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距離飛沫傳染、接觸傳染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6596027" y="2376111"/>
            <a:ext cx="1547555" cy="537248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距離飛沫傳染、接觸傳染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2020524" y="3043525"/>
            <a:ext cx="1547555" cy="360040"/>
          </a:xfrm>
          <a:prstGeom prst="roundRect">
            <a:avLst>
              <a:gd name="adj" fmla="val 19671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天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328486" y="3023541"/>
            <a:ext cx="1547555" cy="360040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天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586690" y="3043525"/>
            <a:ext cx="1547555" cy="360040"/>
          </a:xfrm>
          <a:prstGeom prst="roundRect">
            <a:avLst>
              <a:gd name="adj" fmla="val 196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2020524" y="3494352"/>
            <a:ext cx="1547555" cy="1282643"/>
          </a:xfrm>
          <a:prstGeom prst="roundRect">
            <a:avLst>
              <a:gd name="adj" fmla="val 10897"/>
            </a:avLst>
          </a:prstGeom>
          <a:solidFill>
            <a:srgbClr val="0083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發燒、咳嗽、腹瀉、四肢無力、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呼吸急促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嗅味覺喪失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4321881" y="3494351"/>
            <a:ext cx="1547555" cy="1282643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發燒、咳嗽、流鼻水、喉嚨痛、腹瀉、肌肉酸痛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596025" y="3516523"/>
            <a:ext cx="1547555" cy="1282643"/>
          </a:xfrm>
          <a:prstGeom prst="roundRect">
            <a:avLst>
              <a:gd name="adj" fmla="val 98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咳嗽、流鼻水、鼻塞、喉嚨痛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25076" y="1763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致病源</a:t>
            </a:r>
          </a:p>
        </p:txBody>
      </p:sp>
      <p:sp>
        <p:nvSpPr>
          <p:cNvPr id="4" name="矩形 3"/>
          <p:cNvSpPr/>
          <p:nvPr/>
        </p:nvSpPr>
        <p:spPr>
          <a:xfrm>
            <a:off x="515305" y="24365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傳染途徑</a:t>
            </a:r>
          </a:p>
        </p:txBody>
      </p:sp>
      <p:sp>
        <p:nvSpPr>
          <p:cNvPr id="5" name="矩形 4"/>
          <p:cNvSpPr/>
          <p:nvPr/>
        </p:nvSpPr>
        <p:spPr>
          <a:xfrm>
            <a:off x="746138" y="30122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潛伏期</a:t>
            </a:r>
          </a:p>
        </p:txBody>
      </p:sp>
      <p:sp>
        <p:nvSpPr>
          <p:cNvPr id="28" name="矩形 27"/>
          <p:cNvSpPr/>
          <p:nvPr/>
        </p:nvSpPr>
        <p:spPr>
          <a:xfrm>
            <a:off x="946290" y="39366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</a:rPr>
              <a:t>症狀</a:t>
            </a:r>
          </a:p>
        </p:txBody>
      </p:sp>
      <p:cxnSp>
        <p:nvCxnSpPr>
          <p:cNvPr id="30" name="直線接點 29"/>
          <p:cNvCxnSpPr/>
          <p:nvPr/>
        </p:nvCxnSpPr>
        <p:spPr>
          <a:xfrm>
            <a:off x="1630476" y="1700884"/>
            <a:ext cx="1883" cy="485577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630476" y="2376111"/>
            <a:ext cx="1883" cy="485577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630476" y="3037643"/>
            <a:ext cx="0" cy="340056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623301" y="3547495"/>
            <a:ext cx="7175" cy="1215134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變種病毒</a:t>
            </a:r>
          </a:p>
        </p:txBody>
      </p:sp>
      <p:pic>
        <p:nvPicPr>
          <p:cNvPr id="4" name="Picture 2" descr="圖1.世界衛生組織(WHO)公布的四種高度警戒病毒名單。圖片來源／張金堅提供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615" y="1041580"/>
            <a:ext cx="7245805" cy="3369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916705" y="1986685"/>
            <a:ext cx="6975775" cy="2862317"/>
          </a:xfrm>
        </p:spPr>
        <p:txBody>
          <a:bodyPr/>
          <a:lstStyle/>
          <a:p>
            <a:pPr marL="182880" indent="-182880">
              <a:spcBef>
                <a:spcPts val="480"/>
              </a:spcBef>
              <a:buSzPts val="2000"/>
            </a:pPr>
            <a:r>
              <a:rPr lang="zh-TW" altLang="en-US" sz="3200" dirty="0">
                <a:latin typeface="Gill Sans MT"/>
                <a:ea typeface="微軟正黑體"/>
              </a:rPr>
              <a:t>各國防疫政策及成效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115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秋冬防疫專案 </a:t>
            </a:r>
            <a:r>
              <a:rPr lang="en-US" altLang="zh-TW" sz="2800" dirty="0" smtClean="0"/>
              <a:t>(2020</a:t>
            </a:r>
            <a:r>
              <a:rPr lang="zh-TW" altLang="en-US" sz="2800" dirty="0" smtClean="0"/>
              <a:t>年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月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日起實施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7" name="流程圖: 結束點 6"/>
          <p:cNvSpPr/>
          <p:nvPr/>
        </p:nvSpPr>
        <p:spPr>
          <a:xfrm>
            <a:off x="2091252" y="906565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行措施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結束點 6"/>
          <p:cNvSpPr/>
          <p:nvPr/>
        </p:nvSpPr>
        <p:spPr>
          <a:xfrm>
            <a:off x="4800906" y="906566"/>
            <a:ext cx="1871583" cy="40504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861 w 20986"/>
              <a:gd name="connsiteY0" fmla="*/ 0 h 21600"/>
              <a:gd name="connsiteX1" fmla="*/ 17511 w 20986"/>
              <a:gd name="connsiteY1" fmla="*/ 0 h 21600"/>
              <a:gd name="connsiteX2" fmla="*/ 20986 w 20986"/>
              <a:gd name="connsiteY2" fmla="*/ 10800 h 21600"/>
              <a:gd name="connsiteX3" fmla="*/ 17511 w 20986"/>
              <a:gd name="connsiteY3" fmla="*/ 21600 h 21600"/>
              <a:gd name="connsiteX4" fmla="*/ 2861 w 20986"/>
              <a:gd name="connsiteY4" fmla="*/ 21600 h 21600"/>
              <a:gd name="connsiteX5" fmla="*/ 0 w 20986"/>
              <a:gd name="connsiteY5" fmla="*/ 11550 h 21600"/>
              <a:gd name="connsiteX6" fmla="*/ 2861 w 20986"/>
              <a:gd name="connsiteY6" fmla="*/ 0 h 21600"/>
              <a:gd name="connsiteX0" fmla="*/ 2861 w 20415"/>
              <a:gd name="connsiteY0" fmla="*/ 0 h 21600"/>
              <a:gd name="connsiteX1" fmla="*/ 17511 w 20415"/>
              <a:gd name="connsiteY1" fmla="*/ 0 h 21600"/>
              <a:gd name="connsiteX2" fmla="*/ 20415 w 20415"/>
              <a:gd name="connsiteY2" fmla="*/ 10800 h 21600"/>
              <a:gd name="connsiteX3" fmla="*/ 17511 w 20415"/>
              <a:gd name="connsiteY3" fmla="*/ 21600 h 21600"/>
              <a:gd name="connsiteX4" fmla="*/ 2861 w 20415"/>
              <a:gd name="connsiteY4" fmla="*/ 21600 h 21600"/>
              <a:gd name="connsiteX5" fmla="*/ 0 w 20415"/>
              <a:gd name="connsiteY5" fmla="*/ 11550 h 21600"/>
              <a:gd name="connsiteX6" fmla="*/ 2861 w 204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5" h="21600">
                <a:moveTo>
                  <a:pt x="2861" y="0"/>
                </a:moveTo>
                <a:lnTo>
                  <a:pt x="17511" y="0"/>
                </a:lnTo>
                <a:cubicBezTo>
                  <a:pt x="19430" y="0"/>
                  <a:pt x="20415" y="4835"/>
                  <a:pt x="20415" y="10800"/>
                </a:cubicBezTo>
                <a:cubicBezTo>
                  <a:pt x="20415" y="16765"/>
                  <a:pt x="19430" y="21600"/>
                  <a:pt x="17511" y="21600"/>
                </a:cubicBezTo>
                <a:lnTo>
                  <a:pt x="2861" y="21600"/>
                </a:lnTo>
                <a:cubicBezTo>
                  <a:pt x="942" y="21600"/>
                  <a:pt x="0" y="17515"/>
                  <a:pt x="0" y="11550"/>
                </a:cubicBezTo>
                <a:cubicBezTo>
                  <a:pt x="0" y="5585"/>
                  <a:pt x="942" y="0"/>
                  <a:pt x="2861" y="0"/>
                </a:cubicBezTo>
                <a:close/>
              </a:path>
            </a:pathLst>
          </a:cu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7340" y="17201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邊境檢疫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340" y="28372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社區防疫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205755" y="1555788"/>
            <a:ext cx="0" cy="81009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205755" y="2738797"/>
            <a:ext cx="0" cy="72008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849766" y="1555788"/>
            <a:ext cx="0" cy="79527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849766" y="2681647"/>
            <a:ext cx="0" cy="77723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311687" y="1504672"/>
            <a:ext cx="1642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所有入境及轉機旅客登機前須附</a:t>
            </a:r>
            <a:r>
              <a:rPr lang="en-US" altLang="zh-TW" b="1" dirty="0"/>
              <a:t>3</a:t>
            </a:r>
            <a:r>
              <a:rPr lang="zh-TW" altLang="en-US" b="1" dirty="0"/>
              <a:t>日內</a:t>
            </a:r>
            <a:r>
              <a:rPr lang="en-US" altLang="zh-TW" b="1" dirty="0"/>
              <a:t>COVID-19</a:t>
            </a:r>
            <a:r>
              <a:rPr lang="zh-TW" altLang="en-US" b="1" dirty="0"/>
              <a:t>核酸檢驗陰性報告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74014" y="2729505"/>
            <a:ext cx="1642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出入八大類場所應佩戴口罩，經勸導不聽者依法開罰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25981" y="2670579"/>
            <a:ext cx="3771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未依</a:t>
            </a:r>
            <a:r>
              <a:rPr lang="zh-TW" altLang="en-US" b="1" dirty="0">
                <a:latin typeface="微軟正黑體" panose="020B0604030504040204" pitchFamily="34" charset="-120"/>
              </a:rPr>
              <a:t>規定佩戴口罩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，勸</a:t>
            </a:r>
            <a:r>
              <a:rPr lang="zh-TW" altLang="en-US" b="1" dirty="0">
                <a:latin typeface="微軟正黑體" panose="020B0604030504040204" pitchFamily="34" charset="-120"/>
              </a:rPr>
              <a:t>導不聽者，將依違反傳染病防治法第</a:t>
            </a:r>
            <a:r>
              <a:rPr lang="en-US" altLang="zh-TW" b="1" dirty="0">
                <a:latin typeface="微軟正黑體" panose="020B0604030504040204" pitchFamily="34" charset="-120"/>
              </a:rPr>
              <a:t>37</a:t>
            </a:r>
            <a:r>
              <a:rPr lang="zh-TW" altLang="en-US" b="1" dirty="0">
                <a:latin typeface="微軟正黑體" panose="020B0604030504040204" pitchFamily="34" charset="-120"/>
              </a:rPr>
              <a:t>條第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項第</a:t>
            </a:r>
            <a:r>
              <a:rPr lang="en-US" altLang="zh-TW" b="1" dirty="0"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latin typeface="微軟正黑體" panose="020B0604030504040204" pitchFamily="34" charset="-120"/>
              </a:rPr>
              <a:t>款規定，由地方政府裁罰新臺幣</a:t>
            </a:r>
            <a:r>
              <a:rPr lang="en-US" altLang="zh-TW" b="1" dirty="0">
                <a:latin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</a:rPr>
              <a:t>千元以上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萬</a:t>
            </a:r>
            <a:r>
              <a:rPr lang="en-US" altLang="zh-TW" b="1" dirty="0">
                <a:latin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</a:rPr>
              <a:t>千元以下罰鍰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939575" y="1612394"/>
            <a:ext cx="347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b="1" dirty="0">
                <a:latin typeface="微軟正黑體" panose="020B0604030504040204" pitchFamily="34" charset="-120"/>
              </a:rPr>
              <a:t>需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提</a:t>
            </a:r>
            <a:r>
              <a:rPr lang="zh-TW" altLang="en-US" b="1" dirty="0">
                <a:latin typeface="微軟正黑體" panose="020B0604030504040204" pitchFamily="34" charset="-120"/>
              </a:rPr>
              <a:t>供檢疫居所證明，並以集中檢疫或防疫旅宿為原則，居家檢疫者須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人</a:t>
            </a:r>
            <a:r>
              <a:rPr lang="en-US" altLang="zh-TW" b="1" dirty="0">
                <a:latin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</a:rPr>
              <a:t>戶且經切結</a:t>
            </a:r>
            <a:endParaRPr lang="en-US" altLang="zh-TW" b="1" dirty="0">
              <a:latin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2961" y="39470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醫療應</a:t>
            </a:r>
            <a:r>
              <a:rPr lang="zh-TW" altLang="en-US" sz="2000" b="1" dirty="0" smtClean="0"/>
              <a:t>變</a:t>
            </a:r>
            <a:endParaRPr lang="zh-TW" altLang="en-US" sz="2000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205755" y="3887963"/>
            <a:ext cx="0" cy="72008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50382" y="3848633"/>
            <a:ext cx="0" cy="720080"/>
          </a:xfrm>
          <a:prstGeom prst="line">
            <a:avLst/>
          </a:prstGeom>
          <a:ln w="38100">
            <a:solidFill>
              <a:srgbClr val="449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74014" y="3947063"/>
            <a:ext cx="1642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/>
              <a:t>加強通報採檢，訂定獎勵指標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14521" y="3848633"/>
            <a:ext cx="3644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「加強門診與急診社區感染肺炎病人篩檢」、「加強住院病人篩檢」及「強化醫療照護人員健康監測」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072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1AABFC5-2A1D-0F4B-8CD0-042AF4BC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C4D8B66-CCC5-3F46-9E05-E12BAFFE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" y="0"/>
            <a:ext cx="9067765" cy="510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113681</TotalTime>
  <Words>1311</Words>
  <Application>Microsoft Office PowerPoint</Application>
  <PresentationFormat>如螢幕大小 (16:9)</PresentationFormat>
  <Paragraphs>87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Noto Sans CJK SC Medium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疫觸即發的台灣</vt:lpstr>
      <vt:lpstr>PowerPoint 簡報</vt:lpstr>
      <vt:lpstr>PowerPoint 簡報</vt:lpstr>
      <vt:lpstr>感染途徑</vt:lpstr>
      <vt:lpstr>相似疾病</vt:lpstr>
      <vt:lpstr>變種病毒</vt:lpstr>
      <vt:lpstr>PowerPoint 簡報</vt:lpstr>
      <vt:lpstr>秋冬防疫專案 (2020年12月1日起實施)</vt:lpstr>
      <vt:lpstr>PowerPoint 簡報</vt:lpstr>
      <vt:lpstr>高感染傳播危險場域</vt:lpstr>
      <vt:lpstr>PowerPoint 簡報</vt:lpstr>
      <vt:lpstr>PowerPoint 簡報</vt:lpstr>
      <vt:lpstr>事件爆發起因</vt:lpstr>
      <vt:lpstr>政府的應急應對</vt:lpstr>
      <vt:lpstr>人民應遵守作為</vt:lpstr>
      <vt:lpstr>新冠疫苗比較</vt:lpstr>
      <vt:lpstr>預估接種時程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RB Lin 林宏濱</cp:lastModifiedBy>
  <cp:revision>4066</cp:revision>
  <dcterms:created xsi:type="dcterms:W3CDTF">2011-02-08T02:08:58Z</dcterms:created>
  <dcterms:modified xsi:type="dcterms:W3CDTF">2021-07-04T15:40:50Z</dcterms:modified>
</cp:coreProperties>
</file>