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imes New Roman Bold" charset="1" panose="02030802070405020303"/>
      <p:regular r:id="rId20"/>
    </p:embeddedFont>
    <p:embeddedFont>
      <p:font typeface="Times New Roman" charset="1" panose="02030502070405020303"/>
      <p:regular r:id="rId21"/>
    </p:embeddedFont>
    <p:embeddedFont>
      <p:font typeface="Arial Bold" charset="1" panose="020B08020202020202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notesMasters/notesMaster1.xml" Type="http://schemas.openxmlformats.org/officeDocument/2006/relationships/notesMaster"/><Relationship Id="rId18" Target="theme/theme2.xml" Type="http://schemas.openxmlformats.org/officeDocument/2006/relationships/theme"/><Relationship Id="rId19" Target="notesSlides/notesSlide1.xml" Type="http://schemas.openxmlformats.org/officeDocument/2006/relationships/notes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notesSlides/notesSlide2.xml" Type="http://schemas.openxmlformats.org/officeDocument/2006/relationships/notesSlide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30 June 2023</a:t>
            </a:r>
          </a:p>
          <a:p>
            <a:r>
              <a:rPr lang="en-US"/>
              <a:t>1-59</a:t>
            </a:r>
          </a:p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jpe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4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730678" y="3119493"/>
            <a:ext cx="12129247" cy="1729948"/>
            <a:chOff x="0" y="0"/>
            <a:chExt cx="16172330" cy="230659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172331" cy="2306598"/>
            </a:xfrm>
            <a:custGeom>
              <a:avLst/>
              <a:gdLst/>
              <a:ahLst/>
              <a:cxnLst/>
              <a:rect r="r" b="b" t="t" l="l"/>
              <a:pathLst>
                <a:path h="2306598" w="16172331">
                  <a:moveTo>
                    <a:pt x="0" y="0"/>
                  </a:moveTo>
                  <a:lnTo>
                    <a:pt x="16172331" y="0"/>
                  </a:lnTo>
                  <a:lnTo>
                    <a:pt x="16172331" y="2306598"/>
                  </a:lnTo>
                  <a:lnTo>
                    <a:pt x="0" y="23065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16172330" cy="2401848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5759"/>
                </a:lnSpc>
              </a:pPr>
              <a:r>
                <a:rPr lang="en-US" b="true" sz="4800">
                  <a:solidFill>
                    <a:srgbClr val="C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Visualizing Strongly </a:t>
              </a:r>
              <a:r>
                <a:rPr lang="en-US" b="true" sz="4800">
                  <a:solidFill>
                    <a:srgbClr val="C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Connected Components with Kosaraju’s Algorithm</a:t>
              </a:r>
            </a:p>
          </p:txBody>
        </p:sp>
      </p:grpSp>
      <p:sp>
        <p:nvSpPr>
          <p:cNvPr name="Freeform 6" id="6" descr="klogo copy.png"/>
          <p:cNvSpPr/>
          <p:nvPr/>
        </p:nvSpPr>
        <p:spPr>
          <a:xfrm flipH="false" flipV="false" rot="0">
            <a:off x="3430276" y="2384268"/>
            <a:ext cx="2062162" cy="1600200"/>
          </a:xfrm>
          <a:custGeom>
            <a:avLst/>
            <a:gdLst/>
            <a:ahLst/>
            <a:cxnLst/>
            <a:rect r="r" b="b" t="t" l="l"/>
            <a:pathLst>
              <a:path h="1600200" w="2062162">
                <a:moveTo>
                  <a:pt x="0" y="0"/>
                </a:moveTo>
                <a:lnTo>
                  <a:pt x="2062163" y="0"/>
                </a:lnTo>
                <a:lnTo>
                  <a:pt x="2062163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110"/>
            </a:stretch>
          </a:blipFill>
        </p:spPr>
      </p:sp>
      <p:sp>
        <p:nvSpPr>
          <p:cNvPr name="Freeform 7" id="7" descr="kec2blackborder png.PNG"/>
          <p:cNvSpPr/>
          <p:nvPr/>
        </p:nvSpPr>
        <p:spPr>
          <a:xfrm flipH="false" flipV="false" rot="0">
            <a:off x="1331788" y="6620562"/>
            <a:ext cx="2219325" cy="2762250"/>
          </a:xfrm>
          <a:custGeom>
            <a:avLst/>
            <a:gdLst/>
            <a:ahLst/>
            <a:cxnLst/>
            <a:rect r="r" b="b" t="t" l="l"/>
            <a:pathLst>
              <a:path h="2762250" w="2219325">
                <a:moveTo>
                  <a:pt x="0" y="0"/>
                </a:moveTo>
                <a:lnTo>
                  <a:pt x="2219326" y="0"/>
                </a:lnTo>
                <a:lnTo>
                  <a:pt x="2219326" y="2762250"/>
                </a:lnTo>
                <a:lnTo>
                  <a:pt x="0" y="27622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811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3594607" y="6952656"/>
            <a:ext cx="8029800" cy="2492930"/>
            <a:chOff x="0" y="0"/>
            <a:chExt cx="10706400" cy="332390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706400" cy="3323906"/>
            </a:xfrm>
            <a:custGeom>
              <a:avLst/>
              <a:gdLst/>
              <a:ahLst/>
              <a:cxnLst/>
              <a:rect r="r" b="b" t="t" l="l"/>
              <a:pathLst>
                <a:path h="3323906" w="10706400">
                  <a:moveTo>
                    <a:pt x="0" y="0"/>
                  </a:moveTo>
                  <a:lnTo>
                    <a:pt x="10706400" y="0"/>
                  </a:lnTo>
                  <a:lnTo>
                    <a:pt x="10706400" y="3323906"/>
                  </a:lnTo>
                  <a:lnTo>
                    <a:pt x="0" y="332390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0706400" cy="337153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060"/>
                </a:lnSpc>
              </a:pPr>
              <a:r>
                <a:rPr lang="en-US" b="true" sz="2550">
                  <a:solidFill>
                    <a:srgbClr val="0B5394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PROJECT MEMBER</a:t>
              </a:r>
            </a:p>
            <a:p>
              <a:pPr algn="l">
                <a:lnSpc>
                  <a:spcPts val="3060"/>
                </a:lnSpc>
              </a:pPr>
              <a:r>
                <a:rPr lang="en-US" b="true" sz="2550">
                  <a:solidFill>
                    <a:srgbClr val="0B5394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  </a:t>
              </a:r>
              <a:r>
                <a:rPr lang="en-US" b="true" sz="255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          </a:t>
              </a:r>
            </a:p>
            <a:p>
              <a:pPr algn="l">
                <a:lnSpc>
                  <a:spcPts val="3060"/>
                </a:lnSpc>
              </a:pPr>
              <a:r>
                <a:rPr lang="en-US" b="true" sz="255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            RUPESH K R</a:t>
              </a:r>
            </a:p>
            <a:p>
              <a:pPr algn="l">
                <a:lnSpc>
                  <a:spcPts val="3060"/>
                </a:lnSpc>
              </a:pPr>
              <a:r>
                <a:rPr lang="en-US" b="true" sz="255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            (  23ITR139  )    </a:t>
              </a:r>
            </a:p>
            <a:p>
              <a:pPr algn="l">
                <a:lnSpc>
                  <a:spcPts val="3060"/>
                </a:lnSpc>
              </a:pPr>
              <a:r>
                <a:rPr lang="en-US" b="true" sz="2550">
                  <a:solidFill>
                    <a:srgbClr val="0B5394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         </a:t>
              </a:r>
            </a:p>
            <a:p>
              <a:pPr algn="l">
                <a:lnSpc>
                  <a:spcPts val="3060"/>
                </a:lnSpc>
              </a:pPr>
              <a:r>
                <a:rPr lang="en-US" b="true" sz="2550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JAIHARI D	                         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607278" y="1312608"/>
            <a:ext cx="10913806" cy="553998"/>
            <a:chOff x="0" y="0"/>
            <a:chExt cx="14551742" cy="73866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551743" cy="738664"/>
            </a:xfrm>
            <a:custGeom>
              <a:avLst/>
              <a:gdLst/>
              <a:ahLst/>
              <a:cxnLst/>
              <a:rect r="r" b="b" t="t" l="l"/>
              <a:pathLst>
                <a:path h="738664" w="14551743">
                  <a:moveTo>
                    <a:pt x="0" y="0"/>
                  </a:moveTo>
                  <a:lnTo>
                    <a:pt x="14551743" y="0"/>
                  </a:lnTo>
                  <a:lnTo>
                    <a:pt x="14551743" y="738664"/>
                  </a:lnTo>
                  <a:lnTo>
                    <a:pt x="0" y="7386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14551742" cy="79581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240"/>
                </a:lnSpc>
              </a:pPr>
              <a:r>
                <a:rPr lang="en-US" sz="2700" b="true">
                  <a:solidFill>
                    <a:srgbClr val="0F6FC6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MICRO PROJECT –  </a:t>
              </a:r>
              <a:r>
                <a:rPr lang="en-US" sz="2700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DESIGN AND ANALYSIS OF  ALGORITHM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017343" y="305108"/>
            <a:ext cx="7521676" cy="1715421"/>
            <a:chOff x="0" y="0"/>
            <a:chExt cx="10028902" cy="228722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028902" cy="2287228"/>
            </a:xfrm>
            <a:custGeom>
              <a:avLst/>
              <a:gdLst/>
              <a:ahLst/>
              <a:cxnLst/>
              <a:rect r="r" b="b" t="t" l="l"/>
              <a:pathLst>
                <a:path h="2287228" w="10028902">
                  <a:moveTo>
                    <a:pt x="0" y="0"/>
                  </a:moveTo>
                  <a:lnTo>
                    <a:pt x="10028902" y="0"/>
                  </a:lnTo>
                  <a:lnTo>
                    <a:pt x="10028902" y="2287228"/>
                  </a:lnTo>
                  <a:lnTo>
                    <a:pt x="0" y="22872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10028902" cy="2382478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57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4127552" y="582386"/>
            <a:ext cx="11301259" cy="4901921"/>
          </a:xfrm>
          <a:custGeom>
            <a:avLst/>
            <a:gdLst/>
            <a:ahLst/>
            <a:cxnLst/>
            <a:rect r="r" b="b" t="t" l="l"/>
            <a:pathLst>
              <a:path h="4901921" w="11301259">
                <a:moveTo>
                  <a:pt x="0" y="0"/>
                </a:moveTo>
                <a:lnTo>
                  <a:pt x="11301259" y="0"/>
                </a:lnTo>
                <a:lnTo>
                  <a:pt x="11301259" y="4901921"/>
                </a:lnTo>
                <a:lnTo>
                  <a:pt x="0" y="49019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994638" y="4692841"/>
            <a:ext cx="2784190" cy="5594159"/>
          </a:xfrm>
          <a:custGeom>
            <a:avLst/>
            <a:gdLst/>
            <a:ahLst/>
            <a:cxnLst/>
            <a:rect r="r" b="b" t="t" l="l"/>
            <a:pathLst>
              <a:path h="5594159" w="2784190">
                <a:moveTo>
                  <a:pt x="0" y="0"/>
                </a:moveTo>
                <a:lnTo>
                  <a:pt x="2784189" y="0"/>
                </a:lnTo>
                <a:lnTo>
                  <a:pt x="2784189" y="5594159"/>
                </a:lnTo>
                <a:lnTo>
                  <a:pt x="0" y="55941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778827" y="4692841"/>
            <a:ext cx="10043999" cy="5472551"/>
          </a:xfrm>
          <a:custGeom>
            <a:avLst/>
            <a:gdLst/>
            <a:ahLst/>
            <a:cxnLst/>
            <a:rect r="r" b="b" t="t" l="l"/>
            <a:pathLst>
              <a:path h="5472551" w="10043999">
                <a:moveTo>
                  <a:pt x="0" y="0"/>
                </a:moveTo>
                <a:lnTo>
                  <a:pt x="10043999" y="0"/>
                </a:lnTo>
                <a:lnTo>
                  <a:pt x="10043999" y="5472551"/>
                </a:lnTo>
                <a:lnTo>
                  <a:pt x="0" y="547255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902246" y="4199602"/>
            <a:ext cx="8096864" cy="943897"/>
            <a:chOff x="0" y="0"/>
            <a:chExt cx="10795818" cy="125853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795818" cy="1258530"/>
            </a:xfrm>
            <a:custGeom>
              <a:avLst/>
              <a:gdLst/>
              <a:ahLst/>
              <a:cxnLst/>
              <a:rect r="r" b="b" t="t" l="l"/>
              <a:pathLst>
                <a:path h="1258530" w="10795818">
                  <a:moveTo>
                    <a:pt x="0" y="0"/>
                  </a:moveTo>
                  <a:lnTo>
                    <a:pt x="10795818" y="0"/>
                  </a:lnTo>
                  <a:lnTo>
                    <a:pt x="10795818" y="1258530"/>
                  </a:lnTo>
                  <a:lnTo>
                    <a:pt x="0" y="125853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04775"/>
              <a:ext cx="10795818" cy="136330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6120"/>
                </a:lnSpc>
              </a:pPr>
              <a:r>
                <a:rPr lang="en-US" sz="5100" b="true">
                  <a:solidFill>
                    <a:srgbClr val="C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THANK  YOU!!!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29226" y="343206"/>
            <a:ext cx="10543946" cy="1609483"/>
          </a:xfrm>
          <a:custGeom>
            <a:avLst/>
            <a:gdLst/>
            <a:ahLst/>
            <a:cxnLst/>
            <a:rect r="r" b="b" t="t" l="l"/>
            <a:pathLst>
              <a:path h="1609483" w="10543946">
                <a:moveTo>
                  <a:pt x="0" y="0"/>
                </a:moveTo>
                <a:lnTo>
                  <a:pt x="10543946" y="0"/>
                </a:lnTo>
                <a:lnTo>
                  <a:pt x="10543946" y="1609484"/>
                </a:lnTo>
                <a:lnTo>
                  <a:pt x="0" y="16094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325272" y="2259960"/>
            <a:ext cx="15284302" cy="7063472"/>
            <a:chOff x="0" y="0"/>
            <a:chExt cx="20379070" cy="941796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379071" cy="9417962"/>
            </a:xfrm>
            <a:custGeom>
              <a:avLst/>
              <a:gdLst/>
              <a:ahLst/>
              <a:cxnLst/>
              <a:rect r="r" b="b" t="t" l="l"/>
              <a:pathLst>
                <a:path h="9417962" w="20379071">
                  <a:moveTo>
                    <a:pt x="0" y="0"/>
                  </a:moveTo>
                  <a:lnTo>
                    <a:pt x="20379071" y="0"/>
                  </a:lnTo>
                  <a:lnTo>
                    <a:pt x="20379071" y="9417962"/>
                  </a:lnTo>
                  <a:lnTo>
                    <a:pt x="0" y="94179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20379070" cy="948463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just" marL="542925" indent="-271462" lvl="1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There</a:t>
              </a:r>
              <a:r>
                <a:rPr lang="en-US" sz="30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is a lack of interactive tools to help visualize Strongly Connected Components (SCCs) in directed graphs.</a:t>
              </a:r>
            </a:p>
            <a:p>
              <a:pPr algn="just" marL="542925" indent="-271462" lvl="1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Most available resources provide only theoretical or static explanations, making it hard for learners to grasp SCC algorithms.</a:t>
              </a:r>
            </a:p>
            <a:p>
              <a:pPr algn="just" marL="542925" indent="-271462" lvl="1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Understanding algorithms like Kosaraju's can be challenging without visual aids or step-by-step guidance.</a:t>
              </a:r>
            </a:p>
            <a:p>
              <a:pPr algn="just" marL="542925" indent="-271462" lvl="1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There is a need for a user-friendly platform to build, manipulate, and analyze directed graphs in real-time.</a:t>
              </a:r>
            </a:p>
            <a:p>
              <a:pPr algn="just" marL="542925" indent="-271462" lvl="1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goal is to create a graph editor and SCC visualizer that enables step-wise animation and exploration of SCCs interactively.</a:t>
              </a:r>
            </a:p>
            <a:p>
              <a:pPr algn="just" marL="542925" indent="-271462" lvl="1">
                <a:lnSpc>
                  <a:spcPts val="3600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208930" y="342902"/>
            <a:ext cx="10535770" cy="1061769"/>
            <a:chOff x="0" y="0"/>
            <a:chExt cx="14047694" cy="14156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047694" cy="1415692"/>
            </a:xfrm>
            <a:custGeom>
              <a:avLst/>
              <a:gdLst/>
              <a:ahLst/>
              <a:cxnLst/>
              <a:rect r="r" b="b" t="t" l="l"/>
              <a:pathLst>
                <a:path h="1415692" w="14047694">
                  <a:moveTo>
                    <a:pt x="0" y="0"/>
                  </a:moveTo>
                  <a:lnTo>
                    <a:pt x="14047694" y="0"/>
                  </a:lnTo>
                  <a:lnTo>
                    <a:pt x="14047694" y="1415692"/>
                  </a:lnTo>
                  <a:lnTo>
                    <a:pt x="0" y="141569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23825"/>
              <a:ext cx="14047694" cy="153951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7200"/>
                </a:lnSpc>
              </a:pPr>
              <a:r>
                <a:rPr lang="en-US" b="true" sz="6000">
                  <a:solidFill>
                    <a:srgbClr val="C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Algorithm Design technique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287501" y="9572625"/>
            <a:ext cx="1033462" cy="485775"/>
            <a:chOff x="0" y="0"/>
            <a:chExt cx="1377950" cy="6477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77950" cy="647700"/>
            </a:xfrm>
            <a:custGeom>
              <a:avLst/>
              <a:gdLst/>
              <a:ahLst/>
              <a:cxnLst/>
              <a:rect r="r" b="b" t="t" l="l"/>
              <a:pathLst>
                <a:path h="647700" w="1377950">
                  <a:moveTo>
                    <a:pt x="0" y="0"/>
                  </a:moveTo>
                  <a:lnTo>
                    <a:pt x="1377950" y="0"/>
                  </a:lnTo>
                  <a:lnTo>
                    <a:pt x="1377950" y="647700"/>
                  </a:lnTo>
                  <a:lnTo>
                    <a:pt x="0" y="6477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377950" cy="6953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2520"/>
                </a:lnSpc>
              </a:pPr>
              <a:r>
                <a:rPr lang="en-US" sz="2100">
                  <a:solidFill>
                    <a:srgbClr val="8898C3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433483" y="1744353"/>
            <a:ext cx="15190839" cy="7894892"/>
            <a:chOff x="0" y="0"/>
            <a:chExt cx="20254452" cy="1052652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0254452" cy="10526522"/>
            </a:xfrm>
            <a:custGeom>
              <a:avLst/>
              <a:gdLst/>
              <a:ahLst/>
              <a:cxnLst/>
              <a:rect r="r" b="b" t="t" l="l"/>
              <a:pathLst>
                <a:path h="10526522" w="20254452">
                  <a:moveTo>
                    <a:pt x="0" y="0"/>
                  </a:moveTo>
                  <a:lnTo>
                    <a:pt x="20254452" y="0"/>
                  </a:lnTo>
                  <a:lnTo>
                    <a:pt x="20254452" y="10526522"/>
                  </a:lnTo>
                  <a:lnTo>
                    <a:pt x="0" y="105265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61950"/>
              <a:ext cx="20254452" cy="1088847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 marL="582930" indent="-291465" lvl="1">
                <a:lnSpc>
                  <a:spcPts val="648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Graph Traversal – Utilizes Depth First Search (DFS) to explore nodes a</a:t>
              </a: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nd determine finishing times.</a:t>
              </a:r>
            </a:p>
            <a:p>
              <a:pPr algn="just" marL="582930" indent="-291465" lvl="1">
                <a:lnSpc>
                  <a:spcPts val="648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Divide and Conquer – Splits the problem into two DFS passes: one on the original graph and one on the transposed graph.</a:t>
              </a:r>
            </a:p>
            <a:p>
              <a:pPr algn="just" marL="582930" indent="-291465" lvl="1">
                <a:lnSpc>
                  <a:spcPts val="648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Greedy Approach – Assumes visiting nodes in reverse finishing order yields correct SCC grouping.</a:t>
              </a:r>
            </a:p>
            <a:p>
              <a:pPr algn="just" marL="582930" indent="-291465" lvl="1">
                <a:lnSpc>
                  <a:spcPts val="648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Graph Transposition – Builds a reversed version of the graph to explore connections in the opposite direction.</a:t>
              </a:r>
            </a:p>
            <a:p>
              <a:pPr algn="just" marL="582930" indent="-291465" lvl="1">
                <a:lnSpc>
                  <a:spcPts val="648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Component Grouping – Collects nodes into SCCs using recursive DFS, grouping all reachable nodes together.</a:t>
              </a:r>
            </a:p>
            <a:p>
              <a:pPr algn="just" marL="488632" indent="-244316" lvl="1">
                <a:lnSpc>
                  <a:spcPts val="6480"/>
                </a:lnSpc>
                <a:buFont typeface="Arial"/>
                <a:buChar char="•"/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675238" y="501447"/>
            <a:ext cx="10884310" cy="784830"/>
            <a:chOff x="0" y="0"/>
            <a:chExt cx="14512414" cy="10464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512413" cy="1046440"/>
            </a:xfrm>
            <a:custGeom>
              <a:avLst/>
              <a:gdLst/>
              <a:ahLst/>
              <a:cxnLst/>
              <a:rect r="r" b="b" t="t" l="l"/>
              <a:pathLst>
                <a:path h="1046440" w="14512413">
                  <a:moveTo>
                    <a:pt x="0" y="0"/>
                  </a:moveTo>
                  <a:lnTo>
                    <a:pt x="14512413" y="0"/>
                  </a:lnTo>
                  <a:lnTo>
                    <a:pt x="14512413" y="1046440"/>
                  </a:lnTo>
                  <a:lnTo>
                    <a:pt x="0" y="10464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85725"/>
              <a:ext cx="14512414" cy="113216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5040"/>
                </a:lnSpc>
              </a:pPr>
              <a:r>
                <a:rPr lang="en-US" b="true" sz="4200">
                  <a:solidFill>
                    <a:srgbClr val="C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Deciding on Appropriate Data Structures 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998403" y="1602537"/>
            <a:ext cx="15404692" cy="9533191"/>
            <a:chOff x="0" y="0"/>
            <a:chExt cx="20539590" cy="1271092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539590" cy="12710923"/>
            </a:xfrm>
            <a:custGeom>
              <a:avLst/>
              <a:gdLst/>
              <a:ahLst/>
              <a:cxnLst/>
              <a:rect r="r" b="b" t="t" l="l"/>
              <a:pathLst>
                <a:path h="12710923" w="20539590">
                  <a:moveTo>
                    <a:pt x="0" y="0"/>
                  </a:moveTo>
                  <a:lnTo>
                    <a:pt x="20539590" y="0"/>
                  </a:lnTo>
                  <a:lnTo>
                    <a:pt x="20539590" y="12710923"/>
                  </a:lnTo>
                  <a:lnTo>
                    <a:pt x="0" y="1271092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61950"/>
              <a:ext cx="20539590" cy="1307287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just" marL="582930" indent="-291465" lvl="1">
                <a:lnSpc>
                  <a:spcPts val="6480"/>
                </a:lnSpc>
                <a:buAutoNum type="arabicPeriod" startAt="1"/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Adjacency</a:t>
              </a: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List</a:t>
              </a:r>
            </a:p>
            <a:p>
              <a:pPr algn="just" marL="1165860" indent="-388620" lvl="2">
                <a:lnSpc>
                  <a:spcPts val="6480"/>
                </a:lnSpc>
                <a:buFont typeface="Arial"/>
                <a:buChar char="⚬"/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Efficient for </a:t>
              </a: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representing sparse graphs.</a:t>
              </a:r>
            </a:p>
            <a:p>
              <a:pPr algn="just" marL="1165860" indent="-388620" lvl="2">
                <a:lnSpc>
                  <a:spcPts val="6480"/>
                </a:lnSpc>
                <a:buFont typeface="Arial"/>
                <a:buChar char="⚬"/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Used to store edges for each node in both original and transposed graphs.</a:t>
              </a:r>
            </a:p>
            <a:p>
              <a:pPr algn="just" marL="582930" indent="-291465" lvl="1">
                <a:lnSpc>
                  <a:spcPts val="6480"/>
                </a:lnSpc>
                <a:buAutoNum type="arabicPeriod" startAt="1"/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Stack</a:t>
              </a:r>
            </a:p>
            <a:p>
              <a:pPr algn="just" marL="1165860" indent="-388620" lvl="2">
                <a:lnSpc>
                  <a:spcPts val="6480"/>
                </a:lnSpc>
                <a:buFont typeface="Arial"/>
                <a:buChar char="⚬"/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Used to keep track of node finishing order in the first DFS.</a:t>
              </a:r>
            </a:p>
            <a:p>
              <a:pPr algn="just" marL="1165860" indent="-388620" lvl="2">
                <a:lnSpc>
                  <a:spcPts val="6480"/>
                </a:lnSpc>
                <a:buFont typeface="Arial"/>
                <a:buChar char="⚬"/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Helps in processing nodes in correct order for the second DFS.</a:t>
              </a:r>
            </a:p>
            <a:p>
              <a:pPr algn="just" marL="582930" indent="-291465" lvl="1">
                <a:lnSpc>
                  <a:spcPts val="6480"/>
                </a:lnSpc>
                <a:buAutoNum type="arabicPeriod" startAt="1"/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Set (or Boolean Array)</a:t>
              </a:r>
            </a:p>
            <a:p>
              <a:pPr algn="just" marL="1165860" indent="-388620" lvl="2">
                <a:lnSpc>
                  <a:spcPts val="6480"/>
                </a:lnSpc>
                <a:buFont typeface="Arial"/>
                <a:buChar char="⚬"/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Keeps </a:t>
              </a: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track of visited nodes during DFS traversals.</a:t>
              </a:r>
            </a:p>
            <a:p>
              <a:pPr algn="just" marL="1165860" indent="-388620" lvl="2">
                <a:lnSpc>
                  <a:spcPts val="6480"/>
                </a:lnSpc>
                <a:buFont typeface="Arial"/>
                <a:buChar char="⚬"/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Avoids redundant exploration and ensures correctness.</a:t>
              </a:r>
            </a:p>
            <a:p>
              <a:pPr algn="just">
                <a:lnSpc>
                  <a:spcPts val="6480"/>
                </a:lnSpc>
              </a:pPr>
            </a:p>
            <a:p>
              <a:pPr algn="just">
                <a:lnSpc>
                  <a:spcPts val="6480"/>
                </a:lnSpc>
              </a:pPr>
            </a:p>
            <a:p>
              <a:pPr algn="just">
                <a:lnSpc>
                  <a:spcPts val="6480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98403" y="1602537"/>
            <a:ext cx="15404692" cy="7488588"/>
            <a:chOff x="0" y="0"/>
            <a:chExt cx="20539590" cy="998478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539590" cy="9984784"/>
            </a:xfrm>
            <a:custGeom>
              <a:avLst/>
              <a:gdLst/>
              <a:ahLst/>
              <a:cxnLst/>
              <a:rect r="r" b="b" t="t" l="l"/>
              <a:pathLst>
                <a:path h="9984784" w="20539590">
                  <a:moveTo>
                    <a:pt x="0" y="0"/>
                  </a:moveTo>
                  <a:lnTo>
                    <a:pt x="20539590" y="0"/>
                  </a:lnTo>
                  <a:lnTo>
                    <a:pt x="20539590" y="9984784"/>
                  </a:lnTo>
                  <a:lnTo>
                    <a:pt x="0" y="99847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61950"/>
              <a:ext cx="20539590" cy="1034673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just">
                <a:lnSpc>
                  <a:spcPts val="6480"/>
                </a:lnSpc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4.Array/</a:t>
              </a: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List of Com</a:t>
              </a: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ponents</a:t>
              </a:r>
            </a:p>
            <a:p>
              <a:pPr algn="just" marL="582930" indent="-291465" lvl="1">
                <a:lnSpc>
                  <a:spcPts val="6480"/>
                </a:lnSpc>
                <a:buAutoNum type="arabicPeriod" startAt="1"/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tores the final list of strongly connected components.</a:t>
              </a:r>
            </a:p>
            <a:p>
              <a:pPr algn="just" marL="582930" indent="-291465" lvl="1">
                <a:lnSpc>
                  <a:spcPts val="6480"/>
                </a:lnSpc>
                <a:buAutoNum type="arabicPeriod" startAt="1"/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ach SCC is a group (array) of node IDs.</a:t>
              </a:r>
            </a:p>
            <a:p>
              <a:pPr algn="just">
                <a:lnSpc>
                  <a:spcPts val="6480"/>
                </a:lnSpc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5.</a:t>
              </a: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Map/Object for Node Coloring (in visualization)</a:t>
              </a:r>
            </a:p>
            <a:p>
              <a:pPr algn="just" marL="582930" indent="-291465" lvl="1">
                <a:lnSpc>
                  <a:spcPts val="6480"/>
                </a:lnSpc>
                <a:buAutoNum type="arabicPeriod" startAt="1"/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</a:t>
              </a: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ps each node to a color representing its SCC.</a:t>
              </a:r>
            </a:p>
            <a:p>
              <a:pPr algn="just" marL="582930" indent="-291465" lvl="1">
                <a:lnSpc>
                  <a:spcPts val="6480"/>
                </a:lnSpc>
                <a:buAutoNum type="arabicPeriod" startAt="1"/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elps </a:t>
              </a: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visually distinguish SCCs on the graph.</a:t>
              </a:r>
            </a:p>
            <a:p>
              <a:pPr algn="just">
                <a:lnSpc>
                  <a:spcPts val="6480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247535" y="516194"/>
            <a:ext cx="11120284" cy="784830"/>
            <a:chOff x="0" y="0"/>
            <a:chExt cx="14827046" cy="10464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827045" cy="1046440"/>
            </a:xfrm>
            <a:custGeom>
              <a:avLst/>
              <a:gdLst/>
              <a:ahLst/>
              <a:cxnLst/>
              <a:rect r="r" b="b" t="t" l="l"/>
              <a:pathLst>
                <a:path h="1046440" w="14827045">
                  <a:moveTo>
                    <a:pt x="0" y="0"/>
                  </a:moveTo>
                  <a:lnTo>
                    <a:pt x="14827045" y="0"/>
                  </a:lnTo>
                  <a:lnTo>
                    <a:pt x="14827045" y="1046440"/>
                  </a:lnTo>
                  <a:lnTo>
                    <a:pt x="0" y="10464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85725"/>
              <a:ext cx="14827046" cy="113216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5040"/>
                </a:lnSpc>
              </a:pPr>
              <a:r>
                <a:rPr lang="en-US" b="true" sz="4200">
                  <a:solidFill>
                    <a:srgbClr val="C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Input Size and Efficiency Class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652780" y="2578956"/>
            <a:ext cx="13325166" cy="6977253"/>
            <a:chOff x="0" y="0"/>
            <a:chExt cx="17766888" cy="930300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766888" cy="9303004"/>
            </a:xfrm>
            <a:custGeom>
              <a:avLst/>
              <a:gdLst/>
              <a:ahLst/>
              <a:cxnLst/>
              <a:rect r="r" b="b" t="t" l="l"/>
              <a:pathLst>
                <a:path h="9303004" w="17766888">
                  <a:moveTo>
                    <a:pt x="0" y="0"/>
                  </a:moveTo>
                  <a:lnTo>
                    <a:pt x="17766888" y="0"/>
                  </a:lnTo>
                  <a:lnTo>
                    <a:pt x="17766888" y="9303004"/>
                  </a:lnTo>
                  <a:lnTo>
                    <a:pt x="0" y="93030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0"/>
              <a:ext cx="17766888" cy="949350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4320"/>
                </a:lnSpc>
              </a:pPr>
              <a:r>
                <a:rPr lang="en-US" b="true" sz="24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Input Size</a:t>
              </a:r>
            </a:p>
            <a:p>
              <a:pPr algn="l" marL="518160" indent="-259080" lvl="1">
                <a:lnSpc>
                  <a:spcPts val="4320"/>
                </a:lnSpc>
                <a:buFont typeface="Arial"/>
                <a:buChar char="•"/>
              </a:pPr>
              <a:r>
                <a:rPr lang="en-US" b="true" sz="24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Let V be the number of vertices (nodes)</a:t>
              </a:r>
            </a:p>
            <a:p>
              <a:pPr algn="l" marL="518160" indent="-259080" lvl="1">
                <a:lnSpc>
                  <a:spcPts val="4320"/>
                </a:lnSpc>
                <a:buFont typeface="Arial"/>
                <a:buChar char="•"/>
              </a:pPr>
              <a:r>
                <a:rPr lang="en-US" b="true" sz="24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Let E be the number of edges</a:t>
              </a:r>
            </a:p>
            <a:p>
              <a:pPr algn="l" marL="518160" indent="-259080" lvl="1">
                <a:lnSpc>
                  <a:spcPts val="4320"/>
                </a:lnSpc>
                <a:buFont typeface="Arial"/>
                <a:buChar char="•"/>
              </a:pPr>
              <a:r>
                <a:rPr lang="en-US" b="true" sz="24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The algorithm works efficiently for sparse to dense directed graphs</a:t>
              </a:r>
            </a:p>
            <a:p>
              <a:pPr algn="l">
                <a:lnSpc>
                  <a:spcPts val="4320"/>
                </a:lnSpc>
              </a:pPr>
              <a:r>
                <a:rPr lang="en-US" b="true" sz="24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Time Complexity</a:t>
              </a:r>
            </a:p>
            <a:p>
              <a:pPr algn="l" marL="518160" indent="-259080" lvl="1">
                <a:lnSpc>
                  <a:spcPts val="4320"/>
                </a:lnSpc>
                <a:buFont typeface="Arial"/>
                <a:buChar char="•"/>
              </a:pPr>
              <a:r>
                <a:rPr lang="en-US" b="true" sz="24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O(V + E)</a:t>
              </a:r>
            </a:p>
            <a:p>
              <a:pPr algn="l" marL="518160" indent="-259080" lvl="1">
                <a:lnSpc>
                  <a:spcPts val="4320"/>
                </a:lnSpc>
                <a:buFont typeface="Arial"/>
                <a:buChar char="•"/>
              </a:pPr>
              <a:r>
                <a:rPr lang="en-US" b="true" sz="24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Kosaraju’s algorithm runs two full DFS traversals (one on the graph and one on the transposed graph)</a:t>
              </a:r>
            </a:p>
            <a:p>
              <a:pPr algn="l" marL="518160" indent="-259080" lvl="1">
                <a:lnSpc>
                  <a:spcPts val="4320"/>
                </a:lnSpc>
                <a:buFont typeface="Arial"/>
                <a:buChar char="•"/>
              </a:pPr>
              <a:r>
                <a:rPr lang="en-US" b="true" sz="24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Each edge and vertex is visited once per traversal</a:t>
              </a:r>
            </a:p>
            <a:p>
              <a:pPr algn="l">
                <a:lnSpc>
                  <a:spcPts val="4320"/>
                </a:lnSpc>
              </a:pPr>
              <a:r>
                <a:rPr lang="en-US" b="true" sz="24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Space Complexity</a:t>
              </a:r>
            </a:p>
            <a:p>
              <a:pPr algn="l" marL="518160" indent="-259080" lvl="1">
                <a:lnSpc>
                  <a:spcPts val="4320"/>
                </a:lnSpc>
                <a:buFont typeface="Arial"/>
                <a:buChar char="•"/>
              </a:pPr>
              <a:r>
                <a:rPr lang="en-US" b="true" sz="24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O(V + E) for storing the adjacency list and its transpose</a:t>
              </a:r>
            </a:p>
            <a:p>
              <a:pPr algn="l" marL="518160" indent="-259080" lvl="1">
                <a:lnSpc>
                  <a:spcPts val="4320"/>
                </a:lnSpc>
                <a:buFont typeface="Arial"/>
                <a:buChar char="•"/>
              </a:pPr>
              <a:r>
                <a:rPr lang="en-US" b="true" sz="24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O(V) for stack, visited set, and SCC grouping</a:t>
              </a:r>
            </a:p>
            <a:p>
              <a:pPr algn="l">
                <a:lnSpc>
                  <a:spcPts val="4320"/>
                </a:lnSpc>
              </a:pPr>
            </a:p>
            <a:p>
              <a:pPr algn="l">
                <a:lnSpc>
                  <a:spcPts val="4320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247535" y="516194"/>
            <a:ext cx="11120284" cy="784830"/>
            <a:chOff x="0" y="0"/>
            <a:chExt cx="14827046" cy="10464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827045" cy="1046440"/>
            </a:xfrm>
            <a:custGeom>
              <a:avLst/>
              <a:gdLst/>
              <a:ahLst/>
              <a:cxnLst/>
              <a:rect r="r" b="b" t="t" l="l"/>
              <a:pathLst>
                <a:path h="1046440" w="14827045">
                  <a:moveTo>
                    <a:pt x="0" y="0"/>
                  </a:moveTo>
                  <a:lnTo>
                    <a:pt x="14827045" y="0"/>
                  </a:lnTo>
                  <a:lnTo>
                    <a:pt x="14827045" y="1046440"/>
                  </a:lnTo>
                  <a:lnTo>
                    <a:pt x="0" y="10464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85725"/>
              <a:ext cx="14827046" cy="113216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5040"/>
                </a:lnSpc>
              </a:pPr>
              <a:r>
                <a:rPr lang="en-US" b="true" sz="4200">
                  <a:solidFill>
                    <a:srgbClr val="C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Input Size and Efficiency Class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343291" y="1944606"/>
            <a:ext cx="13325166" cy="5609997"/>
            <a:chOff x="0" y="0"/>
            <a:chExt cx="17766888" cy="747999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766888" cy="7479996"/>
            </a:xfrm>
            <a:custGeom>
              <a:avLst/>
              <a:gdLst/>
              <a:ahLst/>
              <a:cxnLst/>
              <a:rect r="r" b="b" t="t" l="l"/>
              <a:pathLst>
                <a:path h="7479996" w="17766888">
                  <a:moveTo>
                    <a:pt x="0" y="0"/>
                  </a:moveTo>
                  <a:lnTo>
                    <a:pt x="17766888" y="0"/>
                  </a:lnTo>
                  <a:lnTo>
                    <a:pt x="17766888" y="7479996"/>
                  </a:lnTo>
                  <a:lnTo>
                    <a:pt x="0" y="747999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0"/>
              <a:ext cx="17766888" cy="767049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4320"/>
                </a:lnSpc>
              </a:pPr>
              <a:r>
                <a:rPr lang="en-US" b="true" sz="24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4.</a:t>
              </a:r>
              <a:r>
                <a:rPr lang="en-US" b="true" sz="24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Scalability</a:t>
              </a:r>
            </a:p>
            <a:p>
              <a:pPr algn="l" marL="518160" indent="-259080" lvl="1">
                <a:lnSpc>
                  <a:spcPts val="4320"/>
                </a:lnSpc>
                <a:buFont typeface="Arial"/>
                <a:buChar char="•"/>
              </a:pPr>
              <a:r>
                <a:rPr lang="en-US" b="true" sz="24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Performs well for medium to large graphs</a:t>
              </a:r>
            </a:p>
            <a:p>
              <a:pPr algn="l" marL="518160" indent="-259080" lvl="1">
                <a:lnSpc>
                  <a:spcPts val="4320"/>
                </a:lnSpc>
                <a:buFont typeface="Arial"/>
                <a:buChar char="•"/>
              </a:pPr>
              <a:r>
                <a:rPr lang="en-US" b="true" sz="24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Suitable for interactive visualizations due to linear complexity</a:t>
              </a:r>
            </a:p>
            <a:p>
              <a:pPr algn="l">
                <a:lnSpc>
                  <a:spcPts val="4320"/>
                </a:lnSpc>
              </a:pPr>
              <a:r>
                <a:rPr lang="en-US" b="true" sz="24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5.</a:t>
              </a:r>
              <a:r>
                <a:rPr lang="en-US" b="true" sz="24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Best Use Cases</a:t>
              </a:r>
            </a:p>
            <a:p>
              <a:pPr algn="l" marL="518160" indent="-259080" lvl="1">
                <a:lnSpc>
                  <a:spcPts val="4320"/>
                </a:lnSpc>
                <a:buFont typeface="Arial"/>
                <a:buChar char="•"/>
              </a:pPr>
              <a:r>
                <a:rPr lang="en-US" b="true" sz="24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Efficient in analyzing connectivity in software dependency graphs, control flow graphs, or network analysis</a:t>
              </a:r>
            </a:p>
            <a:p>
              <a:pPr algn="l">
                <a:lnSpc>
                  <a:spcPts val="4320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294670" y="0"/>
            <a:ext cx="16459200" cy="1714500"/>
            <a:chOff x="0" y="0"/>
            <a:chExt cx="21945600" cy="228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945600" cy="2286000"/>
            </a:xfrm>
            <a:custGeom>
              <a:avLst/>
              <a:gdLst/>
              <a:ahLst/>
              <a:cxnLst/>
              <a:rect r="r" b="b" t="t" l="l"/>
              <a:pathLst>
                <a:path h="2286000" w="21945600">
                  <a:moveTo>
                    <a:pt x="0" y="0"/>
                  </a:moveTo>
                  <a:lnTo>
                    <a:pt x="21945600" y="0"/>
                  </a:lnTo>
                  <a:lnTo>
                    <a:pt x="2194560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21945600" cy="2381250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sz="4800" b="true">
                  <a:solidFill>
                    <a:srgbClr val="C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Implementation Details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828800" y="2154890"/>
            <a:ext cx="16459200" cy="8357235"/>
            <a:chOff x="0" y="0"/>
            <a:chExt cx="21945600" cy="111429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945600" cy="11142980"/>
            </a:xfrm>
            <a:custGeom>
              <a:avLst/>
              <a:gdLst/>
              <a:ahLst/>
              <a:cxnLst/>
              <a:rect r="r" b="b" t="t" l="l"/>
              <a:pathLst>
                <a:path h="11142980" w="21945600">
                  <a:moveTo>
                    <a:pt x="0" y="0"/>
                  </a:moveTo>
                  <a:lnTo>
                    <a:pt x="21945600" y="0"/>
                  </a:lnTo>
                  <a:lnTo>
                    <a:pt x="21945600" y="11142980"/>
                  </a:lnTo>
                  <a:lnTo>
                    <a:pt x="0" y="111429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21945600" cy="1120965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 marL="647700" indent="-323850" lvl="1">
                <a:lnSpc>
                  <a:spcPts val="3600"/>
                </a:lnSpc>
                <a:buAutoNum type="arabicPeriod" startAt="1"/>
              </a:pPr>
              <a:r>
                <a:rPr lang="en-US" b="true" sz="30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Tech</a:t>
              </a:r>
              <a:r>
                <a:rPr lang="en-US" b="true" sz="30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 Stack</a:t>
              </a:r>
            </a:p>
            <a:p>
              <a:pPr algn="just" marL="1295400" indent="-431800" lvl="2">
                <a:lnSpc>
                  <a:spcPts val="3600"/>
                </a:lnSpc>
                <a:buFont typeface="Arial"/>
                <a:buChar char="⚬"/>
              </a:pPr>
              <a:r>
                <a:rPr lang="en-US" b="true" sz="30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Frontend: React + TailwindCSS </a:t>
              </a:r>
              <a:r>
                <a:rPr lang="en-US" b="true" sz="30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for dynamic UI and responsive design</a:t>
              </a:r>
            </a:p>
            <a:p>
              <a:pPr algn="just" marL="1295400" indent="-431800" lvl="2">
                <a:lnSpc>
                  <a:spcPts val="3600"/>
                </a:lnSpc>
                <a:buFont typeface="Arial"/>
                <a:buChar char="⚬"/>
              </a:pPr>
              <a:r>
                <a:rPr lang="en-US" b="true" sz="30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Graph Drawing: react-flow-renderer for creating and manipulating nodes and edges</a:t>
              </a:r>
            </a:p>
            <a:p>
              <a:pPr algn="just" marL="1295400" indent="-431800" lvl="2">
                <a:lnSpc>
                  <a:spcPts val="3600"/>
                </a:lnSpc>
                <a:buFont typeface="Arial"/>
                <a:buChar char="⚬"/>
              </a:pPr>
              <a:r>
                <a:rPr lang="en-US" b="true" sz="30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Algorithm: Kosaraju’s SCC implemented in pure JavaScript</a:t>
              </a:r>
            </a:p>
            <a:p>
              <a:pPr algn="just" marL="647700" indent="-323850" lvl="1">
                <a:lnSpc>
                  <a:spcPts val="3600"/>
                </a:lnSpc>
                <a:buAutoNum type="arabicPeriod" startAt="1"/>
              </a:pPr>
              <a:r>
                <a:rPr lang="en-US" b="true" sz="30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User Interaction</a:t>
              </a:r>
            </a:p>
            <a:p>
              <a:pPr algn="just" marL="1295400" indent="-431800" lvl="2">
                <a:lnSpc>
                  <a:spcPts val="3600"/>
                </a:lnSpc>
                <a:buFont typeface="Arial"/>
                <a:buChar char="⚬"/>
              </a:pPr>
              <a:r>
                <a:rPr lang="en-US" b="true" sz="30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Users can add nodes, connect them with directed edges</a:t>
              </a:r>
            </a:p>
            <a:p>
              <a:pPr algn="just" marL="1295400" indent="-431800" lvl="2">
                <a:lnSpc>
                  <a:spcPts val="3600"/>
                </a:lnSpc>
                <a:buFont typeface="Arial"/>
                <a:buChar char="⚬"/>
              </a:pPr>
              <a:r>
                <a:rPr lang="en-US" b="true" sz="30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Interactive buttons: Run Kosaraju, Reset, and Add Node</a:t>
              </a:r>
            </a:p>
            <a:p>
              <a:pPr algn="just" marL="647700" indent="-323850" lvl="1">
                <a:lnSpc>
                  <a:spcPts val="3600"/>
                </a:lnSpc>
                <a:buAutoNum type="arabicPeriod" startAt="1"/>
              </a:pPr>
              <a:r>
                <a:rPr lang="en-US" b="true" sz="30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Algorithm Integration</a:t>
              </a:r>
            </a:p>
            <a:p>
              <a:pPr algn="just" marL="1295400" indent="-431800" lvl="2">
                <a:lnSpc>
                  <a:spcPts val="3600"/>
                </a:lnSpc>
                <a:buFont typeface="Arial"/>
                <a:buChar char="⚬"/>
              </a:pPr>
              <a:r>
                <a:rPr lang="en-US" b="true" sz="30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Graph is internally stored as an adjacency list</a:t>
              </a:r>
            </a:p>
            <a:p>
              <a:pPr algn="just" marL="1295400" indent="-431800" lvl="2">
                <a:lnSpc>
                  <a:spcPts val="3600"/>
                </a:lnSpc>
                <a:buFont typeface="Arial"/>
                <a:buChar char="⚬"/>
              </a:pPr>
              <a:r>
                <a:rPr lang="en-US" b="true" sz="30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Kosaraju’s logic is triggered via a button press, which </a:t>
              </a:r>
              <a:r>
                <a:rPr lang="en-US" b="true" sz="30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computes SCCs and highlights th</a:t>
              </a:r>
              <a:r>
                <a:rPr lang="en-US" b="true" sz="30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em with different colors</a:t>
              </a:r>
            </a:p>
            <a:p>
              <a:pPr algn="just" marL="647700" indent="-323850" lvl="1">
                <a:lnSpc>
                  <a:spcPts val="3600"/>
                </a:lnSpc>
                <a:buAutoNum type="arabicPeriod" startAt="1"/>
              </a:pPr>
              <a:r>
                <a:rPr lang="en-US" b="true" sz="30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Styling and Responsiveness</a:t>
              </a:r>
            </a:p>
            <a:p>
              <a:pPr algn="just" marL="1295400" indent="-431800" lvl="2">
                <a:lnSpc>
                  <a:spcPts val="3600"/>
                </a:lnSpc>
                <a:buFont typeface="Arial"/>
                <a:buChar char="⚬"/>
              </a:pPr>
              <a:r>
                <a:rPr lang="en-US" b="true" sz="30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TailwindCSS used for styling UI components</a:t>
              </a:r>
            </a:p>
            <a:p>
              <a:pPr algn="just" marL="1295400" indent="-431800" lvl="2">
                <a:lnSpc>
                  <a:spcPts val="3600"/>
                </a:lnSpc>
                <a:buFont typeface="Arial"/>
                <a:buChar char="⚬"/>
              </a:pPr>
              <a:r>
                <a:rPr lang="en-US" b="true" sz="30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Fully responsive layout with clean design for clari</a:t>
              </a:r>
              <a:r>
                <a:rPr lang="en-US" b="true" sz="30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ty and usability</a:t>
              </a:r>
            </a:p>
            <a:p>
              <a:pPr algn="just" marL="647700" indent="-323850" lvl="1">
                <a:lnSpc>
                  <a:spcPts val="3600"/>
                </a:lnSpc>
                <a:buAutoNum type="arabicPeriod" startAt="1"/>
              </a:pPr>
              <a:r>
                <a:rPr lang="en-US" b="true" sz="30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An</a:t>
              </a:r>
              <a:r>
                <a:rPr lang="en-US" b="true" sz="30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imation and Feedback</a:t>
              </a:r>
            </a:p>
            <a:p>
              <a:pPr algn="just" marL="1295400" indent="-431800" lvl="2">
                <a:lnSpc>
                  <a:spcPts val="3600"/>
                </a:lnSpc>
                <a:buFont typeface="Arial"/>
                <a:buChar char="⚬"/>
              </a:pPr>
              <a:r>
                <a:rPr lang="en-US" b="true" sz="30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React Flow provides smooth edge animation</a:t>
              </a:r>
            </a:p>
            <a:p>
              <a:pPr algn="just" marL="1295400" indent="-431800" lvl="2">
                <a:lnSpc>
                  <a:spcPts val="3600"/>
                </a:lnSpc>
                <a:buFont typeface="Arial"/>
                <a:buChar char="⚬"/>
              </a:pPr>
              <a:r>
                <a:rPr lang="en-US" b="true" sz="30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Highlighted strongly connected components enhance visual feedback for algorithm steps</a:t>
              </a:r>
            </a:p>
            <a:p>
              <a:pPr algn="just" marL="1228725" indent="-409575" lvl="2">
                <a:lnSpc>
                  <a:spcPts val="3600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017343" y="305108"/>
            <a:ext cx="9097258" cy="983901"/>
            <a:chOff x="0" y="0"/>
            <a:chExt cx="12129677" cy="131186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129677" cy="1311868"/>
            </a:xfrm>
            <a:custGeom>
              <a:avLst/>
              <a:gdLst/>
              <a:ahLst/>
              <a:cxnLst/>
              <a:rect r="r" b="b" t="t" l="l"/>
              <a:pathLst>
                <a:path h="1311868" w="12129677">
                  <a:moveTo>
                    <a:pt x="0" y="0"/>
                  </a:moveTo>
                  <a:lnTo>
                    <a:pt x="12129677" y="0"/>
                  </a:lnTo>
                  <a:lnTo>
                    <a:pt x="12129677" y="1311868"/>
                  </a:lnTo>
                  <a:lnTo>
                    <a:pt x="0" y="13118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12129677" cy="1407118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sz="4800" b="true">
                  <a:solidFill>
                    <a:srgbClr val="C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SAMPLE INPUT AND OUTPUT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823744" y="2076799"/>
            <a:ext cx="8019145" cy="6641660"/>
          </a:xfrm>
          <a:custGeom>
            <a:avLst/>
            <a:gdLst/>
            <a:ahLst/>
            <a:cxnLst/>
            <a:rect r="r" b="b" t="t" l="l"/>
            <a:pathLst>
              <a:path h="6641660" w="8019145">
                <a:moveTo>
                  <a:pt x="0" y="0"/>
                </a:moveTo>
                <a:lnTo>
                  <a:pt x="8019146" y="0"/>
                </a:lnTo>
                <a:lnTo>
                  <a:pt x="8019146" y="6641661"/>
                </a:lnTo>
                <a:lnTo>
                  <a:pt x="0" y="66416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40" t="0" r="-640" b="-51208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DAGkV_f_4uA</dc:identifier>
  <dcterms:modified xsi:type="dcterms:W3CDTF">2011-08-01T06:04:30Z</dcterms:modified>
  <cp:revision>1</cp:revision>
  <dc:title>23ITR170.pptx</dc:title>
</cp:coreProperties>
</file>